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5"/>
  </p:notesMasterIdLst>
  <p:handoutMasterIdLst>
    <p:handoutMasterId r:id="rId56"/>
  </p:handoutMasterIdLst>
  <p:sldIdLst>
    <p:sldId id="256" r:id="rId5"/>
    <p:sldId id="257" r:id="rId6"/>
    <p:sldId id="269" r:id="rId7"/>
    <p:sldId id="270" r:id="rId8"/>
    <p:sldId id="272" r:id="rId9"/>
    <p:sldId id="273" r:id="rId10"/>
    <p:sldId id="274" r:id="rId11"/>
    <p:sldId id="275" r:id="rId12"/>
    <p:sldId id="276" r:id="rId13"/>
    <p:sldId id="277" r:id="rId14"/>
    <p:sldId id="279" r:id="rId15"/>
    <p:sldId id="278" r:id="rId16"/>
    <p:sldId id="280" r:id="rId17"/>
    <p:sldId id="281" r:id="rId18"/>
    <p:sldId id="282" r:id="rId19"/>
    <p:sldId id="283" r:id="rId20"/>
    <p:sldId id="285"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4" r:id="rId37"/>
    <p:sldId id="300" r:id="rId38"/>
    <p:sldId id="301" r:id="rId39"/>
    <p:sldId id="305" r:id="rId40"/>
    <p:sldId id="302" r:id="rId41"/>
    <p:sldId id="303"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98" autoAdjust="0"/>
  </p:normalViewPr>
  <p:slideViewPr>
    <p:cSldViewPr snapToGrid="0" showGuides="1">
      <p:cViewPr varScale="1">
        <p:scale>
          <a:sx n="55" d="100"/>
          <a:sy n="55" d="100"/>
        </p:scale>
        <p:origin x="1028" y="3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20/11/27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20/11/27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ormpl.us/blog/quantitative-dat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56415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Primary Data Collection</a:t>
            </a:r>
            <a:endParaRPr lang="en-US" b="1" dirty="0" smtClean="0"/>
          </a:p>
          <a:p>
            <a:r>
              <a:rPr lang="en-US" sz="1200" kern="1200" dirty="0" smtClean="0">
                <a:solidFill>
                  <a:schemeClr val="tx1"/>
                </a:solidFill>
                <a:effectLst/>
                <a:latin typeface="+mn-lt"/>
                <a:ea typeface="+mn-ea"/>
                <a:cs typeface="+mn-cs"/>
              </a:rPr>
              <a:t>Primary data collection by definition is the gathering of raw data collected at the source. It is a process of collecting the original data collected by a researcher for a specific research purpose. It could be further analyzed into two segments; qualitative research and</a:t>
            </a:r>
            <a:r>
              <a:rPr lang="en-US" sz="1200" kern="1200" dirty="0" smtClean="0">
                <a:solidFill>
                  <a:schemeClr val="tx1"/>
                </a:solidFill>
                <a:effectLst/>
                <a:latin typeface="+mn-lt"/>
                <a:ea typeface="+mn-ea"/>
                <a:cs typeface="+mn-cs"/>
                <a:hlinkClick r:id="rId3"/>
              </a:rPr>
              <a:t> quantitative data </a:t>
            </a:r>
            <a:r>
              <a:rPr lang="en-US" sz="1200" kern="1200" dirty="0" smtClean="0">
                <a:solidFill>
                  <a:schemeClr val="tx1"/>
                </a:solidFill>
                <a:effectLst/>
                <a:latin typeface="+mn-lt"/>
                <a:ea typeface="+mn-ea"/>
                <a:cs typeface="+mn-cs"/>
              </a:rPr>
              <a:t>collection methods. </a:t>
            </a:r>
            <a:endParaRPr lang="en-US" dirty="0" smtClean="0"/>
          </a:p>
          <a:p>
            <a:endParaRPr lang="en-US" dirty="0" smtClean="0"/>
          </a:p>
          <a:p>
            <a:r>
              <a:rPr lang="en-US" sz="1200" b="1" kern="1200" dirty="0" smtClean="0">
                <a:solidFill>
                  <a:schemeClr val="tx1"/>
                </a:solidFill>
                <a:effectLst/>
                <a:latin typeface="+mn-lt"/>
                <a:ea typeface="+mn-ea"/>
                <a:cs typeface="+mn-cs"/>
              </a:rPr>
              <a:t>Secondary Data Collection</a:t>
            </a:r>
            <a:endParaRPr lang="en-US" b="1" dirty="0" smtClean="0"/>
          </a:p>
          <a:p>
            <a:r>
              <a:rPr lang="en-US" sz="1200" kern="1200" dirty="0" smtClean="0">
                <a:solidFill>
                  <a:schemeClr val="tx1"/>
                </a:solidFill>
                <a:effectLst/>
                <a:latin typeface="+mn-lt"/>
                <a:ea typeface="+mn-ea"/>
                <a:cs typeface="+mn-cs"/>
              </a:rPr>
              <a:t>Secondary data collection, on the other hand, is referred to as the gathering of second-hand data collected by an individual who is not the original user. It is the process of collecting data that is already existing, be it already published books, journals and/or online portals. In terms of ease, it is much less expensive and easier to collect.</a:t>
            </a:r>
            <a:endParaRPr lang="en-US" dirty="0" smtClean="0"/>
          </a:p>
          <a:p>
            <a:r>
              <a:rPr lang="en-US" sz="1200" kern="1200" dirty="0" smtClean="0">
                <a:solidFill>
                  <a:schemeClr val="tx1"/>
                </a:solidFill>
                <a:effectLst/>
                <a:latin typeface="+mn-lt"/>
                <a:ea typeface="+mn-ea"/>
                <a:cs typeface="+mn-cs"/>
              </a:rPr>
              <a:t>Your choice between Primary data collection and secondary data collection depend on the nature, scope and area of your research as well as its aims and objectives. </a:t>
            </a:r>
            <a:endParaRPr lang="en-US" dirty="0" smtClean="0"/>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193817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65703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3086248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r>
              <a:rPr lang="en-US" smtClean="0"/>
              <a:t>Organized by: Student Research Forum (SRF), FIA, SEUSL,                 Nov 2020</a:t>
            </a:r>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Organized by: Student Research Forum (SRF), FIA, SEUSL,                 Nov 2020</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Organized by: Student Research Forum (SRF), FIA, SEUSL,                 Nov 2020</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Organized by: Student Research Forum (SRF), FIA, SEUSL,                 Nov 2020</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Organized by: Student Research Forum (SRF), FIA, SEUSL,                 Nov 2020</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Organized by: Student Research Forum (SRF), FIA, SEUSL,                 Nov 2020</a:t>
            </a:r>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Organized by: Student Research Forum (SRF), FIA, SEUSL,                 Nov 2020</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Organized by: Student Research Forum (SRF), FIA, SEUSL,                 Nov 2020</a:t>
            </a:r>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smtClean="0"/>
              <a:t>Organized by: Student Research Forum (SRF), FIA, SEUSL,                 Nov 2020</a:t>
            </a:r>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Organized by: Student Research Forum (SRF), FIA, SEUSL,                 Nov 2020</a:t>
            </a:r>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r>
              <a:rPr lang="en-US" smtClean="0"/>
              <a:t>Organized by: Student Research Forum (SRF), FIA, SEUSL,                 Nov 2020</a:t>
            </a:r>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surveygizmo.com/" TargetMode="External"/><Relationship Id="rId3" Type="http://schemas.openxmlformats.org/officeDocument/2006/relationships/hyperlink" Target="https://www.surveymonkey.com/" TargetMode="External"/><Relationship Id="rId7" Type="http://schemas.openxmlformats.org/officeDocument/2006/relationships/hyperlink" Target="https://www.zoho.com/survey/" TargetMode="External"/><Relationship Id="rId2" Type="http://schemas.openxmlformats.org/officeDocument/2006/relationships/hyperlink" Target="https://www.sogosurvey.com/" TargetMode="External"/><Relationship Id="rId1" Type="http://schemas.openxmlformats.org/officeDocument/2006/relationships/slideLayout" Target="../slideLayouts/slideLayout5.xml"/><Relationship Id="rId6" Type="http://schemas.openxmlformats.org/officeDocument/2006/relationships/hyperlink" Target="https://www.clientheartbeat.com/" TargetMode="External"/><Relationship Id="rId5" Type="http://schemas.openxmlformats.org/officeDocument/2006/relationships/hyperlink" Target="https://docs.google.com/forms/u/0/" TargetMode="External"/><Relationship Id="rId4" Type="http://schemas.openxmlformats.org/officeDocument/2006/relationships/hyperlink" Target="https://www.typeform.com/surveys/" TargetMode="External"/><Relationship Id="rId9" Type="http://schemas.openxmlformats.org/officeDocument/2006/relationships/hyperlink" Target="https://www.surveyplanet.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urveymonkey.com/mp/sample-size-calculato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cribbr.com/methodology/survey-research/"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4299" y="1968244"/>
            <a:ext cx="6734175" cy="2219691"/>
          </a:xfrm>
        </p:spPr>
        <p:txBody>
          <a:bodyPr anchor="ctr">
            <a:noAutofit/>
          </a:bodyPr>
          <a:lstStyle/>
          <a:p>
            <a:pPr algn="ctr">
              <a:lnSpc>
                <a:spcPct val="150000"/>
              </a:lnSpc>
            </a:pPr>
            <a:r>
              <a:rPr lang="en-US" sz="2000" dirty="0"/>
              <a:t>How to create a QUESTIONNAIRE</a:t>
            </a:r>
            <a:r>
              <a:rPr lang="en-US" sz="2000" dirty="0" smtClean="0"/>
              <a:t>? </a:t>
            </a:r>
            <a:r>
              <a:rPr lang="en-US" sz="2000" dirty="0"/>
              <a:t>(</a:t>
            </a:r>
            <a:r>
              <a:rPr lang="ta-IN" sz="2000" dirty="0"/>
              <a:t>வினாக்கொத்தொன்றை தயாரிப்பது எவ்வாறு?)</a:t>
            </a:r>
            <a:endParaRPr lang="en-US" sz="2000" dirty="0"/>
          </a:p>
        </p:txBody>
      </p:sp>
      <p:sp>
        <p:nvSpPr>
          <p:cNvPr id="7" name="Subtitle 6"/>
          <p:cNvSpPr>
            <a:spLocks noGrp="1"/>
          </p:cNvSpPr>
          <p:nvPr>
            <p:ph type="subTitle" idx="1"/>
          </p:nvPr>
        </p:nvSpPr>
        <p:spPr>
          <a:xfrm>
            <a:off x="614361" y="4449395"/>
            <a:ext cx="5734050" cy="955565"/>
          </a:xfrm>
        </p:spPr>
        <p:txBody>
          <a:bodyPr>
            <a:normAutofit/>
          </a:bodyPr>
          <a:lstStyle/>
          <a:p>
            <a:pPr algn="ctr">
              <a:lnSpc>
                <a:spcPct val="150000"/>
              </a:lnSpc>
            </a:pPr>
            <a:r>
              <a:rPr lang="en-US" sz="1600" dirty="0" smtClean="0"/>
              <a:t>Mr. ACM. Nafrees</a:t>
            </a:r>
          </a:p>
          <a:p>
            <a:pPr algn="ctr">
              <a:lnSpc>
                <a:spcPct val="150000"/>
              </a:lnSpc>
            </a:pPr>
            <a:r>
              <a:rPr lang="en-US" sz="1600" dirty="0" smtClean="0"/>
              <a:t>Instructor, FIA, SEUSL</a:t>
            </a:r>
            <a:endParaRPr lang="en-US" sz="1600"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Methods</a:t>
            </a:r>
          </a:p>
        </p:txBody>
      </p:sp>
      <p:sp>
        <p:nvSpPr>
          <p:cNvPr id="3" name="Content Placeholder 2"/>
          <p:cNvSpPr>
            <a:spLocks noGrp="1"/>
          </p:cNvSpPr>
          <p:nvPr>
            <p:ph idx="1"/>
          </p:nvPr>
        </p:nvSpPr>
        <p:spPr/>
        <p:txBody>
          <a:bodyPr>
            <a:normAutofit fontScale="92500" lnSpcReduction="10000"/>
          </a:bodyPr>
          <a:lstStyle/>
          <a:p>
            <a:pPr marL="0" indent="0" algn="just">
              <a:lnSpc>
                <a:spcPct val="150000"/>
              </a:lnSpc>
              <a:buNone/>
            </a:pPr>
            <a:r>
              <a:rPr lang="en-US" dirty="0" smtClean="0"/>
              <a:t>2. </a:t>
            </a:r>
            <a:r>
              <a:rPr lang="en-US" dirty="0"/>
              <a:t>QUESTIONNAIRES</a:t>
            </a:r>
          </a:p>
          <a:p>
            <a:pPr algn="just">
              <a:lnSpc>
                <a:spcPct val="150000"/>
              </a:lnSpc>
            </a:pPr>
            <a:r>
              <a:rPr lang="en-US" dirty="0"/>
              <a:t>This is the process of collecting data through an instrument consisting of a series of questions and prompts to receive a response from individuals it is administered to. Questionnaires are designed to collect data from a group</a:t>
            </a:r>
            <a:r>
              <a:rPr lang="en-US" dirty="0" smtClean="0"/>
              <a:t>.</a:t>
            </a:r>
          </a:p>
          <a:p>
            <a:pPr lvl="1" algn="just">
              <a:lnSpc>
                <a:spcPct val="150000"/>
              </a:lnSpc>
            </a:pPr>
            <a:r>
              <a:rPr lang="en-US" dirty="0" smtClean="0"/>
              <a:t>fixed-alternative</a:t>
            </a:r>
          </a:p>
          <a:p>
            <a:pPr lvl="1" algn="just">
              <a:lnSpc>
                <a:spcPct val="150000"/>
              </a:lnSpc>
            </a:pPr>
            <a:r>
              <a:rPr lang="en-US" dirty="0" smtClean="0"/>
              <a:t>Scale</a:t>
            </a:r>
          </a:p>
          <a:p>
            <a:pPr lvl="1" algn="just">
              <a:lnSpc>
                <a:spcPct val="150000"/>
              </a:lnSpc>
            </a:pPr>
            <a:r>
              <a:rPr lang="en-US" dirty="0" smtClean="0"/>
              <a:t>open-ended</a:t>
            </a:r>
            <a:endParaRPr lang="en-US" dirty="0"/>
          </a:p>
          <a:p>
            <a:pPr algn="just">
              <a:lnSpc>
                <a:spcPct val="150000"/>
              </a:lnSpc>
            </a:pPr>
            <a:r>
              <a:rPr lang="en-US" dirty="0" smtClean="0"/>
              <a:t>Tools:</a:t>
            </a:r>
          </a:p>
          <a:p>
            <a:pPr lvl="1" algn="just">
              <a:lnSpc>
                <a:spcPct val="150000"/>
              </a:lnSpc>
            </a:pPr>
            <a:r>
              <a:rPr lang="en-US" dirty="0" smtClean="0"/>
              <a:t>Online forms</a:t>
            </a:r>
          </a:p>
          <a:p>
            <a:pPr lvl="1" algn="just">
              <a:lnSpc>
                <a:spcPct val="150000"/>
              </a:lnSpc>
            </a:pPr>
            <a:r>
              <a:rPr lang="en-US" dirty="0" smtClean="0"/>
              <a:t>Paper Questionnaire</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223812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Methods</a:t>
            </a:r>
          </a:p>
        </p:txBody>
      </p:sp>
      <p:sp>
        <p:nvSpPr>
          <p:cNvPr id="3" name="Content Placeholder 2"/>
          <p:cNvSpPr>
            <a:spLocks noGrp="1"/>
          </p:cNvSpPr>
          <p:nvPr>
            <p:ph idx="1"/>
          </p:nvPr>
        </p:nvSpPr>
        <p:spPr/>
        <p:txBody>
          <a:bodyPr/>
          <a:lstStyle/>
          <a:p>
            <a:pPr marL="0" indent="0" algn="just">
              <a:lnSpc>
                <a:spcPct val="150000"/>
              </a:lnSpc>
              <a:buNone/>
            </a:pPr>
            <a:r>
              <a:rPr lang="en-US" dirty="0" smtClean="0"/>
              <a:t>3. Reporting:</a:t>
            </a:r>
          </a:p>
          <a:p>
            <a:pPr algn="just">
              <a:lnSpc>
                <a:spcPct val="150000"/>
              </a:lnSpc>
            </a:pPr>
            <a:r>
              <a:rPr lang="en-US" dirty="0"/>
              <a:t>data reporting is the process of gathering and submitting data to be further subjected to analysis</a:t>
            </a:r>
            <a:r>
              <a:rPr lang="en-US" dirty="0" smtClean="0"/>
              <a:t>.</a:t>
            </a:r>
          </a:p>
          <a:p>
            <a:pPr algn="just">
              <a:lnSpc>
                <a:spcPct val="150000"/>
              </a:lnSpc>
            </a:pPr>
            <a:r>
              <a:rPr lang="en-US" dirty="0" smtClean="0"/>
              <a:t>Tools</a:t>
            </a:r>
          </a:p>
          <a:p>
            <a:pPr lvl="1" algn="just">
              <a:lnSpc>
                <a:spcPct val="150000"/>
              </a:lnSpc>
            </a:pPr>
            <a:r>
              <a:rPr lang="en-US" dirty="0" smtClean="0"/>
              <a:t>NGO Reports</a:t>
            </a:r>
          </a:p>
          <a:p>
            <a:pPr lvl="1" algn="just">
              <a:lnSpc>
                <a:spcPct val="150000"/>
              </a:lnSpc>
            </a:pPr>
            <a:r>
              <a:rPr lang="en-US" dirty="0" smtClean="0"/>
              <a:t>Newspaper</a:t>
            </a:r>
          </a:p>
          <a:p>
            <a:pPr lvl="1" algn="just">
              <a:lnSpc>
                <a:spcPct val="150000"/>
              </a:lnSpc>
            </a:pPr>
            <a:r>
              <a:rPr lang="en-US" dirty="0" smtClean="0"/>
              <a:t>Website Article</a:t>
            </a:r>
          </a:p>
          <a:p>
            <a:pPr lvl="1" algn="just">
              <a:lnSpc>
                <a:spcPct val="150000"/>
              </a:lnSpc>
            </a:pPr>
            <a:r>
              <a:rPr lang="en-US" dirty="0" smtClean="0"/>
              <a:t>Hospital care records</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37501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US" dirty="0" smtClean="0"/>
              <a:t>4. Existing Data:</a:t>
            </a:r>
          </a:p>
          <a:p>
            <a:pPr algn="just">
              <a:lnSpc>
                <a:spcPct val="150000"/>
              </a:lnSpc>
            </a:pPr>
            <a:r>
              <a:rPr lang="en-US" dirty="0"/>
              <a:t>This is the introduction of new investigative questions in addition to/other than the ones originally used when the data was initially </a:t>
            </a:r>
            <a:r>
              <a:rPr lang="en-US" dirty="0" smtClean="0"/>
              <a:t>gathered.</a:t>
            </a:r>
          </a:p>
          <a:p>
            <a:pPr algn="just">
              <a:lnSpc>
                <a:spcPct val="150000"/>
              </a:lnSpc>
            </a:pPr>
            <a:r>
              <a:rPr lang="en-US" dirty="0" smtClean="0"/>
              <a:t>It </a:t>
            </a:r>
            <a:r>
              <a:rPr lang="en-US" dirty="0"/>
              <a:t>involves adding measurement to a study or </a:t>
            </a:r>
            <a:r>
              <a:rPr lang="en-US" dirty="0" smtClean="0"/>
              <a:t>research.</a:t>
            </a:r>
          </a:p>
          <a:p>
            <a:pPr algn="just">
              <a:lnSpc>
                <a:spcPct val="150000"/>
              </a:lnSpc>
            </a:pPr>
            <a:r>
              <a:rPr lang="en-US" dirty="0" smtClean="0"/>
              <a:t>An </a:t>
            </a:r>
            <a:r>
              <a:rPr lang="en-US" dirty="0"/>
              <a:t>example would be sourcing data from an archive</a:t>
            </a:r>
            <a:r>
              <a:rPr lang="en-US" dirty="0" smtClean="0"/>
              <a:t>.</a:t>
            </a:r>
          </a:p>
          <a:p>
            <a:pPr algn="just">
              <a:lnSpc>
                <a:spcPct val="150000"/>
              </a:lnSpc>
            </a:pPr>
            <a:r>
              <a:rPr lang="en-US" dirty="0" smtClean="0"/>
              <a:t>Tool</a:t>
            </a:r>
          </a:p>
          <a:p>
            <a:pPr lvl="1" algn="just">
              <a:lnSpc>
                <a:spcPct val="150000"/>
              </a:lnSpc>
            </a:pPr>
            <a:r>
              <a:rPr lang="en-US" dirty="0" smtClean="0"/>
              <a:t>Research Journal</a:t>
            </a:r>
          </a:p>
          <a:p>
            <a:pPr lvl="1" algn="just">
              <a:lnSpc>
                <a:spcPct val="150000"/>
              </a:lnSpc>
            </a:pPr>
            <a:r>
              <a:rPr lang="en-US" dirty="0" smtClean="0"/>
              <a:t>Surveys</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225886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lnSpc>
                <a:spcPct val="150000"/>
              </a:lnSpc>
              <a:buNone/>
            </a:pPr>
            <a:r>
              <a:rPr lang="en-US" dirty="0" smtClean="0"/>
              <a:t>4. Observations:</a:t>
            </a:r>
          </a:p>
          <a:p>
            <a:pPr marL="0" indent="0" algn="just">
              <a:lnSpc>
                <a:spcPct val="150000"/>
              </a:lnSpc>
              <a:buNone/>
            </a:pPr>
            <a:r>
              <a:rPr lang="en-US" dirty="0"/>
              <a:t>This is a data collection method by which information on a phenomenon is gathered through </a:t>
            </a:r>
            <a:r>
              <a:rPr lang="en-US" dirty="0" smtClean="0"/>
              <a:t>observation.</a:t>
            </a:r>
          </a:p>
          <a:p>
            <a:pPr lvl="1" algn="just">
              <a:lnSpc>
                <a:spcPct val="150000"/>
              </a:lnSpc>
            </a:pPr>
            <a:r>
              <a:rPr lang="en-US" dirty="0" smtClean="0"/>
              <a:t>complete observer</a:t>
            </a:r>
          </a:p>
          <a:p>
            <a:pPr lvl="1" algn="just">
              <a:lnSpc>
                <a:spcPct val="150000"/>
              </a:lnSpc>
            </a:pPr>
            <a:r>
              <a:rPr lang="en-US" dirty="0" smtClean="0"/>
              <a:t>Participants</a:t>
            </a:r>
          </a:p>
          <a:p>
            <a:pPr lvl="1" algn="just">
              <a:lnSpc>
                <a:spcPct val="150000"/>
              </a:lnSpc>
            </a:pPr>
            <a:r>
              <a:rPr lang="en-US" dirty="0" smtClean="0"/>
              <a:t>Participant </a:t>
            </a:r>
            <a:r>
              <a:rPr lang="en-US" dirty="0"/>
              <a:t>as an </a:t>
            </a:r>
            <a:r>
              <a:rPr lang="en-US" dirty="0" smtClean="0"/>
              <a:t>observer</a:t>
            </a:r>
          </a:p>
          <a:p>
            <a:pPr lvl="1" algn="just">
              <a:lnSpc>
                <a:spcPct val="150000"/>
              </a:lnSpc>
            </a:pPr>
            <a:r>
              <a:rPr lang="en-US" dirty="0" smtClean="0"/>
              <a:t>complete </a:t>
            </a:r>
            <a:r>
              <a:rPr lang="en-US" dirty="0"/>
              <a:t>participant</a:t>
            </a:r>
            <a:r>
              <a:rPr lang="en-US" dirty="0" smtClean="0"/>
              <a:t>.</a:t>
            </a:r>
          </a:p>
          <a:p>
            <a:pPr algn="just">
              <a:lnSpc>
                <a:spcPct val="150000"/>
              </a:lnSpc>
            </a:pPr>
            <a:r>
              <a:rPr lang="en-US" dirty="0" smtClean="0"/>
              <a:t>Tools</a:t>
            </a:r>
          </a:p>
          <a:p>
            <a:pPr lvl="1" algn="just">
              <a:lnSpc>
                <a:spcPct val="150000"/>
              </a:lnSpc>
            </a:pPr>
            <a:r>
              <a:rPr lang="en-US" dirty="0" smtClean="0"/>
              <a:t>Checklist</a:t>
            </a:r>
          </a:p>
          <a:p>
            <a:pPr lvl="1" algn="just">
              <a:lnSpc>
                <a:spcPct val="150000"/>
              </a:lnSpc>
            </a:pPr>
            <a:r>
              <a:rPr lang="en-US" dirty="0" smtClean="0"/>
              <a:t>Direct Observations</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427289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idx="1"/>
          </p:nvPr>
        </p:nvSpPr>
        <p:spPr/>
        <p:txBody>
          <a:bodyPr/>
          <a:lstStyle/>
          <a:p>
            <a:pPr marL="0" indent="0" algn="just">
              <a:lnSpc>
                <a:spcPct val="150000"/>
              </a:lnSpc>
              <a:buNone/>
            </a:pPr>
            <a:r>
              <a:rPr lang="en-US" dirty="0" smtClean="0"/>
              <a:t>6. Focus Groups:</a:t>
            </a:r>
          </a:p>
          <a:p>
            <a:pPr algn="just">
              <a:lnSpc>
                <a:spcPct val="150000"/>
              </a:lnSpc>
            </a:pPr>
            <a:r>
              <a:rPr lang="en-US" dirty="0" smtClean="0"/>
              <a:t>Focuses </a:t>
            </a:r>
            <a:r>
              <a:rPr lang="en-US" dirty="0"/>
              <a:t>more on qualitative </a:t>
            </a:r>
            <a:r>
              <a:rPr lang="en-US" dirty="0" smtClean="0"/>
              <a:t>research.</a:t>
            </a:r>
          </a:p>
          <a:p>
            <a:pPr algn="just">
              <a:lnSpc>
                <a:spcPct val="150000"/>
              </a:lnSpc>
            </a:pPr>
            <a:r>
              <a:rPr lang="en-US" dirty="0" smtClean="0"/>
              <a:t>Primary </a:t>
            </a:r>
            <a:r>
              <a:rPr lang="en-US" dirty="0"/>
              <a:t>category for data based on the feelings and opinions of the </a:t>
            </a:r>
            <a:r>
              <a:rPr lang="en-US" dirty="0" smtClean="0"/>
              <a:t>respondents.</a:t>
            </a:r>
          </a:p>
          <a:p>
            <a:pPr algn="just">
              <a:lnSpc>
                <a:spcPct val="150000"/>
              </a:lnSpc>
            </a:pPr>
            <a:r>
              <a:rPr lang="en-US" dirty="0" smtClean="0"/>
              <a:t>This </a:t>
            </a:r>
            <a:r>
              <a:rPr lang="en-US" dirty="0"/>
              <a:t>research involves asking open-ended questions to a group </a:t>
            </a:r>
            <a:r>
              <a:rPr lang="en-US" dirty="0" smtClean="0"/>
              <a:t>(6-10)</a:t>
            </a:r>
          </a:p>
          <a:p>
            <a:pPr algn="just">
              <a:lnSpc>
                <a:spcPct val="150000"/>
              </a:lnSpc>
            </a:pPr>
            <a:r>
              <a:rPr lang="en-US" dirty="0" smtClean="0"/>
              <a:t>Tools:</a:t>
            </a:r>
          </a:p>
          <a:p>
            <a:pPr lvl="1" algn="just">
              <a:lnSpc>
                <a:spcPct val="150000"/>
              </a:lnSpc>
            </a:pPr>
            <a:r>
              <a:rPr lang="en-US" dirty="0" smtClean="0"/>
              <a:t>Two-way</a:t>
            </a:r>
          </a:p>
          <a:p>
            <a:pPr lvl="1" algn="just">
              <a:lnSpc>
                <a:spcPct val="150000"/>
              </a:lnSpc>
            </a:pPr>
            <a:r>
              <a:rPr lang="en-US" dirty="0" smtClean="0"/>
              <a:t>Dueling Moderator</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40265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en-US" dirty="0" smtClean="0"/>
              <a:t>7. Combined Methods:</a:t>
            </a:r>
          </a:p>
          <a:p>
            <a:pPr algn="just">
              <a:lnSpc>
                <a:spcPct val="150000"/>
              </a:lnSpc>
            </a:pPr>
            <a:r>
              <a:rPr lang="en-US" dirty="0"/>
              <a:t>This method of data collection encompasses the use of innovative methods to enhance participation to both individuals and </a:t>
            </a:r>
            <a:r>
              <a:rPr lang="en-US" dirty="0" smtClean="0"/>
              <a:t>groups.</a:t>
            </a:r>
          </a:p>
          <a:p>
            <a:pPr algn="just">
              <a:lnSpc>
                <a:spcPct val="150000"/>
              </a:lnSpc>
            </a:pPr>
            <a:r>
              <a:rPr lang="en-US" dirty="0" smtClean="0"/>
              <a:t>Primary category</a:t>
            </a:r>
          </a:p>
          <a:p>
            <a:pPr algn="just">
              <a:lnSpc>
                <a:spcPct val="150000"/>
              </a:lnSpc>
            </a:pPr>
            <a:r>
              <a:rPr lang="en-US" dirty="0"/>
              <a:t>C</a:t>
            </a:r>
            <a:r>
              <a:rPr lang="en-US" dirty="0" smtClean="0"/>
              <a:t>ombination </a:t>
            </a:r>
            <a:r>
              <a:rPr lang="en-US" dirty="0"/>
              <a:t>of Interviews and Focus Groups while collecting qualitative data</a:t>
            </a:r>
            <a:r>
              <a:rPr lang="en-US" dirty="0" smtClean="0"/>
              <a:t>.</a:t>
            </a:r>
          </a:p>
          <a:p>
            <a:pPr algn="just">
              <a:lnSpc>
                <a:spcPct val="150000"/>
              </a:lnSpc>
            </a:pPr>
            <a:r>
              <a:rPr lang="en-US" dirty="0" smtClean="0"/>
              <a:t>Tools:</a:t>
            </a:r>
          </a:p>
          <a:p>
            <a:pPr lvl="1" algn="just">
              <a:lnSpc>
                <a:spcPct val="150000"/>
              </a:lnSpc>
            </a:pPr>
            <a:r>
              <a:rPr lang="en-US" dirty="0" smtClean="0"/>
              <a:t>Online Survey</a:t>
            </a:r>
          </a:p>
          <a:p>
            <a:pPr lvl="1" algn="just">
              <a:lnSpc>
                <a:spcPct val="150000"/>
              </a:lnSpc>
            </a:pPr>
            <a:r>
              <a:rPr lang="en-US" dirty="0" smtClean="0"/>
              <a:t>Dual-Moderator</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309401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16</a:t>
            </a:fld>
            <a:endParaRPr lang="en-US"/>
          </a:p>
        </p:txBody>
      </p:sp>
    </p:spTree>
    <p:extLst>
      <p:ext uri="{BB962C8B-B14F-4D97-AF65-F5344CB8AC3E}">
        <p14:creationId xmlns:p14="http://schemas.microsoft.com/office/powerpoint/2010/main" val="38084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Develop a Questionnaire for a Research</a:t>
            </a:r>
            <a:endParaRPr lang="en-US" sz="3200"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17</a:t>
            </a:fld>
            <a:endParaRPr lang="en-US"/>
          </a:p>
        </p:txBody>
      </p:sp>
    </p:spTree>
    <p:extLst>
      <p:ext uri="{BB962C8B-B14F-4D97-AF65-F5344CB8AC3E}">
        <p14:creationId xmlns:p14="http://schemas.microsoft.com/office/powerpoint/2010/main" val="329189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Questionnaires</a:t>
            </a: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dirty="0"/>
              <a:t>A questionnaire is a technique for collecting data in which a respondent provides answers to a series of </a:t>
            </a:r>
            <a:r>
              <a:rPr lang="en-US" dirty="0" smtClean="0"/>
              <a:t>questions.</a:t>
            </a:r>
          </a:p>
          <a:p>
            <a:pPr algn="just">
              <a:lnSpc>
                <a:spcPct val="150000"/>
              </a:lnSpc>
            </a:pPr>
            <a:r>
              <a:rPr lang="en-US" dirty="0" smtClean="0"/>
              <a:t>To </a:t>
            </a:r>
            <a:r>
              <a:rPr lang="en-US" dirty="0"/>
              <a:t>develop a questionnaire that will collect the data you want takes effort and time. </a:t>
            </a:r>
            <a:endParaRPr lang="en-US" dirty="0" smtClean="0"/>
          </a:p>
          <a:p>
            <a:pPr algn="just">
              <a:lnSpc>
                <a:spcPct val="150000"/>
              </a:lnSpc>
            </a:pPr>
            <a:r>
              <a:rPr lang="en-US" dirty="0" smtClean="0"/>
              <a:t>By </a:t>
            </a:r>
            <a:r>
              <a:rPr lang="en-US" dirty="0"/>
              <a:t>taking a step-by-step approach to questionnaire development, you can come up with an effective means to collect data that will answer your unique research question</a:t>
            </a:r>
            <a:r>
              <a:rPr lang="en-US" dirty="0" smtClean="0"/>
              <a:t>.</a:t>
            </a:r>
          </a:p>
          <a:p>
            <a:pPr lvl="1" algn="just">
              <a:lnSpc>
                <a:spcPct val="150000"/>
              </a:lnSpc>
            </a:pPr>
            <a:r>
              <a:rPr lang="en-US" dirty="0" smtClean="0"/>
              <a:t>Designing your Questionnaire</a:t>
            </a:r>
          </a:p>
          <a:p>
            <a:pPr lvl="1" algn="just">
              <a:lnSpc>
                <a:spcPct val="150000"/>
              </a:lnSpc>
            </a:pPr>
            <a:r>
              <a:rPr lang="en-US" dirty="0" smtClean="0"/>
              <a:t>Writing the Questionnaire</a:t>
            </a:r>
          </a:p>
          <a:p>
            <a:pPr lvl="1" algn="just">
              <a:lnSpc>
                <a:spcPct val="150000"/>
              </a:lnSpc>
            </a:pPr>
            <a:r>
              <a:rPr lang="en-US" dirty="0" smtClean="0"/>
              <a:t>Distributing your Questionnaire</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25428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t>
            </a:r>
            <a:r>
              <a:rPr lang="en-US" dirty="0" smtClean="0"/>
              <a:t>Questionnaires: </a:t>
            </a:r>
            <a:r>
              <a:rPr lang="en-US" sz="1800" dirty="0"/>
              <a:t>Designing your Questionnaire</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19</a:t>
            </a:fld>
            <a:endParaRPr lang="en-US"/>
          </a:p>
        </p:txBody>
      </p:sp>
      <p:pic>
        <p:nvPicPr>
          <p:cNvPr id="8" name="Picture 7"/>
          <p:cNvPicPr>
            <a:picLocks noChangeAspect="1"/>
          </p:cNvPicPr>
          <p:nvPr/>
        </p:nvPicPr>
        <p:blipFill rotWithShape="1">
          <a:blip r:embed="rId2"/>
          <a:srcRect r="3874" b="10662"/>
          <a:stretch/>
        </p:blipFill>
        <p:spPr>
          <a:xfrm>
            <a:off x="2828045" y="1455154"/>
            <a:ext cx="6534391" cy="4619204"/>
          </a:xfrm>
          <a:prstGeom prst="rect">
            <a:avLst/>
          </a:prstGeom>
        </p:spPr>
      </p:pic>
    </p:spTree>
    <p:extLst>
      <p:ext uri="{BB962C8B-B14F-4D97-AF65-F5344CB8AC3E}">
        <p14:creationId xmlns:p14="http://schemas.microsoft.com/office/powerpoint/2010/main" val="286056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Agenda</a:t>
            </a:r>
            <a:endParaRPr lang="en-US" dirty="0"/>
          </a:p>
        </p:txBody>
      </p:sp>
      <p:sp>
        <p:nvSpPr>
          <p:cNvPr id="14" name="Content Placeholder 13"/>
          <p:cNvSpPr>
            <a:spLocks noGrp="1"/>
          </p:cNvSpPr>
          <p:nvPr>
            <p:ph idx="1"/>
          </p:nvPr>
        </p:nvSpPr>
        <p:spPr/>
        <p:txBody>
          <a:bodyPr/>
          <a:lstStyle/>
          <a:p>
            <a:pPr algn="just">
              <a:lnSpc>
                <a:spcPct val="150000"/>
              </a:lnSpc>
            </a:pPr>
            <a:r>
              <a:rPr lang="en-US" dirty="0"/>
              <a:t>Data Collection </a:t>
            </a:r>
            <a:r>
              <a:rPr lang="en-US" dirty="0" smtClean="0"/>
              <a:t>Methods</a:t>
            </a:r>
          </a:p>
          <a:p>
            <a:pPr algn="just">
              <a:lnSpc>
                <a:spcPct val="150000"/>
              </a:lnSpc>
            </a:pPr>
            <a:r>
              <a:rPr lang="en-US" dirty="0"/>
              <a:t>Develop a Questionnaire for a Research</a:t>
            </a:r>
          </a:p>
          <a:p>
            <a:pPr algn="just">
              <a:lnSpc>
                <a:spcPct val="150000"/>
              </a:lnSpc>
            </a:pPr>
            <a:r>
              <a:rPr lang="en-US" dirty="0"/>
              <a:t>Online Survey Tools for Create </a:t>
            </a:r>
            <a:r>
              <a:rPr lang="en-US" dirty="0" smtClean="0"/>
              <a:t>questionnaire</a:t>
            </a:r>
          </a:p>
          <a:p>
            <a:pPr algn="just">
              <a:lnSpc>
                <a:spcPct val="150000"/>
              </a:lnSpc>
            </a:pPr>
            <a:r>
              <a:rPr lang="en-US" dirty="0" smtClean="0"/>
              <a:t>Sampling methods</a:t>
            </a:r>
            <a:endParaRPr lang="en-US" dirty="0"/>
          </a:p>
        </p:txBody>
      </p:sp>
      <p:sp>
        <p:nvSpPr>
          <p:cNvPr id="2" name="Footer Placeholder 1"/>
          <p:cNvSpPr>
            <a:spLocks noGrp="1"/>
          </p:cNvSpPr>
          <p:nvPr>
            <p:ph type="ftr" sz="quarter" idx="11"/>
          </p:nvPr>
        </p:nvSpPr>
        <p:spPr/>
        <p:txBody>
          <a:bodyPr/>
          <a:lstStyle/>
          <a:p>
            <a:r>
              <a:rPr lang="en-US" smtClean="0"/>
              <a:t>Organized by: Student Research Forum (SRF), FIA, SEUSL,                 Nov 2020</a:t>
            </a:r>
            <a:endParaRPr lang="en-US"/>
          </a:p>
        </p:txBody>
      </p:sp>
      <p:sp>
        <p:nvSpPr>
          <p:cNvPr id="3" name="Slide Number Placeholder 2"/>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t>
            </a:r>
            <a:r>
              <a:rPr lang="en-US" dirty="0" smtClean="0"/>
              <a:t>Questionnaires: </a:t>
            </a:r>
            <a:r>
              <a:rPr lang="en-US" sz="1800" dirty="0"/>
              <a:t>Choose your question type or types</a:t>
            </a:r>
            <a:endParaRPr lang="en-US" dirty="0"/>
          </a:p>
        </p:txBody>
      </p:sp>
      <p:sp>
        <p:nvSpPr>
          <p:cNvPr id="3" name="Content Placeholder 2"/>
          <p:cNvSpPr>
            <a:spLocks noGrp="1"/>
          </p:cNvSpPr>
          <p:nvPr>
            <p:ph idx="1"/>
          </p:nvPr>
        </p:nvSpPr>
        <p:spPr>
          <a:xfrm>
            <a:off x="7222603" y="1600200"/>
            <a:ext cx="3864496" cy="4572000"/>
          </a:xfrm>
        </p:spPr>
        <p:txBody>
          <a:bodyPr/>
          <a:lstStyle/>
          <a:p>
            <a:pPr algn="just">
              <a:lnSpc>
                <a:spcPct val="150000"/>
              </a:lnSpc>
            </a:pPr>
            <a:r>
              <a:rPr lang="en-US" dirty="0"/>
              <a:t>Dichotomous </a:t>
            </a:r>
            <a:r>
              <a:rPr lang="en-US" dirty="0" smtClean="0"/>
              <a:t>question</a:t>
            </a:r>
            <a:r>
              <a:rPr lang="ta-IN" dirty="0" smtClean="0"/>
              <a:t>.</a:t>
            </a:r>
          </a:p>
          <a:p>
            <a:pPr algn="just">
              <a:lnSpc>
                <a:spcPct val="150000"/>
              </a:lnSpc>
            </a:pPr>
            <a:r>
              <a:rPr lang="en-US" dirty="0"/>
              <a:t>Open-ended </a:t>
            </a:r>
            <a:r>
              <a:rPr lang="en-US" dirty="0" smtClean="0"/>
              <a:t>questions</a:t>
            </a:r>
            <a:endParaRPr lang="ta-IN" dirty="0" smtClean="0"/>
          </a:p>
          <a:p>
            <a:pPr algn="just">
              <a:lnSpc>
                <a:spcPct val="150000"/>
              </a:lnSpc>
            </a:pPr>
            <a:r>
              <a:rPr lang="en-US" dirty="0"/>
              <a:t>Multiple choice </a:t>
            </a:r>
            <a:r>
              <a:rPr lang="en-US" dirty="0" smtClean="0"/>
              <a:t>questions</a:t>
            </a:r>
            <a:endParaRPr lang="ta-IN" dirty="0" smtClean="0"/>
          </a:p>
          <a:p>
            <a:pPr algn="just">
              <a:lnSpc>
                <a:spcPct val="150000"/>
              </a:lnSpc>
            </a:pPr>
            <a:r>
              <a:rPr lang="en-US" dirty="0"/>
              <a:t>Rank-order (or ordinal) scale </a:t>
            </a:r>
            <a:r>
              <a:rPr lang="en-US" dirty="0" smtClean="0"/>
              <a:t>questions</a:t>
            </a:r>
            <a:endParaRPr lang="ta-IN" dirty="0" smtClean="0"/>
          </a:p>
          <a:p>
            <a:pPr algn="just">
              <a:lnSpc>
                <a:spcPct val="150000"/>
              </a:lnSpc>
            </a:pPr>
            <a:r>
              <a:rPr lang="en-US" dirty="0"/>
              <a:t>Rating scale questions</a:t>
            </a:r>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20</a:t>
            </a:fld>
            <a:endParaRPr lang="en-US"/>
          </a:p>
        </p:txBody>
      </p:sp>
      <p:pic>
        <p:nvPicPr>
          <p:cNvPr id="7" name="Picture 6"/>
          <p:cNvPicPr>
            <a:picLocks noChangeAspect="1"/>
          </p:cNvPicPr>
          <p:nvPr/>
        </p:nvPicPr>
        <p:blipFill rotWithShape="1">
          <a:blip r:embed="rId2"/>
          <a:srcRect r="4798" b="8736"/>
          <a:stretch/>
        </p:blipFill>
        <p:spPr>
          <a:xfrm>
            <a:off x="1104900" y="1682850"/>
            <a:ext cx="5791279" cy="4163812"/>
          </a:xfrm>
          <a:prstGeom prst="rect">
            <a:avLst/>
          </a:prstGeom>
        </p:spPr>
      </p:pic>
    </p:spTree>
    <p:extLst>
      <p:ext uri="{BB962C8B-B14F-4D97-AF65-F5344CB8AC3E}">
        <p14:creationId xmlns:p14="http://schemas.microsoft.com/office/powerpoint/2010/main" val="297758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t>
            </a:r>
            <a:r>
              <a:rPr lang="en-US" dirty="0" smtClean="0"/>
              <a:t>Questionnaires: </a:t>
            </a:r>
            <a:r>
              <a:rPr lang="en-US" sz="1800" dirty="0" smtClean="0"/>
              <a:t>Develop Questions for your Questionnaire</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21</a:t>
            </a:fld>
            <a:endParaRPr lang="en-US"/>
          </a:p>
        </p:txBody>
      </p:sp>
      <p:pic>
        <p:nvPicPr>
          <p:cNvPr id="6" name="Picture 5"/>
          <p:cNvPicPr>
            <a:picLocks noChangeAspect="1"/>
          </p:cNvPicPr>
          <p:nvPr/>
        </p:nvPicPr>
        <p:blipFill rotWithShape="1">
          <a:blip r:embed="rId2"/>
          <a:srcRect r="4208" b="12665"/>
          <a:stretch/>
        </p:blipFill>
        <p:spPr>
          <a:xfrm>
            <a:off x="2774030" y="1615754"/>
            <a:ext cx="6642422" cy="4541978"/>
          </a:xfrm>
          <a:prstGeom prst="rect">
            <a:avLst/>
          </a:prstGeom>
        </p:spPr>
      </p:pic>
    </p:spTree>
    <p:extLst>
      <p:ext uri="{BB962C8B-B14F-4D97-AF65-F5344CB8AC3E}">
        <p14:creationId xmlns:p14="http://schemas.microsoft.com/office/powerpoint/2010/main" val="302114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t>
            </a:r>
            <a:r>
              <a:rPr lang="en-US" dirty="0" smtClean="0"/>
              <a:t>Questionnaires:</a:t>
            </a:r>
            <a:r>
              <a:rPr lang="en-US" sz="1800" dirty="0" smtClean="0"/>
              <a:t> Restrict the length of Questionnaire</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22</a:t>
            </a:fld>
            <a:endParaRPr lang="en-US"/>
          </a:p>
        </p:txBody>
      </p:sp>
      <p:pic>
        <p:nvPicPr>
          <p:cNvPr id="7" name="Picture 6"/>
          <p:cNvPicPr>
            <a:picLocks noChangeAspect="1"/>
          </p:cNvPicPr>
          <p:nvPr/>
        </p:nvPicPr>
        <p:blipFill rotWithShape="1">
          <a:blip r:embed="rId2"/>
          <a:srcRect r="4876" b="11998"/>
          <a:stretch/>
        </p:blipFill>
        <p:spPr>
          <a:xfrm>
            <a:off x="2934459" y="1669151"/>
            <a:ext cx="6040538" cy="4191210"/>
          </a:xfrm>
          <a:prstGeom prst="rect">
            <a:avLst/>
          </a:prstGeom>
        </p:spPr>
      </p:pic>
    </p:spTree>
    <p:extLst>
      <p:ext uri="{BB962C8B-B14F-4D97-AF65-F5344CB8AC3E}">
        <p14:creationId xmlns:p14="http://schemas.microsoft.com/office/powerpoint/2010/main" val="206584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Questionnaires</a:t>
            </a:r>
            <a:r>
              <a:rPr lang="en-US" dirty="0" smtClean="0"/>
              <a:t>: </a:t>
            </a:r>
            <a:r>
              <a:rPr lang="en-US" sz="1800" dirty="0" smtClean="0"/>
              <a:t>Identify your Target Demographic</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23</a:t>
            </a:fld>
            <a:endParaRPr lang="en-US"/>
          </a:p>
        </p:txBody>
      </p:sp>
      <p:pic>
        <p:nvPicPr>
          <p:cNvPr id="7" name="Picture 6"/>
          <p:cNvPicPr>
            <a:picLocks noChangeAspect="1"/>
          </p:cNvPicPr>
          <p:nvPr/>
        </p:nvPicPr>
        <p:blipFill rotWithShape="1">
          <a:blip r:embed="rId2"/>
          <a:srcRect r="4374" b="14668"/>
          <a:stretch/>
        </p:blipFill>
        <p:spPr>
          <a:xfrm>
            <a:off x="3069184" y="1739517"/>
            <a:ext cx="6052114" cy="4050478"/>
          </a:xfrm>
          <a:prstGeom prst="rect">
            <a:avLst/>
          </a:prstGeom>
        </p:spPr>
      </p:pic>
    </p:spTree>
    <p:extLst>
      <p:ext uri="{BB962C8B-B14F-4D97-AF65-F5344CB8AC3E}">
        <p14:creationId xmlns:p14="http://schemas.microsoft.com/office/powerpoint/2010/main" val="249890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Questionnaires</a:t>
            </a:r>
            <a:r>
              <a:rPr lang="en-US" dirty="0" smtClean="0"/>
              <a:t>: </a:t>
            </a:r>
            <a:r>
              <a:rPr lang="en-US" sz="1800" dirty="0" smtClean="0"/>
              <a:t>Ensure you can Protect Privacy</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24</a:t>
            </a:fld>
            <a:endParaRPr lang="en-US"/>
          </a:p>
        </p:txBody>
      </p:sp>
      <p:pic>
        <p:nvPicPr>
          <p:cNvPr id="7" name="Picture 6"/>
          <p:cNvPicPr>
            <a:picLocks noChangeAspect="1"/>
          </p:cNvPicPr>
          <p:nvPr/>
        </p:nvPicPr>
        <p:blipFill rotWithShape="1">
          <a:blip r:embed="rId2"/>
          <a:srcRect r="4542" b="13110"/>
          <a:stretch/>
        </p:blipFill>
        <p:spPr>
          <a:xfrm>
            <a:off x="2982374" y="1639672"/>
            <a:ext cx="6225734" cy="4250168"/>
          </a:xfrm>
          <a:prstGeom prst="rect">
            <a:avLst/>
          </a:prstGeom>
        </p:spPr>
      </p:pic>
    </p:spTree>
    <p:extLst>
      <p:ext uri="{BB962C8B-B14F-4D97-AF65-F5344CB8AC3E}">
        <p14:creationId xmlns:p14="http://schemas.microsoft.com/office/powerpoint/2010/main" val="15045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your Questionnaire: </a:t>
            </a:r>
            <a:r>
              <a:rPr lang="en-US" sz="1800" dirty="0" smtClean="0"/>
              <a:t>Introduce yourself</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25</a:t>
            </a:fld>
            <a:endParaRPr lang="en-US"/>
          </a:p>
        </p:txBody>
      </p:sp>
      <p:pic>
        <p:nvPicPr>
          <p:cNvPr id="6" name="Picture 5"/>
          <p:cNvPicPr>
            <a:picLocks noChangeAspect="1"/>
          </p:cNvPicPr>
          <p:nvPr/>
        </p:nvPicPr>
        <p:blipFill rotWithShape="1">
          <a:blip r:embed="rId2"/>
          <a:srcRect r="3540" b="13556"/>
          <a:stretch/>
        </p:blipFill>
        <p:spPr>
          <a:xfrm>
            <a:off x="2568062" y="1516916"/>
            <a:ext cx="6688720" cy="4495679"/>
          </a:xfrm>
          <a:prstGeom prst="rect">
            <a:avLst/>
          </a:prstGeom>
        </p:spPr>
      </p:pic>
    </p:spTree>
    <p:extLst>
      <p:ext uri="{BB962C8B-B14F-4D97-AF65-F5344CB8AC3E}">
        <p14:creationId xmlns:p14="http://schemas.microsoft.com/office/powerpoint/2010/main" val="402080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your Questionnaire</a:t>
            </a:r>
            <a:r>
              <a:rPr lang="en-US" dirty="0" smtClean="0"/>
              <a:t>: </a:t>
            </a:r>
            <a:r>
              <a:rPr lang="en-US" sz="1800" dirty="0" smtClean="0"/>
              <a:t>Explain the Purpose of the Questionnaire</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26</a:t>
            </a:fld>
            <a:endParaRPr lang="en-US"/>
          </a:p>
        </p:txBody>
      </p:sp>
      <p:pic>
        <p:nvPicPr>
          <p:cNvPr id="7" name="Picture 6"/>
          <p:cNvPicPr>
            <a:picLocks noChangeAspect="1"/>
          </p:cNvPicPr>
          <p:nvPr/>
        </p:nvPicPr>
        <p:blipFill rotWithShape="1">
          <a:blip r:embed="rId2"/>
          <a:srcRect r="4876" b="14445"/>
          <a:stretch/>
        </p:blipFill>
        <p:spPr>
          <a:xfrm>
            <a:off x="2797179" y="1540065"/>
            <a:ext cx="6596123" cy="4449381"/>
          </a:xfrm>
          <a:prstGeom prst="rect">
            <a:avLst/>
          </a:prstGeom>
        </p:spPr>
      </p:pic>
    </p:spTree>
    <p:extLst>
      <p:ext uri="{BB962C8B-B14F-4D97-AF65-F5344CB8AC3E}">
        <p14:creationId xmlns:p14="http://schemas.microsoft.com/office/powerpoint/2010/main" val="4462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your Questionnaire</a:t>
            </a:r>
            <a:r>
              <a:rPr lang="en-US" dirty="0" smtClean="0"/>
              <a:t>: </a:t>
            </a:r>
            <a:r>
              <a:rPr lang="en-US" sz="1800" dirty="0" smtClean="0"/>
              <a:t>Reveal what will happen with the Data you collect</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27</a:t>
            </a:fld>
            <a:endParaRPr lang="en-US"/>
          </a:p>
        </p:txBody>
      </p:sp>
      <p:pic>
        <p:nvPicPr>
          <p:cNvPr id="7" name="Picture 6"/>
          <p:cNvPicPr>
            <a:picLocks noChangeAspect="1"/>
          </p:cNvPicPr>
          <p:nvPr/>
        </p:nvPicPr>
        <p:blipFill rotWithShape="1">
          <a:blip r:embed="rId2"/>
          <a:srcRect l="167" t="445" r="4375" b="10217"/>
          <a:stretch/>
        </p:blipFill>
        <p:spPr>
          <a:xfrm>
            <a:off x="2785605" y="1441681"/>
            <a:ext cx="6619272" cy="4646150"/>
          </a:xfrm>
          <a:prstGeom prst="rect">
            <a:avLst/>
          </a:prstGeom>
        </p:spPr>
      </p:pic>
    </p:spTree>
    <p:extLst>
      <p:ext uri="{BB962C8B-B14F-4D97-AF65-F5344CB8AC3E}">
        <p14:creationId xmlns:p14="http://schemas.microsoft.com/office/powerpoint/2010/main" val="30687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your Questionnaire</a:t>
            </a:r>
            <a:r>
              <a:rPr lang="en-US" dirty="0" smtClean="0"/>
              <a:t>: </a:t>
            </a:r>
            <a:r>
              <a:rPr lang="en-US" sz="1800" dirty="0" smtClean="0"/>
              <a:t>Estimate how long the Questionnaire will take</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28</a:t>
            </a:fld>
            <a:endParaRPr lang="en-US"/>
          </a:p>
        </p:txBody>
      </p:sp>
      <p:pic>
        <p:nvPicPr>
          <p:cNvPr id="6" name="Picture 5"/>
          <p:cNvPicPr>
            <a:picLocks noChangeAspect="1"/>
          </p:cNvPicPr>
          <p:nvPr/>
        </p:nvPicPr>
        <p:blipFill rotWithShape="1">
          <a:blip r:embed="rId2"/>
          <a:srcRect r="5543" b="13333"/>
          <a:stretch/>
        </p:blipFill>
        <p:spPr>
          <a:xfrm>
            <a:off x="2820329" y="1511129"/>
            <a:ext cx="6549824" cy="4507254"/>
          </a:xfrm>
          <a:prstGeom prst="rect">
            <a:avLst/>
          </a:prstGeom>
        </p:spPr>
      </p:pic>
    </p:spTree>
    <p:extLst>
      <p:ext uri="{BB962C8B-B14F-4D97-AF65-F5344CB8AC3E}">
        <p14:creationId xmlns:p14="http://schemas.microsoft.com/office/powerpoint/2010/main" val="68579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your Questionnaire</a:t>
            </a:r>
            <a:r>
              <a:rPr lang="en-US" dirty="0" smtClean="0"/>
              <a:t>: </a:t>
            </a:r>
            <a:r>
              <a:rPr lang="en-US" sz="1800" dirty="0" smtClean="0"/>
              <a:t>Make sure your Questionnaire looks Professional</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29</a:t>
            </a:fld>
            <a:endParaRPr lang="en-US"/>
          </a:p>
        </p:txBody>
      </p:sp>
      <p:pic>
        <p:nvPicPr>
          <p:cNvPr id="6" name="Picture 5"/>
          <p:cNvPicPr>
            <a:picLocks noChangeAspect="1"/>
          </p:cNvPicPr>
          <p:nvPr/>
        </p:nvPicPr>
        <p:blipFill rotWithShape="1">
          <a:blip r:embed="rId2"/>
          <a:srcRect l="-4173" t="-12018" r="4173" b="12018"/>
          <a:stretch/>
        </p:blipFill>
        <p:spPr>
          <a:xfrm>
            <a:off x="2628141" y="1155699"/>
            <a:ext cx="6934200" cy="5200650"/>
          </a:xfrm>
          <a:prstGeom prst="rect">
            <a:avLst/>
          </a:prstGeom>
        </p:spPr>
      </p:pic>
    </p:spTree>
    <p:extLst>
      <p:ext uri="{BB962C8B-B14F-4D97-AF65-F5344CB8AC3E}">
        <p14:creationId xmlns:p14="http://schemas.microsoft.com/office/powerpoint/2010/main" val="179559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3400431"/>
            <a:ext cx="10071099" cy="1684150"/>
          </a:xfrm>
        </p:spPr>
        <p:txBody>
          <a:bodyPr/>
          <a:lstStyle/>
          <a:p>
            <a:pPr algn="ctr"/>
            <a:r>
              <a:rPr lang="en-US" b="1" dirty="0"/>
              <a:t>Data Collection Methods</a:t>
            </a:r>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24599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your Questionnaire: </a:t>
            </a:r>
            <a:r>
              <a:rPr lang="en-US" sz="1800" dirty="0" smtClean="0"/>
              <a:t>Do a Pilot study</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30</a:t>
            </a:fld>
            <a:endParaRPr lang="en-US"/>
          </a:p>
        </p:txBody>
      </p:sp>
      <p:pic>
        <p:nvPicPr>
          <p:cNvPr id="6" name="Picture 5"/>
          <p:cNvPicPr>
            <a:picLocks noChangeAspect="1"/>
          </p:cNvPicPr>
          <p:nvPr/>
        </p:nvPicPr>
        <p:blipFill rotWithShape="1">
          <a:blip r:embed="rId2"/>
          <a:srcRect r="4709" b="14001"/>
          <a:stretch/>
        </p:blipFill>
        <p:spPr>
          <a:xfrm>
            <a:off x="2791392" y="1754650"/>
            <a:ext cx="6607697" cy="4472530"/>
          </a:xfrm>
          <a:prstGeom prst="rect">
            <a:avLst/>
          </a:prstGeom>
        </p:spPr>
      </p:pic>
    </p:spTree>
    <p:extLst>
      <p:ext uri="{BB962C8B-B14F-4D97-AF65-F5344CB8AC3E}">
        <p14:creationId xmlns:p14="http://schemas.microsoft.com/office/powerpoint/2010/main" val="82101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your Questionnaire</a:t>
            </a:r>
            <a:r>
              <a:rPr lang="en-US" dirty="0" smtClean="0"/>
              <a:t>: </a:t>
            </a:r>
            <a:r>
              <a:rPr lang="en-US" sz="1800" dirty="0" smtClean="0"/>
              <a:t>Disseminate your Questionnaire</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31</a:t>
            </a:fld>
            <a:endParaRPr lang="en-US"/>
          </a:p>
        </p:txBody>
      </p:sp>
      <p:pic>
        <p:nvPicPr>
          <p:cNvPr id="7" name="Picture 6"/>
          <p:cNvPicPr>
            <a:picLocks noChangeAspect="1"/>
          </p:cNvPicPr>
          <p:nvPr/>
        </p:nvPicPr>
        <p:blipFill rotWithShape="1">
          <a:blip r:embed="rId2"/>
          <a:srcRect r="4041" b="13110"/>
          <a:stretch/>
        </p:blipFill>
        <p:spPr>
          <a:xfrm>
            <a:off x="2768243" y="1592604"/>
            <a:ext cx="6653996" cy="4518829"/>
          </a:xfrm>
          <a:prstGeom prst="rect">
            <a:avLst/>
          </a:prstGeom>
        </p:spPr>
      </p:pic>
    </p:spTree>
    <p:extLst>
      <p:ext uri="{BB962C8B-B14F-4D97-AF65-F5344CB8AC3E}">
        <p14:creationId xmlns:p14="http://schemas.microsoft.com/office/powerpoint/2010/main" val="325265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Distributing your Questionnaire</a:t>
            </a:r>
            <a:r>
              <a:rPr lang="en-US" dirty="0" smtClean="0"/>
              <a:t>: </a:t>
            </a:r>
            <a:r>
              <a:rPr lang="en-US" sz="1800" dirty="0" smtClean="0"/>
              <a:t>Include a Deadline</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32</a:t>
            </a:fld>
            <a:endParaRPr lang="en-US"/>
          </a:p>
        </p:txBody>
      </p:sp>
      <p:pic>
        <p:nvPicPr>
          <p:cNvPr id="7" name="Picture 6"/>
          <p:cNvPicPr>
            <a:picLocks noChangeAspect="1"/>
          </p:cNvPicPr>
          <p:nvPr/>
        </p:nvPicPr>
        <p:blipFill rotWithShape="1">
          <a:blip r:embed="rId2"/>
          <a:srcRect r="3874" b="18230"/>
          <a:stretch/>
        </p:blipFill>
        <p:spPr>
          <a:xfrm>
            <a:off x="2762455" y="1847248"/>
            <a:ext cx="6665571" cy="4252611"/>
          </a:xfrm>
          <a:prstGeom prst="rect">
            <a:avLst/>
          </a:prstGeom>
        </p:spPr>
      </p:pic>
    </p:spTree>
    <p:extLst>
      <p:ext uri="{BB962C8B-B14F-4D97-AF65-F5344CB8AC3E}">
        <p14:creationId xmlns:p14="http://schemas.microsoft.com/office/powerpoint/2010/main" val="308100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Online Survey Tools for Create questionnaire</a:t>
            </a:r>
            <a:endParaRPr lang="en-US" sz="2800"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33</a:t>
            </a:fld>
            <a:endParaRPr lang="en-US"/>
          </a:p>
        </p:txBody>
      </p:sp>
    </p:spTree>
    <p:extLst>
      <p:ext uri="{BB962C8B-B14F-4D97-AF65-F5344CB8AC3E}">
        <p14:creationId xmlns:p14="http://schemas.microsoft.com/office/powerpoint/2010/main" val="283296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Survey Tools</a:t>
            </a:r>
            <a:endParaRPr lang="en-US" dirty="0"/>
          </a:p>
        </p:txBody>
      </p:sp>
      <p:sp>
        <p:nvSpPr>
          <p:cNvPr id="3" name="Content Placeholder 2"/>
          <p:cNvSpPr>
            <a:spLocks noGrp="1"/>
          </p:cNvSpPr>
          <p:nvPr>
            <p:ph idx="1"/>
          </p:nvPr>
        </p:nvSpPr>
        <p:spPr>
          <a:xfrm>
            <a:off x="1104900" y="1600200"/>
            <a:ext cx="1638300" cy="4756150"/>
          </a:xfrm>
        </p:spPr>
        <p:txBody>
          <a:bodyPr/>
          <a:lstStyle/>
          <a:p>
            <a:pPr algn="just">
              <a:lnSpc>
                <a:spcPct val="150000"/>
              </a:lnSpc>
            </a:pPr>
            <a:r>
              <a:rPr lang="en-US" dirty="0" smtClean="0"/>
              <a:t>Paid</a:t>
            </a:r>
          </a:p>
          <a:p>
            <a:pPr algn="just">
              <a:lnSpc>
                <a:spcPct val="150000"/>
              </a:lnSpc>
            </a:pPr>
            <a:r>
              <a:rPr lang="en-US" dirty="0" smtClean="0"/>
              <a:t>Free</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34</a:t>
            </a:fld>
            <a:endParaRPr lang="en-US"/>
          </a:p>
        </p:txBody>
      </p:sp>
      <p:pic>
        <p:nvPicPr>
          <p:cNvPr id="6" name="Picture 5"/>
          <p:cNvPicPr>
            <a:picLocks noChangeAspect="1"/>
          </p:cNvPicPr>
          <p:nvPr/>
        </p:nvPicPr>
        <p:blipFill>
          <a:blip r:embed="rId2"/>
          <a:stretch>
            <a:fillRect/>
          </a:stretch>
        </p:blipFill>
        <p:spPr>
          <a:xfrm>
            <a:off x="3217762" y="1600200"/>
            <a:ext cx="4491481" cy="4670568"/>
          </a:xfrm>
          <a:prstGeom prst="rect">
            <a:avLst/>
          </a:prstGeom>
        </p:spPr>
      </p:pic>
    </p:spTree>
    <p:extLst>
      <p:ext uri="{BB962C8B-B14F-4D97-AF65-F5344CB8AC3E}">
        <p14:creationId xmlns:p14="http://schemas.microsoft.com/office/powerpoint/2010/main" val="419957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Survey Tools</a:t>
            </a:r>
            <a:endParaRPr lang="en-US" dirty="0"/>
          </a:p>
        </p:txBody>
      </p:sp>
      <p:sp>
        <p:nvSpPr>
          <p:cNvPr id="6" name="Content Placeholder 5"/>
          <p:cNvSpPr>
            <a:spLocks noGrp="1"/>
          </p:cNvSpPr>
          <p:nvPr>
            <p:ph sz="half" idx="1"/>
          </p:nvPr>
        </p:nvSpPr>
        <p:spPr/>
        <p:txBody>
          <a:bodyPr>
            <a:normAutofit fontScale="85000" lnSpcReduction="20000"/>
          </a:bodyPr>
          <a:lstStyle/>
          <a:p>
            <a:pPr>
              <a:lnSpc>
                <a:spcPct val="150000"/>
              </a:lnSpc>
            </a:pPr>
            <a:r>
              <a:rPr lang="en-US" dirty="0" err="1">
                <a:hlinkClick r:id="rId2"/>
              </a:rPr>
              <a:t>SoGoSurvey</a:t>
            </a:r>
            <a:endParaRPr lang="en-US" dirty="0"/>
          </a:p>
          <a:p>
            <a:pPr>
              <a:lnSpc>
                <a:spcPct val="150000"/>
              </a:lnSpc>
            </a:pPr>
            <a:r>
              <a:rPr lang="en-US" dirty="0">
                <a:hlinkClick r:id="rId3"/>
              </a:rPr>
              <a:t>Survey Monkey</a:t>
            </a:r>
            <a:endParaRPr lang="en-US" dirty="0"/>
          </a:p>
          <a:p>
            <a:pPr>
              <a:lnSpc>
                <a:spcPct val="150000"/>
              </a:lnSpc>
            </a:pPr>
            <a:r>
              <a:rPr lang="en-US" dirty="0" err="1">
                <a:hlinkClick r:id="rId4"/>
              </a:rPr>
              <a:t>Typeform</a:t>
            </a:r>
            <a:endParaRPr lang="en-US" dirty="0"/>
          </a:p>
          <a:p>
            <a:pPr>
              <a:lnSpc>
                <a:spcPct val="150000"/>
              </a:lnSpc>
            </a:pPr>
            <a:r>
              <a:rPr lang="en-US" dirty="0">
                <a:hlinkClick r:id="rId5"/>
              </a:rPr>
              <a:t>Google </a:t>
            </a:r>
            <a:r>
              <a:rPr lang="en-US" dirty="0" smtClean="0">
                <a:hlinkClick r:id="rId5"/>
              </a:rPr>
              <a:t>Forms</a:t>
            </a:r>
            <a:endParaRPr lang="en-US" dirty="0" smtClean="0"/>
          </a:p>
          <a:p>
            <a:pPr>
              <a:lnSpc>
                <a:spcPct val="150000"/>
              </a:lnSpc>
            </a:pPr>
            <a:r>
              <a:rPr lang="en-US" dirty="0" smtClean="0">
                <a:hlinkClick r:id="rId6"/>
              </a:rPr>
              <a:t>Client Heartbeat</a:t>
            </a:r>
            <a:endParaRPr lang="en-US" dirty="0" smtClean="0"/>
          </a:p>
          <a:p>
            <a:pPr>
              <a:lnSpc>
                <a:spcPct val="150000"/>
              </a:lnSpc>
            </a:pPr>
            <a:r>
              <a:rPr lang="en-US" dirty="0" err="1" smtClean="0">
                <a:hlinkClick r:id="rId7"/>
              </a:rPr>
              <a:t>Zoho</a:t>
            </a:r>
            <a:r>
              <a:rPr lang="en-US" dirty="0" smtClean="0">
                <a:hlinkClick r:id="rId7"/>
              </a:rPr>
              <a:t> Survey</a:t>
            </a:r>
            <a:endParaRPr lang="en-US" dirty="0" smtClean="0"/>
          </a:p>
          <a:p>
            <a:pPr>
              <a:lnSpc>
                <a:spcPct val="150000"/>
              </a:lnSpc>
            </a:pPr>
            <a:r>
              <a:rPr lang="en-US" dirty="0" smtClean="0">
                <a:hlinkClick r:id="rId8"/>
              </a:rPr>
              <a:t>Survey Gizmo</a:t>
            </a:r>
            <a:endParaRPr lang="en-US" dirty="0" smtClean="0"/>
          </a:p>
          <a:p>
            <a:pPr>
              <a:lnSpc>
                <a:spcPct val="150000"/>
              </a:lnSpc>
            </a:pPr>
            <a:r>
              <a:rPr lang="en-US" dirty="0" smtClean="0">
                <a:hlinkClick r:id="rId9"/>
              </a:rPr>
              <a:t>Survey Planet</a:t>
            </a:r>
            <a:endParaRPr lang="en-US" dirty="0"/>
          </a:p>
        </p:txBody>
      </p:sp>
      <p:sp>
        <p:nvSpPr>
          <p:cNvPr id="7" name="Content Placeholder 6"/>
          <p:cNvSpPr>
            <a:spLocks noGrp="1"/>
          </p:cNvSpPr>
          <p:nvPr>
            <p:ph sz="half" idx="2"/>
          </p:nvPr>
        </p:nvSpPr>
        <p:spPr/>
        <p:txBody>
          <a:bodyPr>
            <a:normAutofit fontScale="85000" lnSpcReduction="20000"/>
          </a:bodyPr>
          <a:lstStyle/>
          <a:p>
            <a:endParaRPr lang="en-US"/>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35</a:t>
            </a:fld>
            <a:endParaRPr lang="en-US"/>
          </a:p>
        </p:txBody>
      </p:sp>
    </p:spTree>
    <p:extLst>
      <p:ext uri="{BB962C8B-B14F-4D97-AF65-F5344CB8AC3E}">
        <p14:creationId xmlns:p14="http://schemas.microsoft.com/office/powerpoint/2010/main" val="26311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Sampling Method</a:t>
            </a:r>
            <a:endParaRPr lang="en-US" sz="3600"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36</a:t>
            </a:fld>
            <a:endParaRPr lang="en-US"/>
          </a:p>
        </p:txBody>
      </p:sp>
    </p:spTree>
    <p:extLst>
      <p:ext uri="{BB962C8B-B14F-4D97-AF65-F5344CB8AC3E}">
        <p14:creationId xmlns:p14="http://schemas.microsoft.com/office/powerpoint/2010/main" val="365283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a:t>
            </a:r>
            <a:endParaRPr lang="en-US" dirty="0"/>
          </a:p>
        </p:txBody>
      </p:sp>
      <p:sp>
        <p:nvSpPr>
          <p:cNvPr id="3" name="Content Placeholder 2"/>
          <p:cNvSpPr>
            <a:spLocks noGrp="1"/>
          </p:cNvSpPr>
          <p:nvPr>
            <p:ph idx="1"/>
          </p:nvPr>
        </p:nvSpPr>
        <p:spPr>
          <a:xfrm>
            <a:off x="1104900" y="1600200"/>
            <a:ext cx="5319049" cy="4572000"/>
          </a:xfrm>
        </p:spPr>
        <p:txBody>
          <a:bodyPr>
            <a:normAutofit fontScale="77500" lnSpcReduction="20000"/>
          </a:bodyPr>
          <a:lstStyle/>
          <a:p>
            <a:pPr algn="just">
              <a:lnSpc>
                <a:spcPct val="150000"/>
              </a:lnSpc>
            </a:pPr>
            <a:r>
              <a:rPr lang="en-US" dirty="0"/>
              <a:t>When you conduct research about a group of people, it’s rarely possible to collect data from every person in that group. Instead, you select a </a:t>
            </a:r>
            <a:r>
              <a:rPr lang="en-US" dirty="0" smtClean="0"/>
              <a:t>sample.</a:t>
            </a:r>
          </a:p>
          <a:p>
            <a:pPr algn="just">
              <a:lnSpc>
                <a:spcPct val="150000"/>
              </a:lnSpc>
            </a:pPr>
            <a:r>
              <a:rPr lang="en-US" dirty="0" smtClean="0"/>
              <a:t>The </a:t>
            </a:r>
            <a:r>
              <a:rPr lang="en-US" dirty="0"/>
              <a:t>sample is the </a:t>
            </a:r>
            <a:r>
              <a:rPr lang="en-US" dirty="0" smtClean="0"/>
              <a:t>group </a:t>
            </a:r>
            <a:r>
              <a:rPr lang="en-US" dirty="0"/>
              <a:t>of individuals who will actually participate in the research</a:t>
            </a:r>
            <a:r>
              <a:rPr lang="en-US" dirty="0" smtClean="0"/>
              <a:t>.</a:t>
            </a:r>
          </a:p>
          <a:p>
            <a:pPr algn="just">
              <a:lnSpc>
                <a:spcPct val="150000"/>
              </a:lnSpc>
            </a:pPr>
            <a:r>
              <a:rPr lang="en-US" dirty="0" smtClean="0"/>
              <a:t>Two Methods:</a:t>
            </a:r>
          </a:p>
          <a:p>
            <a:pPr lvl="1" algn="just">
              <a:lnSpc>
                <a:spcPct val="150000"/>
              </a:lnSpc>
            </a:pPr>
            <a:r>
              <a:rPr lang="en-US" dirty="0" smtClean="0"/>
              <a:t>Probability sampling</a:t>
            </a:r>
          </a:p>
          <a:p>
            <a:pPr lvl="1" algn="just">
              <a:lnSpc>
                <a:spcPct val="150000"/>
              </a:lnSpc>
            </a:pPr>
            <a:r>
              <a:rPr lang="en-US" dirty="0" smtClean="0"/>
              <a:t>Non-probability sampling</a:t>
            </a:r>
          </a:p>
          <a:p>
            <a:pPr algn="just">
              <a:lnSpc>
                <a:spcPct val="150000"/>
              </a:lnSpc>
            </a:pPr>
            <a:r>
              <a:rPr lang="en-US" dirty="0" smtClean="0"/>
              <a:t>Population </a:t>
            </a:r>
            <a:r>
              <a:rPr lang="en-US" dirty="0" err="1" smtClean="0"/>
              <a:t>vs</a:t>
            </a:r>
            <a:r>
              <a:rPr lang="en-US" dirty="0" smtClean="0"/>
              <a:t> Sample</a:t>
            </a:r>
          </a:p>
          <a:p>
            <a:pPr algn="just">
              <a:lnSpc>
                <a:spcPct val="150000"/>
              </a:lnSpc>
            </a:pPr>
            <a:r>
              <a:rPr lang="en-US" dirty="0" smtClean="0">
                <a:hlinkClick r:id="rId2"/>
              </a:rPr>
              <a:t>Sample size calculator</a:t>
            </a:r>
            <a:endParaRPr lang="en-US" dirty="0" smtClean="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37</a:t>
            </a:fld>
            <a:endParaRPr lang="en-US"/>
          </a:p>
        </p:txBody>
      </p:sp>
      <p:pic>
        <p:nvPicPr>
          <p:cNvPr id="6" name="Picture 5"/>
          <p:cNvPicPr>
            <a:picLocks noChangeAspect="1"/>
          </p:cNvPicPr>
          <p:nvPr/>
        </p:nvPicPr>
        <p:blipFill>
          <a:blip r:embed="rId3"/>
          <a:stretch>
            <a:fillRect/>
          </a:stretch>
        </p:blipFill>
        <p:spPr>
          <a:xfrm>
            <a:off x="7295006" y="1695172"/>
            <a:ext cx="3790576" cy="3350870"/>
          </a:xfrm>
          <a:prstGeom prst="rect">
            <a:avLst/>
          </a:prstGeom>
        </p:spPr>
      </p:pic>
    </p:spTree>
    <p:extLst>
      <p:ext uri="{BB962C8B-B14F-4D97-AF65-F5344CB8AC3E}">
        <p14:creationId xmlns:p14="http://schemas.microsoft.com/office/powerpoint/2010/main" val="140959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Method: </a:t>
            </a:r>
            <a:r>
              <a:rPr lang="en-US" sz="2000" dirty="0" smtClean="0"/>
              <a:t>Probability sampling</a:t>
            </a:r>
            <a:endParaRPr lang="en-US" sz="3200" dirty="0"/>
          </a:p>
        </p:txBody>
      </p:sp>
      <p:sp>
        <p:nvSpPr>
          <p:cNvPr id="3" name="Content Placeholder 2"/>
          <p:cNvSpPr>
            <a:spLocks noGrp="1"/>
          </p:cNvSpPr>
          <p:nvPr>
            <p:ph idx="1"/>
          </p:nvPr>
        </p:nvSpPr>
        <p:spPr>
          <a:xfrm>
            <a:off x="1104900" y="1600200"/>
            <a:ext cx="3987961" cy="4673278"/>
          </a:xfrm>
        </p:spPr>
        <p:txBody>
          <a:bodyPr>
            <a:normAutofit/>
          </a:bodyPr>
          <a:lstStyle/>
          <a:p>
            <a:pPr algn="just">
              <a:lnSpc>
                <a:spcPct val="150000"/>
              </a:lnSpc>
            </a:pPr>
            <a:r>
              <a:rPr lang="en-US" dirty="0"/>
              <a:t>every member of the population has a chance of being </a:t>
            </a:r>
            <a:r>
              <a:rPr lang="en-US" dirty="0" smtClean="0"/>
              <a:t>selected.</a:t>
            </a:r>
          </a:p>
          <a:p>
            <a:pPr algn="just">
              <a:lnSpc>
                <a:spcPct val="150000"/>
              </a:lnSpc>
            </a:pPr>
            <a:r>
              <a:rPr lang="en-US" dirty="0" smtClean="0"/>
              <a:t>Mainly </a:t>
            </a:r>
            <a:r>
              <a:rPr lang="en-US" dirty="0"/>
              <a:t>used in quantitative </a:t>
            </a:r>
            <a:r>
              <a:rPr lang="en-US" dirty="0" smtClean="0"/>
              <a:t>research.</a:t>
            </a:r>
          </a:p>
          <a:p>
            <a:pPr algn="just">
              <a:lnSpc>
                <a:spcPct val="150000"/>
              </a:lnSpc>
            </a:pPr>
            <a:r>
              <a:rPr lang="en-US" dirty="0" smtClean="0"/>
              <a:t>Produce </a:t>
            </a:r>
            <a:r>
              <a:rPr lang="en-US" dirty="0"/>
              <a:t>results that are representative of the whole </a:t>
            </a:r>
            <a:r>
              <a:rPr lang="en-US" dirty="0" smtClean="0"/>
              <a:t>population.</a:t>
            </a:r>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38</a:t>
            </a:fld>
            <a:endParaRPr lang="en-US"/>
          </a:p>
        </p:txBody>
      </p:sp>
      <p:pic>
        <p:nvPicPr>
          <p:cNvPr id="6" name="Picture 5"/>
          <p:cNvPicPr>
            <a:picLocks noChangeAspect="1"/>
          </p:cNvPicPr>
          <p:nvPr/>
        </p:nvPicPr>
        <p:blipFill>
          <a:blip r:embed="rId2"/>
          <a:stretch>
            <a:fillRect/>
          </a:stretch>
        </p:blipFill>
        <p:spPr>
          <a:xfrm>
            <a:off x="5648446" y="1738575"/>
            <a:ext cx="5437136" cy="4349708"/>
          </a:xfrm>
          <a:prstGeom prst="rect">
            <a:avLst/>
          </a:prstGeom>
        </p:spPr>
      </p:pic>
    </p:spTree>
    <p:extLst>
      <p:ext uri="{BB962C8B-B14F-4D97-AF65-F5344CB8AC3E}">
        <p14:creationId xmlns:p14="http://schemas.microsoft.com/office/powerpoint/2010/main" val="12015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 </a:t>
            </a:r>
            <a:r>
              <a:rPr lang="en-US" sz="2000" dirty="0"/>
              <a:t>Probability </a:t>
            </a:r>
            <a:r>
              <a:rPr lang="en-US" sz="2000" dirty="0" smtClean="0"/>
              <a:t>sampling: </a:t>
            </a:r>
            <a:r>
              <a:rPr lang="en-US" sz="1600" dirty="0"/>
              <a:t>Simple random sampling</a:t>
            </a:r>
            <a:r>
              <a:rPr lang="en-US" sz="1600" dirty="0" smtClean="0"/>
              <a:t> </a:t>
            </a:r>
            <a:endParaRPr lang="en-US" sz="2000" dirty="0"/>
          </a:p>
        </p:txBody>
      </p:sp>
      <p:sp>
        <p:nvSpPr>
          <p:cNvPr id="3" name="Content Placeholder 2"/>
          <p:cNvSpPr>
            <a:spLocks noGrp="1"/>
          </p:cNvSpPr>
          <p:nvPr>
            <p:ph idx="1"/>
          </p:nvPr>
        </p:nvSpPr>
        <p:spPr/>
        <p:txBody>
          <a:bodyPr/>
          <a:lstStyle/>
          <a:p>
            <a:pPr algn="just">
              <a:lnSpc>
                <a:spcPct val="150000"/>
              </a:lnSpc>
            </a:pPr>
            <a:r>
              <a:rPr lang="en-US" dirty="0"/>
              <a:t>n a simple random sample, every member of the population has an equal chance of being selected. Your sampling frame should include the whole population.</a:t>
            </a:r>
          </a:p>
          <a:p>
            <a:pPr algn="just">
              <a:lnSpc>
                <a:spcPct val="150000"/>
              </a:lnSpc>
            </a:pPr>
            <a:r>
              <a:rPr lang="en-US" dirty="0"/>
              <a:t>To conduct this type of sampling, you can use tools like random number generators or other techniques that are based entirely on chance.</a:t>
            </a:r>
          </a:p>
          <a:p>
            <a:pPr algn="just">
              <a:lnSpc>
                <a:spcPct val="150000"/>
              </a:lnSpc>
            </a:pPr>
            <a:r>
              <a:rPr lang="en-US" b="1" dirty="0" smtClean="0"/>
              <a:t>Example: </a:t>
            </a:r>
            <a:r>
              <a:rPr lang="en-US" dirty="0" smtClean="0"/>
              <a:t>You </a:t>
            </a:r>
            <a:r>
              <a:rPr lang="en-US" dirty="0"/>
              <a:t>want to select a simple random sample of 100 employees of Company X. You assign a number to every employee in the company database from 1 to 1000, and use a random number generator to select 100 numbers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39</a:t>
            </a:fld>
            <a:endParaRPr lang="en-US"/>
          </a:p>
        </p:txBody>
      </p:sp>
    </p:spTree>
    <p:extLst>
      <p:ext uri="{BB962C8B-B14F-4D97-AF65-F5344CB8AC3E}">
        <p14:creationId xmlns:p14="http://schemas.microsoft.com/office/powerpoint/2010/main" val="40868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Data Collection Methods &amp; Tools For Research</a:t>
            </a:r>
          </a:p>
        </p:txBody>
      </p:sp>
      <p:sp>
        <p:nvSpPr>
          <p:cNvPr id="6" name="Content Placeholder 5"/>
          <p:cNvSpPr>
            <a:spLocks noGrp="1"/>
          </p:cNvSpPr>
          <p:nvPr>
            <p:ph idx="1"/>
          </p:nvPr>
        </p:nvSpPr>
        <p:spPr/>
        <p:txBody>
          <a:bodyPr/>
          <a:lstStyle/>
          <a:p>
            <a:pPr algn="just">
              <a:lnSpc>
                <a:spcPct val="150000"/>
              </a:lnSpc>
            </a:pPr>
            <a:r>
              <a:rPr lang="en-US" dirty="0"/>
              <a:t>The underlying need for Data collection is to capture quality </a:t>
            </a:r>
            <a:r>
              <a:rPr lang="en-US" dirty="0" smtClean="0"/>
              <a:t>evidence.</a:t>
            </a:r>
          </a:p>
          <a:p>
            <a:pPr algn="just">
              <a:lnSpc>
                <a:spcPct val="150000"/>
              </a:lnSpc>
            </a:pPr>
            <a:r>
              <a:rPr lang="en-US" dirty="0"/>
              <a:t>To improve the quality of information, it is expedient that data is collected so that you can draw inferences and make informed decisions on what is considered factual</a:t>
            </a:r>
            <a:r>
              <a:rPr lang="en-US" dirty="0" smtClean="0"/>
              <a:t>.</a:t>
            </a:r>
          </a:p>
          <a:p>
            <a:pPr algn="just">
              <a:lnSpc>
                <a:spcPct val="150000"/>
              </a:lnSpc>
            </a:pPr>
            <a:endParaRPr lang="en-US" dirty="0"/>
          </a:p>
        </p:txBody>
      </p:sp>
      <p:sp>
        <p:nvSpPr>
          <p:cNvPr id="3" name="Footer Placeholder 2"/>
          <p:cNvSpPr>
            <a:spLocks noGrp="1"/>
          </p:cNvSpPr>
          <p:nvPr>
            <p:ph type="ftr" sz="quarter" idx="11"/>
          </p:nvPr>
        </p:nvSpPr>
        <p:spPr/>
        <p:txBody>
          <a:bodyPr/>
          <a:lstStyle/>
          <a:p>
            <a:r>
              <a:rPr lang="en-US" smtClean="0"/>
              <a:t>Organized by: Student Research Forum (SRF), FIA, SEUSL,                 Nov 2020</a:t>
            </a:r>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318576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 </a:t>
            </a:r>
            <a:r>
              <a:rPr lang="en-US" sz="2000" dirty="0"/>
              <a:t>Probability sampling</a:t>
            </a:r>
            <a:r>
              <a:rPr lang="en-US" sz="2000" dirty="0" smtClean="0"/>
              <a:t>: </a:t>
            </a:r>
            <a:r>
              <a:rPr lang="en-US" sz="1600" dirty="0"/>
              <a:t>Systematic </a:t>
            </a:r>
            <a:r>
              <a:rPr lang="en-US" sz="1600" dirty="0" smtClean="0"/>
              <a:t>sampling</a:t>
            </a:r>
            <a:endParaRPr lang="en-US" sz="1600" dirty="0"/>
          </a:p>
        </p:txBody>
      </p:sp>
      <p:sp>
        <p:nvSpPr>
          <p:cNvPr id="3" name="Content Placeholder 2"/>
          <p:cNvSpPr>
            <a:spLocks noGrp="1"/>
          </p:cNvSpPr>
          <p:nvPr>
            <p:ph idx="1"/>
          </p:nvPr>
        </p:nvSpPr>
        <p:spPr/>
        <p:txBody>
          <a:bodyPr/>
          <a:lstStyle/>
          <a:p>
            <a:pPr algn="just">
              <a:lnSpc>
                <a:spcPct val="150000"/>
              </a:lnSpc>
            </a:pPr>
            <a:r>
              <a:rPr lang="en-US" dirty="0"/>
              <a:t>Every member of the population is listed with a number, but instead of randomly generating numbers, individuals are chosen at regular intervals</a:t>
            </a:r>
            <a:r>
              <a:rPr lang="en-US" dirty="0" smtClean="0"/>
              <a:t>.</a:t>
            </a:r>
          </a:p>
          <a:p>
            <a:pPr algn="just">
              <a:lnSpc>
                <a:spcPct val="150000"/>
              </a:lnSpc>
            </a:pPr>
            <a:r>
              <a:rPr lang="en-US" b="1" dirty="0" smtClean="0"/>
              <a:t>Example: </a:t>
            </a:r>
            <a:r>
              <a:rPr lang="en-US" dirty="0" smtClean="0"/>
              <a:t>All </a:t>
            </a:r>
            <a:r>
              <a:rPr lang="en-US" dirty="0"/>
              <a:t>employees of the company are listed in alphabetical order. From the first 10 numbers, you randomly select a starting point: number 6. From number 6 onwards, every 10th person on the list is selected (6, 16, 26, 36, and so on), and you end up with a sample of 100 people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40</a:t>
            </a:fld>
            <a:endParaRPr lang="en-US"/>
          </a:p>
        </p:txBody>
      </p:sp>
    </p:spTree>
    <p:extLst>
      <p:ext uri="{BB962C8B-B14F-4D97-AF65-F5344CB8AC3E}">
        <p14:creationId xmlns:p14="http://schemas.microsoft.com/office/powerpoint/2010/main" val="298180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 </a:t>
            </a:r>
            <a:r>
              <a:rPr lang="en-US" sz="2000" dirty="0"/>
              <a:t>Probability sampling</a:t>
            </a:r>
            <a:r>
              <a:rPr lang="en-US" dirty="0"/>
              <a:t>: </a:t>
            </a:r>
            <a:r>
              <a:rPr lang="en-US" sz="1600" dirty="0"/>
              <a:t>Stratified sampling</a:t>
            </a: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a:t>divide the population into subgroups (called strata) based on the relevant characteristic (e.g. gender, age range, income bracket, job role</a:t>
            </a:r>
            <a:r>
              <a:rPr lang="en-US" dirty="0" smtClean="0"/>
              <a:t>).</a:t>
            </a:r>
          </a:p>
          <a:p>
            <a:pPr algn="just">
              <a:lnSpc>
                <a:spcPct val="150000"/>
              </a:lnSpc>
            </a:pPr>
            <a:r>
              <a:rPr lang="en-US" dirty="0"/>
              <a:t>Based on the overall proportions of the population, </a:t>
            </a:r>
            <a:r>
              <a:rPr lang="en-US" dirty="0" smtClean="0"/>
              <a:t>calculate </a:t>
            </a:r>
            <a:r>
              <a:rPr lang="en-US" dirty="0"/>
              <a:t>how many people should be sampled from each subgroup. Then you use random or systematic sampling to select a sample from each subgroup</a:t>
            </a:r>
            <a:r>
              <a:rPr lang="en-US" dirty="0" smtClean="0"/>
              <a:t>.</a:t>
            </a:r>
          </a:p>
          <a:p>
            <a:pPr algn="just">
              <a:lnSpc>
                <a:spcPct val="150000"/>
              </a:lnSpc>
            </a:pPr>
            <a:r>
              <a:rPr lang="en-US" b="1" dirty="0" smtClean="0"/>
              <a:t>Example: </a:t>
            </a:r>
            <a:r>
              <a:rPr lang="en-US" dirty="0" smtClean="0"/>
              <a:t>The </a:t>
            </a:r>
            <a:r>
              <a:rPr lang="en-US" dirty="0"/>
              <a:t>company has 800 female employees and 200 male employees. You want to ensure that the sample reflects the gender balance of the company, so you sort the population into two strata based on gender. Then you use random sampling on each group, selecting 80 women and 20 men, which gives you a representative sample of 100 people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41</a:t>
            </a:fld>
            <a:endParaRPr lang="en-US"/>
          </a:p>
        </p:txBody>
      </p:sp>
    </p:spTree>
    <p:extLst>
      <p:ext uri="{BB962C8B-B14F-4D97-AF65-F5344CB8AC3E}">
        <p14:creationId xmlns:p14="http://schemas.microsoft.com/office/powerpoint/2010/main" val="423213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 </a:t>
            </a:r>
            <a:r>
              <a:rPr lang="en-US" sz="2000" dirty="0"/>
              <a:t>Probability sampling</a:t>
            </a:r>
            <a:r>
              <a:rPr lang="en-US" sz="2000" dirty="0" smtClean="0"/>
              <a:t>: </a:t>
            </a:r>
            <a:r>
              <a:rPr lang="en-US" sz="1600" dirty="0"/>
              <a:t>Cluster </a:t>
            </a:r>
            <a:r>
              <a:rPr lang="en-US" sz="1600" dirty="0" smtClean="0"/>
              <a:t>sampling</a:t>
            </a:r>
            <a:endParaRPr lang="en-US" sz="1600" dirty="0"/>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dirty="0"/>
              <a:t>involves dividing the population into subgroups, but each subgroup should have similar characteristics to the whole </a:t>
            </a:r>
            <a:r>
              <a:rPr lang="en-US" dirty="0" smtClean="0"/>
              <a:t>sample.</a:t>
            </a:r>
          </a:p>
          <a:p>
            <a:pPr algn="just">
              <a:lnSpc>
                <a:spcPct val="150000"/>
              </a:lnSpc>
            </a:pPr>
            <a:r>
              <a:rPr lang="en-US" dirty="0" smtClean="0"/>
              <a:t>Instead </a:t>
            </a:r>
            <a:r>
              <a:rPr lang="en-US" dirty="0"/>
              <a:t>of sampling individuals from each subgroup, you randomly select entire subgroups</a:t>
            </a:r>
            <a:r>
              <a:rPr lang="en-US" dirty="0" smtClean="0"/>
              <a:t>.</a:t>
            </a:r>
          </a:p>
          <a:p>
            <a:pPr algn="just">
              <a:lnSpc>
                <a:spcPct val="150000"/>
              </a:lnSpc>
            </a:pPr>
            <a:r>
              <a:rPr lang="en-US" dirty="0"/>
              <a:t>If it is practically possible, you might include every individual from each sampled </a:t>
            </a:r>
            <a:r>
              <a:rPr lang="en-US" dirty="0" smtClean="0"/>
              <a:t>cluster.</a:t>
            </a:r>
          </a:p>
          <a:p>
            <a:pPr algn="just">
              <a:lnSpc>
                <a:spcPct val="150000"/>
              </a:lnSpc>
            </a:pPr>
            <a:r>
              <a:rPr lang="en-US" dirty="0" smtClean="0"/>
              <a:t>If </a:t>
            </a:r>
            <a:r>
              <a:rPr lang="en-US" dirty="0"/>
              <a:t>the clusters themselves are large, you can also sample individuals from within each cluster using one of the techniques above</a:t>
            </a:r>
            <a:r>
              <a:rPr lang="en-US" dirty="0" smtClean="0"/>
              <a:t>.</a:t>
            </a:r>
          </a:p>
          <a:p>
            <a:pPr algn="just">
              <a:lnSpc>
                <a:spcPct val="150000"/>
              </a:lnSpc>
            </a:pPr>
            <a:r>
              <a:rPr lang="en-US" b="1" dirty="0" smtClean="0"/>
              <a:t>Example: </a:t>
            </a:r>
            <a:r>
              <a:rPr lang="en-US" dirty="0" smtClean="0"/>
              <a:t>The </a:t>
            </a:r>
            <a:r>
              <a:rPr lang="en-US" dirty="0"/>
              <a:t>company has offices in 10 cities across the country (all with roughly the same number of employees in similar roles). You don’t have the capacity to travel to every office to collect your data, so you use random sampling to select 3 offices – these are your clusters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42</a:t>
            </a:fld>
            <a:endParaRPr lang="en-US"/>
          </a:p>
        </p:txBody>
      </p:sp>
    </p:spTree>
    <p:extLst>
      <p:ext uri="{BB962C8B-B14F-4D97-AF65-F5344CB8AC3E}">
        <p14:creationId xmlns:p14="http://schemas.microsoft.com/office/powerpoint/2010/main" val="85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Method: </a:t>
            </a:r>
            <a:r>
              <a:rPr lang="en-US" sz="2000" dirty="0"/>
              <a:t>Non-probability sampling </a:t>
            </a:r>
            <a:r>
              <a:rPr lang="en-US" sz="2000" dirty="0" smtClean="0"/>
              <a:t>methods</a:t>
            </a:r>
            <a:endParaRPr lang="en-US" dirty="0"/>
          </a:p>
        </p:txBody>
      </p:sp>
      <p:sp>
        <p:nvSpPr>
          <p:cNvPr id="3" name="Content Placeholder 2"/>
          <p:cNvSpPr>
            <a:spLocks noGrp="1"/>
          </p:cNvSpPr>
          <p:nvPr>
            <p:ph idx="1"/>
          </p:nvPr>
        </p:nvSpPr>
        <p:spPr>
          <a:xfrm>
            <a:off x="1104900" y="1600200"/>
            <a:ext cx="3698594" cy="4572000"/>
          </a:xfrm>
        </p:spPr>
        <p:txBody>
          <a:bodyPr>
            <a:normAutofit lnSpcReduction="10000"/>
          </a:bodyPr>
          <a:lstStyle/>
          <a:p>
            <a:pPr algn="just">
              <a:lnSpc>
                <a:spcPct val="200000"/>
              </a:lnSpc>
            </a:pPr>
            <a:r>
              <a:rPr lang="en-US" dirty="0"/>
              <a:t>In a non-probability sample, individuals are selected based on non-random criteria, and not every individual has a chance of being included</a:t>
            </a:r>
            <a:r>
              <a:rPr lang="en-US" dirty="0" smtClean="0"/>
              <a:t>.</a:t>
            </a:r>
          </a:p>
          <a:p>
            <a:pPr algn="just">
              <a:lnSpc>
                <a:spcPct val="200000"/>
              </a:lnSpc>
            </a:pPr>
            <a:r>
              <a:rPr lang="en-US" dirty="0"/>
              <a:t>appropriate for exploratory and qualitative research</a:t>
            </a:r>
            <a:r>
              <a:rPr lang="en-US" dirty="0" smtClean="0"/>
              <a:t>.</a:t>
            </a:r>
          </a:p>
          <a:p>
            <a:pPr algn="just">
              <a:lnSpc>
                <a:spcPct val="200000"/>
              </a:lnSpc>
            </a:pP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43</a:t>
            </a:fld>
            <a:endParaRPr lang="en-US"/>
          </a:p>
        </p:txBody>
      </p:sp>
      <p:pic>
        <p:nvPicPr>
          <p:cNvPr id="6" name="Picture 5"/>
          <p:cNvPicPr>
            <a:picLocks noChangeAspect="1"/>
          </p:cNvPicPr>
          <p:nvPr/>
        </p:nvPicPr>
        <p:blipFill>
          <a:blip r:embed="rId2"/>
          <a:stretch>
            <a:fillRect/>
          </a:stretch>
        </p:blipFill>
        <p:spPr>
          <a:xfrm>
            <a:off x="5920380" y="1698675"/>
            <a:ext cx="5165202" cy="4132162"/>
          </a:xfrm>
          <a:prstGeom prst="rect">
            <a:avLst/>
          </a:prstGeom>
        </p:spPr>
      </p:pic>
    </p:spTree>
    <p:extLst>
      <p:ext uri="{BB962C8B-B14F-4D97-AF65-F5344CB8AC3E}">
        <p14:creationId xmlns:p14="http://schemas.microsoft.com/office/powerpoint/2010/main" val="9863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Sampling Method: </a:t>
            </a:r>
            <a:r>
              <a:rPr lang="en-US" sz="2000" dirty="0"/>
              <a:t>Non-probability sampling </a:t>
            </a:r>
            <a:r>
              <a:rPr lang="en-US" sz="2000" dirty="0" smtClean="0"/>
              <a:t>methods: </a:t>
            </a:r>
            <a:r>
              <a:rPr lang="en-US" sz="1600" dirty="0"/>
              <a:t>Convenience </a:t>
            </a:r>
            <a:r>
              <a:rPr lang="en-US" sz="1600" dirty="0" smtClean="0"/>
              <a:t>sampling</a:t>
            </a:r>
            <a:endParaRPr lang="en-US" sz="1600" dirty="0"/>
          </a:p>
        </p:txBody>
      </p:sp>
      <p:sp>
        <p:nvSpPr>
          <p:cNvPr id="3" name="Content Placeholder 2"/>
          <p:cNvSpPr>
            <a:spLocks noGrp="1"/>
          </p:cNvSpPr>
          <p:nvPr>
            <p:ph idx="1"/>
          </p:nvPr>
        </p:nvSpPr>
        <p:spPr/>
        <p:txBody>
          <a:bodyPr/>
          <a:lstStyle/>
          <a:p>
            <a:pPr algn="just">
              <a:lnSpc>
                <a:spcPct val="150000"/>
              </a:lnSpc>
            </a:pPr>
            <a:r>
              <a:rPr lang="en-US" dirty="0"/>
              <a:t>A convenience sample simply includes the individuals who happen to be most accessible to the researcher</a:t>
            </a:r>
            <a:r>
              <a:rPr lang="en-US" dirty="0" smtClean="0"/>
              <a:t>.</a:t>
            </a:r>
          </a:p>
          <a:p>
            <a:pPr algn="just">
              <a:lnSpc>
                <a:spcPct val="150000"/>
              </a:lnSpc>
            </a:pPr>
            <a:r>
              <a:rPr lang="en-US" b="1" dirty="0" smtClean="0"/>
              <a:t>Example: Y</a:t>
            </a:r>
            <a:r>
              <a:rPr lang="en-US" dirty="0" smtClean="0"/>
              <a:t>ou </a:t>
            </a:r>
            <a:r>
              <a:rPr lang="en-US" dirty="0"/>
              <a:t>are researching opinions about student support services in your university, so after each of your classes, you ask your fellow students to complete a</a:t>
            </a:r>
            <a:r>
              <a:rPr lang="en-US" dirty="0">
                <a:hlinkClick r:id="rId2"/>
              </a:rPr>
              <a:t> survey</a:t>
            </a:r>
            <a:r>
              <a:rPr lang="en-US" dirty="0"/>
              <a:t> on the topic. This is a convenient way to gather data, but as you only surveyed students taking the same classes as you at the same level, the sample is not representative of all the students at your university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44</a:t>
            </a:fld>
            <a:endParaRPr lang="en-US"/>
          </a:p>
        </p:txBody>
      </p:sp>
    </p:spTree>
    <p:extLst>
      <p:ext uri="{BB962C8B-B14F-4D97-AF65-F5344CB8AC3E}">
        <p14:creationId xmlns:p14="http://schemas.microsoft.com/office/powerpoint/2010/main" val="392795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 </a:t>
            </a:r>
            <a:r>
              <a:rPr lang="en-US" sz="2000" dirty="0"/>
              <a:t>Non-probability sampling methods: </a:t>
            </a:r>
            <a:r>
              <a:rPr lang="en-US" sz="1600" dirty="0"/>
              <a:t>Voluntary response sampling</a:t>
            </a:r>
          </a:p>
        </p:txBody>
      </p:sp>
      <p:sp>
        <p:nvSpPr>
          <p:cNvPr id="3" name="Content Placeholder 2"/>
          <p:cNvSpPr>
            <a:spLocks noGrp="1"/>
          </p:cNvSpPr>
          <p:nvPr>
            <p:ph idx="1"/>
          </p:nvPr>
        </p:nvSpPr>
        <p:spPr/>
        <p:txBody>
          <a:bodyPr/>
          <a:lstStyle/>
          <a:p>
            <a:pPr algn="just">
              <a:lnSpc>
                <a:spcPct val="150000"/>
              </a:lnSpc>
            </a:pPr>
            <a:r>
              <a:rPr lang="en-US" dirty="0"/>
              <a:t>Similar to a convenience sample, a voluntary response sample is mainly based on ease of access. Instead of the researcher choosing participants and directly contacting them, people volunteer themselves (e.g. by responding to a public online survey</a:t>
            </a:r>
            <a:r>
              <a:rPr lang="en-US" dirty="0" smtClean="0"/>
              <a:t>).</a:t>
            </a:r>
          </a:p>
          <a:p>
            <a:pPr algn="just">
              <a:lnSpc>
                <a:spcPct val="150000"/>
              </a:lnSpc>
            </a:pPr>
            <a:r>
              <a:rPr lang="en-US" b="1" dirty="0" smtClean="0"/>
              <a:t>Example: </a:t>
            </a:r>
            <a:r>
              <a:rPr lang="en-US" dirty="0" smtClean="0"/>
              <a:t>You </a:t>
            </a:r>
            <a:r>
              <a:rPr lang="en-US" dirty="0"/>
              <a:t>send out the survey to all students at your university and a lot of students decide to complete it. This can certainly give you some insight into the topic, but the people who responded are more likely to be those who have strong opinions about the student support services, so you can’t be sure that their opinions are representative of all students</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Organized by: Student Research Forum (SRF), FIA, SEUSL,                 Nov 2020</a:t>
            </a:r>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45</a:t>
            </a:fld>
            <a:endParaRPr lang="en-US"/>
          </a:p>
        </p:txBody>
      </p:sp>
    </p:spTree>
    <p:extLst>
      <p:ext uri="{BB962C8B-B14F-4D97-AF65-F5344CB8AC3E}">
        <p14:creationId xmlns:p14="http://schemas.microsoft.com/office/powerpoint/2010/main" val="386080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 </a:t>
            </a:r>
            <a:r>
              <a:rPr lang="en-US" sz="2000" dirty="0"/>
              <a:t>Non-probability sampling methods: </a:t>
            </a:r>
            <a:r>
              <a:rPr lang="en-US" sz="1600" dirty="0"/>
              <a:t>Purposive sampling</a:t>
            </a:r>
          </a:p>
        </p:txBody>
      </p:sp>
      <p:sp>
        <p:nvSpPr>
          <p:cNvPr id="3" name="Content Placeholder 2"/>
          <p:cNvSpPr>
            <a:spLocks noGrp="1"/>
          </p:cNvSpPr>
          <p:nvPr>
            <p:ph idx="1"/>
          </p:nvPr>
        </p:nvSpPr>
        <p:spPr/>
        <p:txBody>
          <a:bodyPr/>
          <a:lstStyle/>
          <a:p>
            <a:pPr algn="just">
              <a:lnSpc>
                <a:spcPct val="150000"/>
              </a:lnSpc>
            </a:pPr>
            <a:r>
              <a:rPr lang="en-US" dirty="0"/>
              <a:t>This type of sampling involves the researcher using their </a:t>
            </a:r>
            <a:r>
              <a:rPr lang="en-US" dirty="0" err="1"/>
              <a:t>judgement</a:t>
            </a:r>
            <a:r>
              <a:rPr lang="en-US" dirty="0"/>
              <a:t> to select a sample that is most useful to the purposes of the research</a:t>
            </a:r>
            <a:r>
              <a:rPr lang="en-US" dirty="0" smtClean="0"/>
              <a:t>.</a:t>
            </a:r>
          </a:p>
          <a:p>
            <a:pPr algn="just">
              <a:lnSpc>
                <a:spcPct val="150000"/>
              </a:lnSpc>
            </a:pPr>
            <a:r>
              <a:rPr lang="en-US" b="1" dirty="0" smtClean="0"/>
              <a:t>Example: </a:t>
            </a:r>
            <a:r>
              <a:rPr lang="en-US" dirty="0" smtClean="0"/>
              <a:t>You </a:t>
            </a:r>
            <a:r>
              <a:rPr lang="en-US" dirty="0"/>
              <a:t>want to know more about the opinions and experiences of disabled students at your university, so you purposefully select a number of students with different support needs in order to gather a varied range of data on their experiences with student services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46</a:t>
            </a:fld>
            <a:endParaRPr lang="en-US"/>
          </a:p>
        </p:txBody>
      </p:sp>
    </p:spTree>
    <p:extLst>
      <p:ext uri="{BB962C8B-B14F-4D97-AF65-F5344CB8AC3E}">
        <p14:creationId xmlns:p14="http://schemas.microsoft.com/office/powerpoint/2010/main" val="37060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 </a:t>
            </a:r>
            <a:r>
              <a:rPr lang="en-US" sz="2000" dirty="0"/>
              <a:t>Non-probability sampling methods: </a:t>
            </a:r>
            <a:r>
              <a:rPr lang="en-US" sz="1600" dirty="0"/>
              <a:t>Snowball sampling</a:t>
            </a:r>
          </a:p>
        </p:txBody>
      </p:sp>
      <p:sp>
        <p:nvSpPr>
          <p:cNvPr id="3" name="Content Placeholder 2"/>
          <p:cNvSpPr>
            <a:spLocks noGrp="1"/>
          </p:cNvSpPr>
          <p:nvPr>
            <p:ph idx="1"/>
          </p:nvPr>
        </p:nvSpPr>
        <p:spPr/>
        <p:txBody>
          <a:bodyPr>
            <a:normAutofit/>
          </a:bodyPr>
          <a:lstStyle/>
          <a:p>
            <a:pPr algn="just">
              <a:lnSpc>
                <a:spcPct val="160000"/>
              </a:lnSpc>
            </a:pPr>
            <a:r>
              <a:rPr lang="en-US" dirty="0"/>
              <a:t>If the population is hard to access, snowball sampling can be used to recruit participants via other </a:t>
            </a:r>
            <a:r>
              <a:rPr lang="en-US" dirty="0" smtClean="0"/>
              <a:t>participants.</a:t>
            </a:r>
          </a:p>
          <a:p>
            <a:pPr algn="just">
              <a:lnSpc>
                <a:spcPct val="160000"/>
              </a:lnSpc>
            </a:pPr>
            <a:r>
              <a:rPr lang="en-US" b="1" dirty="0" smtClean="0"/>
              <a:t>Example: </a:t>
            </a:r>
            <a:r>
              <a:rPr lang="en-US" dirty="0" smtClean="0"/>
              <a:t>You </a:t>
            </a:r>
            <a:r>
              <a:rPr lang="en-US" dirty="0"/>
              <a:t>are researching experiences of homelessness in your city. Since there is no list of all homeless people in the city, probability sampling isn’t possible. You meet one person who agrees to participate in the research, and she puts you in contact with other homeless people that she knows in the area.</a:t>
            </a:r>
          </a:p>
          <a:p>
            <a:pPr algn="just">
              <a:lnSpc>
                <a:spcPct val="160000"/>
              </a:lnSpc>
            </a:pP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47</a:t>
            </a:fld>
            <a:endParaRPr lang="en-US"/>
          </a:p>
        </p:txBody>
      </p:sp>
    </p:spTree>
    <p:extLst>
      <p:ext uri="{BB962C8B-B14F-4D97-AF65-F5344CB8AC3E}">
        <p14:creationId xmlns:p14="http://schemas.microsoft.com/office/powerpoint/2010/main" val="405707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48</a:t>
            </a:fld>
            <a:endParaRPr lang="en-US"/>
          </a:p>
        </p:txBody>
      </p:sp>
    </p:spTree>
    <p:extLst>
      <p:ext uri="{BB962C8B-B14F-4D97-AF65-F5344CB8AC3E}">
        <p14:creationId xmlns:p14="http://schemas.microsoft.com/office/powerpoint/2010/main" val="269149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49</a:t>
            </a:fld>
            <a:endParaRPr lang="en-US"/>
          </a:p>
        </p:txBody>
      </p:sp>
      <p:sp>
        <p:nvSpPr>
          <p:cNvPr id="6" name="TextBox 5"/>
          <p:cNvSpPr txBox="1"/>
          <p:nvPr/>
        </p:nvSpPr>
        <p:spPr>
          <a:xfrm>
            <a:off x="2711740" y="2419104"/>
            <a:ext cx="6768520" cy="1107996"/>
          </a:xfrm>
          <a:prstGeom prst="rect">
            <a:avLst/>
          </a:prstGeom>
          <a:noFill/>
        </p:spPr>
        <p:txBody>
          <a:bodyPr wrap="none" rtlCol="0">
            <a:spAutoFit/>
          </a:bodyPr>
          <a:lstStyle/>
          <a:p>
            <a:r>
              <a:rPr lang="en-US" sz="6600" dirty="0" smtClean="0"/>
              <a:t>Any Queries…???</a:t>
            </a:r>
            <a:endParaRPr lang="en-US" sz="6600" dirty="0"/>
          </a:p>
        </p:txBody>
      </p:sp>
    </p:spTree>
    <p:extLst>
      <p:ext uri="{BB962C8B-B14F-4D97-AF65-F5344CB8AC3E}">
        <p14:creationId xmlns:p14="http://schemas.microsoft.com/office/powerpoint/2010/main" val="65235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Collection?</a:t>
            </a:r>
            <a:endParaRPr lang="en-US" dirty="0"/>
          </a:p>
        </p:txBody>
      </p:sp>
      <p:sp>
        <p:nvSpPr>
          <p:cNvPr id="3" name="Content Placeholder 2"/>
          <p:cNvSpPr>
            <a:spLocks noGrp="1"/>
          </p:cNvSpPr>
          <p:nvPr>
            <p:ph idx="1"/>
          </p:nvPr>
        </p:nvSpPr>
        <p:spPr>
          <a:xfrm>
            <a:off x="1104900" y="1659731"/>
            <a:ext cx="4514850" cy="4210050"/>
          </a:xfrm>
        </p:spPr>
        <p:txBody>
          <a:bodyPr>
            <a:normAutofit/>
          </a:bodyPr>
          <a:lstStyle/>
          <a:p>
            <a:pPr algn="just">
              <a:lnSpc>
                <a:spcPct val="150000"/>
              </a:lnSpc>
            </a:pPr>
            <a:r>
              <a:rPr lang="en-US" dirty="0"/>
              <a:t>Data collection is a methodical process of gathering and analyzing specific information to proffer solutions to relevant questions and evaluate the </a:t>
            </a:r>
            <a:r>
              <a:rPr lang="en-US" dirty="0" smtClean="0"/>
              <a:t>results.</a:t>
            </a:r>
            <a:endParaRPr lang="en-US" dirty="0"/>
          </a:p>
          <a:p>
            <a:pPr algn="just">
              <a:lnSpc>
                <a:spcPct val="150000"/>
              </a:lnSpc>
            </a:pPr>
            <a:r>
              <a:rPr lang="en-US" dirty="0" smtClean="0"/>
              <a:t>key </a:t>
            </a:r>
            <a:r>
              <a:rPr lang="en-US" dirty="0"/>
              <a:t>purpose </a:t>
            </a:r>
            <a:r>
              <a:rPr lang="en-US" dirty="0" smtClean="0"/>
              <a:t>to </a:t>
            </a:r>
            <a:r>
              <a:rPr lang="en-US" dirty="0"/>
              <a:t>make predictions about future probabilities and trends.</a:t>
            </a:r>
            <a:endParaRPr lang="en-US" dirty="0" smtClean="0"/>
          </a:p>
          <a:p>
            <a:pPr algn="just">
              <a:lnSpc>
                <a:spcPct val="150000"/>
              </a:lnSpc>
            </a:pP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241" y="2278856"/>
            <a:ext cx="4830045" cy="2971800"/>
          </a:xfrm>
          <a:prstGeom prst="rect">
            <a:avLst/>
          </a:prstGeom>
        </p:spPr>
      </p:pic>
    </p:spTree>
    <p:extLst>
      <p:ext uri="{BB962C8B-B14F-4D97-AF65-F5344CB8AC3E}">
        <p14:creationId xmlns:p14="http://schemas.microsoft.com/office/powerpoint/2010/main" val="356425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50</a:t>
            </a:fld>
            <a:endParaRPr lang="en-US"/>
          </a:p>
        </p:txBody>
      </p:sp>
    </p:spTree>
    <p:extLst>
      <p:ext uri="{BB962C8B-B14F-4D97-AF65-F5344CB8AC3E}">
        <p14:creationId xmlns:p14="http://schemas.microsoft.com/office/powerpoint/2010/main" val="12276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Data Collection</a:t>
            </a:r>
            <a:endParaRPr lang="en-US" dirty="0"/>
          </a:p>
        </p:txBody>
      </p:sp>
      <p:sp>
        <p:nvSpPr>
          <p:cNvPr id="3" name="Content Placeholder 2"/>
          <p:cNvSpPr>
            <a:spLocks noGrp="1"/>
          </p:cNvSpPr>
          <p:nvPr>
            <p:ph idx="1"/>
          </p:nvPr>
        </p:nvSpPr>
        <p:spPr/>
        <p:txBody>
          <a:bodyPr/>
          <a:lstStyle/>
          <a:p>
            <a:pPr algn="just">
              <a:lnSpc>
                <a:spcPct val="150000"/>
              </a:lnSpc>
            </a:pPr>
            <a:r>
              <a:rPr lang="en-US" dirty="0" smtClean="0"/>
              <a:t>Primary Data Collection</a:t>
            </a:r>
          </a:p>
          <a:p>
            <a:pPr lvl="1" algn="just">
              <a:lnSpc>
                <a:spcPct val="150000"/>
              </a:lnSpc>
            </a:pPr>
            <a:r>
              <a:rPr lang="en-US" dirty="0" smtClean="0"/>
              <a:t>Qualitative research method</a:t>
            </a:r>
          </a:p>
          <a:p>
            <a:pPr lvl="1" algn="just">
              <a:lnSpc>
                <a:spcPct val="150000"/>
              </a:lnSpc>
            </a:pPr>
            <a:r>
              <a:rPr lang="en-US" dirty="0" smtClean="0"/>
              <a:t>Quantitative research method</a:t>
            </a:r>
          </a:p>
          <a:p>
            <a:pPr algn="just">
              <a:lnSpc>
                <a:spcPct val="150000"/>
              </a:lnSpc>
            </a:pPr>
            <a:r>
              <a:rPr lang="en-US" dirty="0" smtClean="0"/>
              <a:t>Secondary Data Collection</a:t>
            </a:r>
            <a:endParaRPr lang="en-US" dirty="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6</a:t>
            </a:fld>
            <a:endParaRPr lang="en-US"/>
          </a:p>
        </p:txBody>
      </p:sp>
    </p:spTree>
    <p:extLst>
      <p:ext uri="{BB962C8B-B14F-4D97-AF65-F5344CB8AC3E}">
        <p14:creationId xmlns:p14="http://schemas.microsoft.com/office/powerpoint/2010/main" val="11185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data collection: </a:t>
            </a:r>
            <a:r>
              <a:rPr lang="en-US" sz="2000" dirty="0" smtClean="0"/>
              <a:t>Qualitative Research Method</a:t>
            </a:r>
            <a:endParaRPr lang="en-US" dirty="0"/>
          </a:p>
        </p:txBody>
      </p:sp>
      <p:sp>
        <p:nvSpPr>
          <p:cNvPr id="3" name="Content Placeholder 2"/>
          <p:cNvSpPr>
            <a:spLocks noGrp="1"/>
          </p:cNvSpPr>
          <p:nvPr>
            <p:ph idx="1"/>
          </p:nvPr>
        </p:nvSpPr>
        <p:spPr>
          <a:xfrm>
            <a:off x="1104900" y="1600200"/>
            <a:ext cx="5099130" cy="4572000"/>
          </a:xfrm>
        </p:spPr>
        <p:txBody>
          <a:bodyPr/>
          <a:lstStyle/>
          <a:p>
            <a:pPr algn="just">
              <a:lnSpc>
                <a:spcPct val="150000"/>
              </a:lnSpc>
            </a:pPr>
            <a:r>
              <a:rPr lang="en-US" dirty="0"/>
              <a:t>The qualitative research methods of data collection does not involve the collection of data that involves numbers or a need to be deduced through a mathematical calculation, rather it is based on the non-quantifiable elements like the feeling or emotion of the </a:t>
            </a:r>
            <a:r>
              <a:rPr lang="en-US" dirty="0" smtClean="0"/>
              <a:t>researcher.</a:t>
            </a:r>
          </a:p>
          <a:p>
            <a:pPr algn="just">
              <a:lnSpc>
                <a:spcPct val="150000"/>
              </a:lnSpc>
            </a:pPr>
            <a:r>
              <a:rPr lang="en-US" dirty="0" smtClean="0"/>
              <a:t>An </a:t>
            </a:r>
            <a:r>
              <a:rPr lang="en-US" dirty="0"/>
              <a:t>example of such a method is an open-ended questionnaire.</a:t>
            </a:r>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022" y="1794168"/>
            <a:ext cx="4353410" cy="4033776"/>
          </a:xfrm>
          <a:prstGeom prst="rect">
            <a:avLst/>
          </a:prstGeom>
        </p:spPr>
      </p:pic>
    </p:spTree>
    <p:extLst>
      <p:ext uri="{BB962C8B-B14F-4D97-AF65-F5344CB8AC3E}">
        <p14:creationId xmlns:p14="http://schemas.microsoft.com/office/powerpoint/2010/main" val="191710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data collection: </a:t>
            </a:r>
            <a:r>
              <a:rPr lang="en-US" sz="2000" dirty="0" smtClean="0"/>
              <a:t>Quantitative Research </a:t>
            </a:r>
            <a:r>
              <a:rPr lang="en-US" sz="2000" dirty="0"/>
              <a:t>Method</a:t>
            </a:r>
          </a:p>
        </p:txBody>
      </p:sp>
      <p:sp>
        <p:nvSpPr>
          <p:cNvPr id="3" name="Content Placeholder 2"/>
          <p:cNvSpPr>
            <a:spLocks noGrp="1"/>
          </p:cNvSpPr>
          <p:nvPr>
            <p:ph idx="1"/>
          </p:nvPr>
        </p:nvSpPr>
        <p:spPr>
          <a:xfrm>
            <a:off x="1104900" y="1600200"/>
            <a:ext cx="4890786" cy="4572000"/>
          </a:xfrm>
        </p:spPr>
        <p:txBody>
          <a:bodyPr>
            <a:normAutofit lnSpcReduction="10000"/>
          </a:bodyPr>
          <a:lstStyle/>
          <a:p>
            <a:pPr algn="just">
              <a:lnSpc>
                <a:spcPct val="150000"/>
              </a:lnSpc>
            </a:pPr>
            <a:r>
              <a:rPr lang="en-US" dirty="0"/>
              <a:t>Quantitative methods are presented in numbers and require a mathematical calculation to </a:t>
            </a:r>
            <a:r>
              <a:rPr lang="en-US" dirty="0" smtClean="0"/>
              <a:t>deduce.</a:t>
            </a:r>
          </a:p>
          <a:p>
            <a:pPr algn="just">
              <a:lnSpc>
                <a:spcPct val="150000"/>
              </a:lnSpc>
            </a:pPr>
            <a:r>
              <a:rPr lang="en-US" dirty="0" smtClean="0"/>
              <a:t>An </a:t>
            </a:r>
            <a:r>
              <a:rPr lang="en-US" dirty="0"/>
              <a:t>example would be the use of a questionnaire with close-ended questions to arrive at figures to be calculated </a:t>
            </a:r>
            <a:r>
              <a:rPr lang="en-US" dirty="0" smtClean="0"/>
              <a:t>Mathematically.</a:t>
            </a:r>
          </a:p>
          <a:p>
            <a:pPr algn="just">
              <a:lnSpc>
                <a:spcPct val="150000"/>
              </a:lnSpc>
            </a:pPr>
            <a:r>
              <a:rPr lang="en-US" dirty="0" smtClean="0"/>
              <a:t>Also</a:t>
            </a:r>
            <a:r>
              <a:rPr lang="en-US" dirty="0"/>
              <a:t>, methods of correlation and regression, mean, mode and median.</a:t>
            </a:r>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8</a:t>
            </a:fld>
            <a:endParaRPr lang="en-US"/>
          </a:p>
        </p:txBody>
      </p:sp>
      <p:pic>
        <p:nvPicPr>
          <p:cNvPr id="7" name="Picture 6"/>
          <p:cNvPicPr>
            <a:picLocks noChangeAspect="1"/>
          </p:cNvPicPr>
          <p:nvPr/>
        </p:nvPicPr>
        <p:blipFill>
          <a:blip r:embed="rId2"/>
          <a:stretch>
            <a:fillRect/>
          </a:stretch>
        </p:blipFill>
        <p:spPr>
          <a:xfrm>
            <a:off x="7027118" y="1877992"/>
            <a:ext cx="4058464" cy="3877011"/>
          </a:xfrm>
          <a:prstGeom prst="rect">
            <a:avLst/>
          </a:prstGeom>
        </p:spPr>
      </p:pic>
    </p:spTree>
    <p:extLst>
      <p:ext uri="{BB962C8B-B14F-4D97-AF65-F5344CB8AC3E}">
        <p14:creationId xmlns:p14="http://schemas.microsoft.com/office/powerpoint/2010/main" val="146338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lgn="just">
              <a:lnSpc>
                <a:spcPct val="150000"/>
              </a:lnSpc>
              <a:buFont typeface="+mj-lt"/>
              <a:buAutoNum type="arabicPeriod"/>
            </a:pPr>
            <a:r>
              <a:rPr lang="en-US" dirty="0" smtClean="0"/>
              <a:t>Interviews</a:t>
            </a:r>
          </a:p>
          <a:p>
            <a:pPr algn="just">
              <a:lnSpc>
                <a:spcPct val="150000"/>
              </a:lnSpc>
            </a:pPr>
            <a:r>
              <a:rPr lang="en-US" dirty="0"/>
              <a:t>An interview is a face-to-face conversation between two individuals with the sole purpose of collecting relevant information to satisfy a research </a:t>
            </a:r>
            <a:r>
              <a:rPr lang="en-US" dirty="0" smtClean="0"/>
              <a:t>purpose.</a:t>
            </a:r>
          </a:p>
          <a:p>
            <a:pPr lvl="1" algn="just">
              <a:lnSpc>
                <a:spcPct val="150000"/>
              </a:lnSpc>
            </a:pPr>
            <a:r>
              <a:rPr lang="en-US" dirty="0" smtClean="0"/>
              <a:t>Structured</a:t>
            </a:r>
          </a:p>
          <a:p>
            <a:pPr lvl="1" algn="just">
              <a:lnSpc>
                <a:spcPct val="150000"/>
              </a:lnSpc>
            </a:pPr>
            <a:r>
              <a:rPr lang="en-US" dirty="0" smtClean="0"/>
              <a:t>Semi-structured</a:t>
            </a:r>
          </a:p>
          <a:p>
            <a:pPr lvl="1" algn="just">
              <a:lnSpc>
                <a:spcPct val="150000"/>
              </a:lnSpc>
            </a:pPr>
            <a:r>
              <a:rPr lang="en-US" dirty="0" smtClean="0"/>
              <a:t>Unstructured</a:t>
            </a:r>
          </a:p>
          <a:p>
            <a:pPr algn="just">
              <a:lnSpc>
                <a:spcPct val="150000"/>
              </a:lnSpc>
            </a:pPr>
            <a:r>
              <a:rPr lang="en-US" dirty="0" smtClean="0"/>
              <a:t>Tools</a:t>
            </a:r>
            <a:endParaRPr lang="en-US" dirty="0"/>
          </a:p>
          <a:p>
            <a:pPr lvl="1" algn="just">
              <a:lnSpc>
                <a:spcPct val="150000"/>
              </a:lnSpc>
            </a:pPr>
            <a:r>
              <a:rPr lang="en-US" dirty="0" smtClean="0"/>
              <a:t>Audio Recorder</a:t>
            </a:r>
          </a:p>
          <a:p>
            <a:pPr lvl="1" algn="just">
              <a:lnSpc>
                <a:spcPct val="150000"/>
              </a:lnSpc>
            </a:pPr>
            <a:r>
              <a:rPr lang="en-US" dirty="0" smtClean="0"/>
              <a:t>Digital Camera</a:t>
            </a:r>
          </a:p>
          <a:p>
            <a:pPr lvl="1" algn="just">
              <a:lnSpc>
                <a:spcPct val="150000"/>
              </a:lnSpc>
            </a:pPr>
            <a:r>
              <a:rPr lang="en-US" dirty="0"/>
              <a:t>Camcorder</a:t>
            </a:r>
            <a:endParaRPr lang="en-US" dirty="0" smtClean="0"/>
          </a:p>
        </p:txBody>
      </p:sp>
      <p:sp>
        <p:nvSpPr>
          <p:cNvPr id="4" name="Footer Placeholder 3"/>
          <p:cNvSpPr>
            <a:spLocks noGrp="1"/>
          </p:cNvSpPr>
          <p:nvPr>
            <p:ph type="ftr" sz="quarter" idx="11"/>
          </p:nvPr>
        </p:nvSpPr>
        <p:spPr/>
        <p:txBody>
          <a:bodyPr/>
          <a:lstStyle/>
          <a:p>
            <a:r>
              <a:rPr lang="en-US" smtClean="0"/>
              <a:t>Organized by: Student Research Forum (SRF), FIA, SEUSL,                 Nov 2020</a:t>
            </a:r>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151238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4873beb7-5857-4685-be1f-d57550cc96cc"/>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420</TotalTime>
  <Words>2695</Words>
  <Application>Microsoft Office PowerPoint</Application>
  <PresentationFormat>Widescreen</PresentationFormat>
  <Paragraphs>286</Paragraphs>
  <Slides>50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Euphemia</vt:lpstr>
      <vt:lpstr>Plantagenet Cherokee</vt:lpstr>
      <vt:lpstr>Wingdings</vt:lpstr>
      <vt:lpstr>Academic Literature 16x9</vt:lpstr>
      <vt:lpstr>How to create a QUESTIONNAIRE? (வினாக்கொத்தொன்றை தயாரிப்பது எவ்வாறு?)</vt:lpstr>
      <vt:lpstr>Agenda</vt:lpstr>
      <vt:lpstr>Data Collection Methods</vt:lpstr>
      <vt:lpstr>Data Collection Methods &amp; Tools For Research</vt:lpstr>
      <vt:lpstr>What is Data Collection?</vt:lpstr>
      <vt:lpstr>Type of Data Collection</vt:lpstr>
      <vt:lpstr>Primary data collection: Qualitative Research Method</vt:lpstr>
      <vt:lpstr>Primary data collection: Quantitative Research Method</vt:lpstr>
      <vt:lpstr>Data Collection Methods</vt:lpstr>
      <vt:lpstr>Data Collection Methods</vt:lpstr>
      <vt:lpstr>Data Collection Methods</vt:lpstr>
      <vt:lpstr>Data Collection Methods</vt:lpstr>
      <vt:lpstr>Data Collection Methods</vt:lpstr>
      <vt:lpstr>Data Collection Methods</vt:lpstr>
      <vt:lpstr>Data Collection Methods</vt:lpstr>
      <vt:lpstr>PowerPoint Presentation</vt:lpstr>
      <vt:lpstr>Develop a Questionnaire for a Research</vt:lpstr>
      <vt:lpstr>Develop Questionnaires</vt:lpstr>
      <vt:lpstr>Develop Questionnaires: Designing your Questionnaire</vt:lpstr>
      <vt:lpstr>Develop Questionnaires: Choose your question type or types</vt:lpstr>
      <vt:lpstr>Develop Questionnaires: Develop Questions for your Questionnaire</vt:lpstr>
      <vt:lpstr>Develop Questionnaires: Restrict the length of Questionnaire</vt:lpstr>
      <vt:lpstr>Develop Questionnaires: Identify your Target Demographic</vt:lpstr>
      <vt:lpstr>Develop Questionnaires: Ensure you can Protect Privacy </vt:lpstr>
      <vt:lpstr>Writing your Questionnaire: Introduce yourself</vt:lpstr>
      <vt:lpstr>Writing your Questionnaire: Explain the Purpose of the Questionnaire</vt:lpstr>
      <vt:lpstr>Writing your Questionnaire: Reveal what will happen with the Data you collect </vt:lpstr>
      <vt:lpstr>Writing your Questionnaire: Estimate how long the Questionnaire will take </vt:lpstr>
      <vt:lpstr>Writing your Questionnaire: Make sure your Questionnaire looks Professional </vt:lpstr>
      <vt:lpstr>Distributing your Questionnaire: Do a Pilot study</vt:lpstr>
      <vt:lpstr>Distributing your Questionnaire: Disseminate your Questionnaire </vt:lpstr>
      <vt:lpstr>Distributing your Questionnaire: Include a Deadline </vt:lpstr>
      <vt:lpstr>Online Survey Tools for Create questionnaire</vt:lpstr>
      <vt:lpstr>Online Survey Tools</vt:lpstr>
      <vt:lpstr>Online Survey Tools</vt:lpstr>
      <vt:lpstr>Sampling Method</vt:lpstr>
      <vt:lpstr>Sampling</vt:lpstr>
      <vt:lpstr>Sampling Method: Probability sampling</vt:lpstr>
      <vt:lpstr>Sampling Method: Probability sampling: Simple random sampling </vt:lpstr>
      <vt:lpstr>Sampling Method: Probability sampling: Systematic sampling</vt:lpstr>
      <vt:lpstr>Sampling Method: Probability sampling: Stratified sampling</vt:lpstr>
      <vt:lpstr>Sampling Method: Probability sampling: Cluster sampling</vt:lpstr>
      <vt:lpstr>Sampling Method: Non-probability sampling methods</vt:lpstr>
      <vt:lpstr>Sampling Method: Non-probability sampling methods: Convenience sampling</vt:lpstr>
      <vt:lpstr>Sampling Method: Non-probability sampling methods: Voluntary response sampling</vt:lpstr>
      <vt:lpstr>Sampling Method: Non-probability sampling methods: Purposive sampling</vt:lpstr>
      <vt:lpstr>Sampling Method: Non-probability sampling methods: Snowball sampling</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QUESTIONNAIRE? (வினாக்கொத்தொன்றை தயாரிப்பது எவ்வாறு?)</dc:title>
  <dc:creator>USER</dc:creator>
  <cp:lastModifiedBy>USER</cp:lastModifiedBy>
  <cp:revision>49</cp:revision>
  <dcterms:created xsi:type="dcterms:W3CDTF">2020-11-20T18:14:26Z</dcterms:created>
  <dcterms:modified xsi:type="dcterms:W3CDTF">2020-11-27T10:21:15Z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