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2"/>
  </p:notesMasterIdLst>
  <p:sldIdLst>
    <p:sldId id="257" r:id="rId2"/>
    <p:sldId id="260" r:id="rId3"/>
    <p:sldId id="261" r:id="rId4"/>
    <p:sldId id="262" r:id="rId5"/>
    <p:sldId id="263" r:id="rId6"/>
    <p:sldId id="266" r:id="rId7"/>
    <p:sldId id="319" r:id="rId8"/>
    <p:sldId id="267" r:id="rId9"/>
    <p:sldId id="268" r:id="rId10"/>
    <p:sldId id="269" r:id="rId11"/>
    <p:sldId id="320" r:id="rId12"/>
    <p:sldId id="321" r:id="rId13"/>
    <p:sldId id="271" r:id="rId14"/>
    <p:sldId id="272" r:id="rId15"/>
    <p:sldId id="273" r:id="rId16"/>
    <p:sldId id="277" r:id="rId17"/>
    <p:sldId id="278" r:id="rId18"/>
    <p:sldId id="279" r:id="rId19"/>
    <p:sldId id="284" r:id="rId20"/>
    <p:sldId id="330" r:id="rId21"/>
    <p:sldId id="331" r:id="rId22"/>
    <p:sldId id="285" r:id="rId23"/>
    <p:sldId id="286" r:id="rId24"/>
    <p:sldId id="287" r:id="rId25"/>
    <p:sldId id="288" r:id="rId26"/>
    <p:sldId id="322" r:id="rId27"/>
    <p:sldId id="323" r:id="rId28"/>
    <p:sldId id="324" r:id="rId29"/>
    <p:sldId id="290" r:id="rId30"/>
    <p:sldId id="325" r:id="rId31"/>
    <p:sldId id="299" r:id="rId32"/>
    <p:sldId id="300" r:id="rId33"/>
    <p:sldId id="298" r:id="rId34"/>
    <p:sldId id="326" r:id="rId35"/>
    <p:sldId id="327" r:id="rId36"/>
    <p:sldId id="328" r:id="rId37"/>
    <p:sldId id="329" r:id="rId38"/>
    <p:sldId id="289" r:id="rId39"/>
    <p:sldId id="291" r:id="rId40"/>
    <p:sldId id="292" r:id="rId41"/>
    <p:sldId id="293" r:id="rId42"/>
    <p:sldId id="294" r:id="rId43"/>
    <p:sldId id="295" r:id="rId44"/>
    <p:sldId id="296" r:id="rId45"/>
    <p:sldId id="301" r:id="rId46"/>
    <p:sldId id="302" r:id="rId47"/>
    <p:sldId id="303" r:id="rId48"/>
    <p:sldId id="305" r:id="rId49"/>
    <p:sldId id="306" r:id="rId50"/>
    <p:sldId id="307" r:id="rId51"/>
    <p:sldId id="308" r:id="rId52"/>
    <p:sldId id="332" r:id="rId53"/>
    <p:sldId id="333" r:id="rId54"/>
    <p:sldId id="335" r:id="rId55"/>
    <p:sldId id="334" r:id="rId56"/>
    <p:sldId id="336" r:id="rId57"/>
    <p:sldId id="337" r:id="rId58"/>
    <p:sldId id="338" r:id="rId59"/>
    <p:sldId id="339" r:id="rId60"/>
    <p:sldId id="340" r:id="rId6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9BDDD4-0780-4435-9A6A-E8584137909F}" type="datetimeFigureOut">
              <a:rPr lang="en-US" smtClean="0"/>
              <a:t>12/29/2020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F616D4-8D04-4B12-BA13-2A2D3DCD0D99}" type="slidenum">
              <a:rPr lang="en-US" smtClean="0"/>
              <a:t>‹#›</a:t>
            </a:fld>
            <a:endParaRPr lang="en-US"/>
          </a:p>
        </p:txBody>
      </p:sp>
    </p:spTree>
    <p:extLst>
      <p:ext uri="{BB962C8B-B14F-4D97-AF65-F5344CB8AC3E}">
        <p14:creationId xmlns:p14="http://schemas.microsoft.com/office/powerpoint/2010/main" val="15540094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3B2C3D6A-DE42-4C13-8E4A-7A293E13E3A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9A0482B-2A16-42D6-9DF7-34F7268B21AC}" type="slidenum">
              <a:rPr lang="en-US" altLang="en-US"/>
              <a:pPr>
                <a:spcBef>
                  <a:spcPct val="0"/>
                </a:spcBef>
              </a:pPr>
              <a:t>20</a:t>
            </a:fld>
            <a:endParaRPr lang="en-US" altLang="en-US"/>
          </a:p>
        </p:txBody>
      </p:sp>
      <p:sp>
        <p:nvSpPr>
          <p:cNvPr id="13315" name="Rectangle 2">
            <a:extLst>
              <a:ext uri="{FF2B5EF4-FFF2-40B4-BE49-F238E27FC236}">
                <a16:creationId xmlns:a16="http://schemas.microsoft.com/office/drawing/2014/main" id="{A1594654-F5FF-467F-8C2D-06849C0FD30A}"/>
              </a:ext>
            </a:extLst>
          </p:cNvPr>
          <p:cNvSpPr>
            <a:spLocks noGrp="1" noRot="1" noChangeAspect="1" noChangeArrowheads="1" noTextEdit="1"/>
          </p:cNvSpPr>
          <p:nvPr>
            <p:ph type="sldImg"/>
          </p:nvPr>
        </p:nvSpPr>
        <p:spPr>
          <a:ln/>
        </p:spPr>
      </p:sp>
      <p:sp>
        <p:nvSpPr>
          <p:cNvPr id="13316" name="Rectangle 3">
            <a:extLst>
              <a:ext uri="{FF2B5EF4-FFF2-40B4-BE49-F238E27FC236}">
                <a16:creationId xmlns:a16="http://schemas.microsoft.com/office/drawing/2014/main" id="{12838F1C-B134-40C3-B83E-B3B1FAFEE4E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195B4-AD9C-4F4A-A446-D500F6228C8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EE90D6A-FA17-46A3-A544-FE50072E6AB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A03DCCC-D9ED-4479-B0F5-12A34F99FE5D}"/>
              </a:ext>
            </a:extLst>
          </p:cNvPr>
          <p:cNvSpPr>
            <a:spLocks noGrp="1"/>
          </p:cNvSpPr>
          <p:nvPr>
            <p:ph type="dt" sz="half" idx="10"/>
          </p:nvPr>
        </p:nvSpPr>
        <p:spPr/>
        <p:txBody>
          <a:bodyPr/>
          <a:lstStyle/>
          <a:p>
            <a:fld id="{CE2D7C4B-170D-4738-AE93-26BBCBADCBC0}" type="datetimeFigureOut">
              <a:rPr lang="en-US" smtClean="0"/>
              <a:t>12/29/2020</a:t>
            </a:fld>
            <a:endParaRPr lang="en-US"/>
          </a:p>
        </p:txBody>
      </p:sp>
      <p:sp>
        <p:nvSpPr>
          <p:cNvPr id="5" name="Footer Placeholder 4">
            <a:extLst>
              <a:ext uri="{FF2B5EF4-FFF2-40B4-BE49-F238E27FC236}">
                <a16:creationId xmlns:a16="http://schemas.microsoft.com/office/drawing/2014/main" id="{80625E96-021F-4A9B-8E5F-593DFB6F52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DBD303-9AF0-45F6-9DE3-52A71AA08395}"/>
              </a:ext>
            </a:extLst>
          </p:cNvPr>
          <p:cNvSpPr>
            <a:spLocks noGrp="1"/>
          </p:cNvSpPr>
          <p:nvPr>
            <p:ph type="sldNum" sz="quarter" idx="12"/>
          </p:nvPr>
        </p:nvSpPr>
        <p:spPr/>
        <p:txBody>
          <a:bodyPr/>
          <a:lstStyle/>
          <a:p>
            <a:fld id="{1697A7D9-0875-4158-B009-5F03F0C98412}" type="slidenum">
              <a:rPr lang="en-US" smtClean="0"/>
              <a:t>‹#›</a:t>
            </a:fld>
            <a:endParaRPr lang="en-US"/>
          </a:p>
        </p:txBody>
      </p:sp>
    </p:spTree>
    <p:extLst>
      <p:ext uri="{BB962C8B-B14F-4D97-AF65-F5344CB8AC3E}">
        <p14:creationId xmlns:p14="http://schemas.microsoft.com/office/powerpoint/2010/main" val="4027029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E4CC8-A1A5-4A79-9CE4-3F0139516F9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196ED84-4257-4B70-9B2E-959DB3E5391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E9C7FC-5BE9-41B9-BC11-E64A625E760E}"/>
              </a:ext>
            </a:extLst>
          </p:cNvPr>
          <p:cNvSpPr>
            <a:spLocks noGrp="1"/>
          </p:cNvSpPr>
          <p:nvPr>
            <p:ph type="dt" sz="half" idx="10"/>
          </p:nvPr>
        </p:nvSpPr>
        <p:spPr/>
        <p:txBody>
          <a:bodyPr/>
          <a:lstStyle/>
          <a:p>
            <a:fld id="{CE2D7C4B-170D-4738-AE93-26BBCBADCBC0}" type="datetimeFigureOut">
              <a:rPr lang="en-US" smtClean="0"/>
              <a:t>12/29/2020</a:t>
            </a:fld>
            <a:endParaRPr lang="en-US"/>
          </a:p>
        </p:txBody>
      </p:sp>
      <p:sp>
        <p:nvSpPr>
          <p:cNvPr id="5" name="Footer Placeholder 4">
            <a:extLst>
              <a:ext uri="{FF2B5EF4-FFF2-40B4-BE49-F238E27FC236}">
                <a16:creationId xmlns:a16="http://schemas.microsoft.com/office/drawing/2014/main" id="{653181A8-3DEE-46DE-AA5B-6EB2BD04E7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16EF65-48A2-4F4A-B199-1284D7BD3550}"/>
              </a:ext>
            </a:extLst>
          </p:cNvPr>
          <p:cNvSpPr>
            <a:spLocks noGrp="1"/>
          </p:cNvSpPr>
          <p:nvPr>
            <p:ph type="sldNum" sz="quarter" idx="12"/>
          </p:nvPr>
        </p:nvSpPr>
        <p:spPr/>
        <p:txBody>
          <a:bodyPr/>
          <a:lstStyle/>
          <a:p>
            <a:fld id="{1697A7D9-0875-4158-B009-5F03F0C98412}" type="slidenum">
              <a:rPr lang="en-US" smtClean="0"/>
              <a:t>‹#›</a:t>
            </a:fld>
            <a:endParaRPr lang="en-US"/>
          </a:p>
        </p:txBody>
      </p:sp>
    </p:spTree>
    <p:extLst>
      <p:ext uri="{BB962C8B-B14F-4D97-AF65-F5344CB8AC3E}">
        <p14:creationId xmlns:p14="http://schemas.microsoft.com/office/powerpoint/2010/main" val="4126100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44F64CE-B9BF-4B54-93BC-E1DA5FF7AE8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BF13A2E-F427-4959-8B49-B625D747C02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1263A8-B1EF-4000-8CA6-4E111B7019C4}"/>
              </a:ext>
            </a:extLst>
          </p:cNvPr>
          <p:cNvSpPr>
            <a:spLocks noGrp="1"/>
          </p:cNvSpPr>
          <p:nvPr>
            <p:ph type="dt" sz="half" idx="10"/>
          </p:nvPr>
        </p:nvSpPr>
        <p:spPr/>
        <p:txBody>
          <a:bodyPr/>
          <a:lstStyle/>
          <a:p>
            <a:fld id="{CE2D7C4B-170D-4738-AE93-26BBCBADCBC0}" type="datetimeFigureOut">
              <a:rPr lang="en-US" smtClean="0"/>
              <a:t>12/29/2020</a:t>
            </a:fld>
            <a:endParaRPr lang="en-US"/>
          </a:p>
        </p:txBody>
      </p:sp>
      <p:sp>
        <p:nvSpPr>
          <p:cNvPr id="5" name="Footer Placeholder 4">
            <a:extLst>
              <a:ext uri="{FF2B5EF4-FFF2-40B4-BE49-F238E27FC236}">
                <a16:creationId xmlns:a16="http://schemas.microsoft.com/office/drawing/2014/main" id="{F7E5CE32-3C00-49DE-AF40-537D0141E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F81E74-E996-4A7A-8970-31C065C5E431}"/>
              </a:ext>
            </a:extLst>
          </p:cNvPr>
          <p:cNvSpPr>
            <a:spLocks noGrp="1"/>
          </p:cNvSpPr>
          <p:nvPr>
            <p:ph type="sldNum" sz="quarter" idx="12"/>
          </p:nvPr>
        </p:nvSpPr>
        <p:spPr/>
        <p:txBody>
          <a:bodyPr/>
          <a:lstStyle/>
          <a:p>
            <a:fld id="{1697A7D9-0875-4158-B009-5F03F0C98412}" type="slidenum">
              <a:rPr lang="en-US" smtClean="0"/>
              <a:t>‹#›</a:t>
            </a:fld>
            <a:endParaRPr lang="en-US"/>
          </a:p>
        </p:txBody>
      </p:sp>
    </p:spTree>
    <p:extLst>
      <p:ext uri="{BB962C8B-B14F-4D97-AF65-F5344CB8AC3E}">
        <p14:creationId xmlns:p14="http://schemas.microsoft.com/office/powerpoint/2010/main" val="38129393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
  <p:cSld name="1_Title Slide">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ctrTitle"/>
          </p:nvPr>
        </p:nvSpPr>
        <p:spPr>
          <a:xfrm>
            <a:off x="1936325" y="742802"/>
            <a:ext cx="8319347" cy="332399"/>
          </a:xfrm>
          <a:prstGeom prst="rect">
            <a:avLst/>
          </a:prstGeom>
        </p:spPr>
        <p:txBody>
          <a:bodyPr wrap="square" lIns="0" tIns="0" rIns="0" bIns="0">
            <a:spAutoFit/>
          </a:bodyPr>
          <a:lstStyle>
            <a:lvl1pPr>
              <a:defRPr sz="2400" b="0" i="0">
                <a:solidFill>
                  <a:srgbClr val="565F6C"/>
                </a:solidFill>
                <a:latin typeface="TeXGyreSchola"/>
                <a:cs typeface="TeXGyreSchola"/>
              </a:defRPr>
            </a:lvl1pPr>
          </a:lstStyle>
          <a:p>
            <a:endParaRPr/>
          </a:p>
        </p:txBody>
      </p:sp>
      <p:sp>
        <p:nvSpPr>
          <p:cNvPr id="3" name="Holder 3"/>
          <p:cNvSpPr>
            <a:spLocks noGrp="1"/>
          </p:cNvSpPr>
          <p:nvPr>
            <p:ph type="subTitle" idx="4"/>
          </p:nvPr>
        </p:nvSpPr>
        <p:spPr>
          <a:xfrm>
            <a:off x="814494" y="3718559"/>
            <a:ext cx="10563012" cy="297774"/>
          </a:xfrm>
          <a:prstGeom prst="rect">
            <a:avLst/>
          </a:prstGeom>
        </p:spPr>
        <p:txBody>
          <a:bodyPr wrap="square" lIns="0" tIns="0" rIns="0" bIns="0">
            <a:spAutoFit/>
          </a:bodyPr>
          <a:lstStyle>
            <a:lvl1pPr>
              <a:defRPr sz="2150" b="1" i="0">
                <a:solidFill>
                  <a:srgbClr val="565F6C"/>
                </a:solidFill>
                <a:latin typeface="TeXGyreSchola"/>
                <a:cs typeface="TeXGyreSchola"/>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12/29/2020</a:t>
            </a:fld>
            <a:endParaRPr lang="en-US"/>
          </a:p>
        </p:txBody>
      </p:sp>
      <p:sp>
        <p:nvSpPr>
          <p:cNvPr id="6" name="Holder 6"/>
          <p:cNvSpPr>
            <a:spLocks noGrp="1"/>
          </p:cNvSpPr>
          <p:nvPr>
            <p:ph type="sldNum" sz="quarter" idx="7"/>
          </p:nvPr>
        </p:nvSpPr>
        <p:spPr/>
        <p:txBody>
          <a:bodyPr lIns="0" tIns="0" rIns="0" bIns="0"/>
          <a:lstStyle>
            <a:lvl1pPr>
              <a:defRPr sz="1400" b="1" i="0">
                <a:solidFill>
                  <a:schemeClr val="bg1"/>
                </a:solidFill>
                <a:latin typeface="Arial"/>
                <a:cs typeface="Arial"/>
              </a:defRPr>
            </a:lvl1pPr>
          </a:lstStyle>
          <a:p>
            <a:pPr marL="38100">
              <a:lnSpc>
                <a:spcPts val="1650"/>
              </a:lnSpc>
            </a:pPr>
            <a:fld id="{81D60167-4931-47E6-BA6A-407CBD079E47}" type="slidenum">
              <a:rPr lang="en-US" smtClean="0"/>
              <a:pPr marL="38100">
                <a:lnSpc>
                  <a:spcPts val="1650"/>
                </a:lnSpc>
              </a:pPr>
              <a:t>‹#›</a:t>
            </a:fld>
            <a:endParaRPr lang="en-US" dirty="0"/>
          </a:p>
        </p:txBody>
      </p:sp>
    </p:spTree>
    <p:extLst>
      <p:ext uri="{BB962C8B-B14F-4D97-AF65-F5344CB8AC3E}">
        <p14:creationId xmlns:p14="http://schemas.microsoft.com/office/powerpoint/2010/main" val="10859941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10972800" cy="1371600"/>
          </a:xfrm>
        </p:spPr>
        <p:txBody>
          <a:bodyPr/>
          <a:lstStyle/>
          <a:p>
            <a:r>
              <a:rPr lang="en-US"/>
              <a:t>Click to edit Master title style</a:t>
            </a:r>
          </a:p>
        </p:txBody>
      </p:sp>
      <p:sp>
        <p:nvSpPr>
          <p:cNvPr id="3" name="Text Placeholder 2"/>
          <p:cNvSpPr>
            <a:spLocks noGrp="1"/>
          </p:cNvSpPr>
          <p:nvPr>
            <p:ph type="body" sz="half" idx="1"/>
          </p:nvPr>
        </p:nvSpPr>
        <p:spPr>
          <a:xfrm>
            <a:off x="609600" y="1981200"/>
            <a:ext cx="53848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981200"/>
            <a:ext cx="53848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197600" y="4114800"/>
            <a:ext cx="53848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a:extLst>
              <a:ext uri="{FF2B5EF4-FFF2-40B4-BE49-F238E27FC236}">
                <a16:creationId xmlns:a16="http://schemas.microsoft.com/office/drawing/2014/main" id="{35EBBB80-4846-4149-BF5D-A846688C4387}"/>
              </a:ext>
            </a:extLst>
          </p:cNvPr>
          <p:cNvSpPr>
            <a:spLocks noGrp="1" noChangeArrowheads="1"/>
          </p:cNvSpPr>
          <p:nvPr>
            <p:ph type="dt" sz="half" idx="10"/>
          </p:nvPr>
        </p:nvSpPr>
        <p:spPr>
          <a:ln/>
        </p:spPr>
        <p:txBody>
          <a:bodyPr/>
          <a:lstStyle>
            <a:lvl1pPr>
              <a:defRPr/>
            </a:lvl1pPr>
          </a:lstStyle>
          <a:p>
            <a:pPr>
              <a:defRPr/>
            </a:pPr>
            <a:endParaRPr lang="en-US"/>
          </a:p>
        </p:txBody>
      </p:sp>
      <p:sp>
        <p:nvSpPr>
          <p:cNvPr id="7" name="Rectangle 5">
            <a:extLst>
              <a:ext uri="{FF2B5EF4-FFF2-40B4-BE49-F238E27FC236}">
                <a16:creationId xmlns:a16="http://schemas.microsoft.com/office/drawing/2014/main" id="{6BF9D024-F677-4770-8983-1552ACB74FA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8" name="Rectangle 6">
            <a:extLst>
              <a:ext uri="{FF2B5EF4-FFF2-40B4-BE49-F238E27FC236}">
                <a16:creationId xmlns:a16="http://schemas.microsoft.com/office/drawing/2014/main" id="{4191E1CE-72FC-4A27-B91D-F2520D7354C0}"/>
              </a:ext>
            </a:extLst>
          </p:cNvPr>
          <p:cNvSpPr>
            <a:spLocks noGrp="1" noChangeArrowheads="1"/>
          </p:cNvSpPr>
          <p:nvPr>
            <p:ph type="sldNum" sz="quarter" idx="12"/>
          </p:nvPr>
        </p:nvSpPr>
        <p:spPr>
          <a:ln/>
        </p:spPr>
        <p:txBody>
          <a:bodyPr/>
          <a:lstStyle>
            <a:lvl1pPr>
              <a:defRPr/>
            </a:lvl1pPr>
          </a:lstStyle>
          <a:p>
            <a:pPr>
              <a:defRPr/>
            </a:pPr>
            <a:fld id="{0C685EB5-5A70-41AA-8C79-D96B85ABF0B7}" type="slidenum">
              <a:rPr lang="en-US" altLang="en-US"/>
              <a:pPr>
                <a:defRPr/>
              </a:pPr>
              <a:t>‹#›</a:t>
            </a:fld>
            <a:endParaRPr lang="en-US" altLang="en-US"/>
          </a:p>
        </p:txBody>
      </p:sp>
    </p:spTree>
    <p:extLst>
      <p:ext uri="{BB962C8B-B14F-4D97-AF65-F5344CB8AC3E}">
        <p14:creationId xmlns:p14="http://schemas.microsoft.com/office/powerpoint/2010/main" val="497326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FD4B22-2357-4D87-8D24-258EF84C28B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304C4B3-5623-4349-AE59-0D64F11A467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28F8FE-57DE-4DFB-82ED-5BF73665C836}"/>
              </a:ext>
            </a:extLst>
          </p:cNvPr>
          <p:cNvSpPr>
            <a:spLocks noGrp="1"/>
          </p:cNvSpPr>
          <p:nvPr>
            <p:ph type="dt" sz="half" idx="10"/>
          </p:nvPr>
        </p:nvSpPr>
        <p:spPr/>
        <p:txBody>
          <a:bodyPr/>
          <a:lstStyle/>
          <a:p>
            <a:fld id="{CE2D7C4B-170D-4738-AE93-26BBCBADCBC0}" type="datetimeFigureOut">
              <a:rPr lang="en-US" smtClean="0"/>
              <a:t>12/29/2020</a:t>
            </a:fld>
            <a:endParaRPr lang="en-US"/>
          </a:p>
        </p:txBody>
      </p:sp>
      <p:sp>
        <p:nvSpPr>
          <p:cNvPr id="5" name="Footer Placeholder 4">
            <a:extLst>
              <a:ext uri="{FF2B5EF4-FFF2-40B4-BE49-F238E27FC236}">
                <a16:creationId xmlns:a16="http://schemas.microsoft.com/office/drawing/2014/main" id="{CCE9710A-1215-470E-B342-6EF2817C2E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1D07C2-A5E0-4F17-8C54-472928687BBF}"/>
              </a:ext>
            </a:extLst>
          </p:cNvPr>
          <p:cNvSpPr>
            <a:spLocks noGrp="1"/>
          </p:cNvSpPr>
          <p:nvPr>
            <p:ph type="sldNum" sz="quarter" idx="12"/>
          </p:nvPr>
        </p:nvSpPr>
        <p:spPr/>
        <p:txBody>
          <a:bodyPr/>
          <a:lstStyle/>
          <a:p>
            <a:fld id="{1697A7D9-0875-4158-B009-5F03F0C98412}" type="slidenum">
              <a:rPr lang="en-US" smtClean="0"/>
              <a:t>‹#›</a:t>
            </a:fld>
            <a:endParaRPr lang="en-US"/>
          </a:p>
        </p:txBody>
      </p:sp>
    </p:spTree>
    <p:extLst>
      <p:ext uri="{BB962C8B-B14F-4D97-AF65-F5344CB8AC3E}">
        <p14:creationId xmlns:p14="http://schemas.microsoft.com/office/powerpoint/2010/main" val="791605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81FB0-EF07-4444-9A92-C3EAC648EFA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39B7B6E-5478-494F-A8E1-DBEF9717B9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58DB94E-1DC9-46A2-9357-C72757FFD1F6}"/>
              </a:ext>
            </a:extLst>
          </p:cNvPr>
          <p:cNvSpPr>
            <a:spLocks noGrp="1"/>
          </p:cNvSpPr>
          <p:nvPr>
            <p:ph type="dt" sz="half" idx="10"/>
          </p:nvPr>
        </p:nvSpPr>
        <p:spPr/>
        <p:txBody>
          <a:bodyPr/>
          <a:lstStyle/>
          <a:p>
            <a:fld id="{CE2D7C4B-170D-4738-AE93-26BBCBADCBC0}" type="datetimeFigureOut">
              <a:rPr lang="en-US" smtClean="0"/>
              <a:t>12/29/2020</a:t>
            </a:fld>
            <a:endParaRPr lang="en-US"/>
          </a:p>
        </p:txBody>
      </p:sp>
      <p:sp>
        <p:nvSpPr>
          <p:cNvPr id="5" name="Footer Placeholder 4">
            <a:extLst>
              <a:ext uri="{FF2B5EF4-FFF2-40B4-BE49-F238E27FC236}">
                <a16:creationId xmlns:a16="http://schemas.microsoft.com/office/drawing/2014/main" id="{40F5D886-A7E2-4D1C-8D55-B63A4D58E7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F36C22-C8CB-4CF1-A37D-41D90AFF8BEA}"/>
              </a:ext>
            </a:extLst>
          </p:cNvPr>
          <p:cNvSpPr>
            <a:spLocks noGrp="1"/>
          </p:cNvSpPr>
          <p:nvPr>
            <p:ph type="sldNum" sz="quarter" idx="12"/>
          </p:nvPr>
        </p:nvSpPr>
        <p:spPr/>
        <p:txBody>
          <a:bodyPr/>
          <a:lstStyle/>
          <a:p>
            <a:fld id="{1697A7D9-0875-4158-B009-5F03F0C98412}" type="slidenum">
              <a:rPr lang="en-US" smtClean="0"/>
              <a:t>‹#›</a:t>
            </a:fld>
            <a:endParaRPr lang="en-US"/>
          </a:p>
        </p:txBody>
      </p:sp>
    </p:spTree>
    <p:extLst>
      <p:ext uri="{BB962C8B-B14F-4D97-AF65-F5344CB8AC3E}">
        <p14:creationId xmlns:p14="http://schemas.microsoft.com/office/powerpoint/2010/main" val="2972329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D9C47-D73C-4A28-8BB8-0231538AE9B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76EE33A-24AD-4D33-A3C8-F8522DB9747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CACB42D-1210-4C4F-B17F-E265ECD11B3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28A84E9-90FE-49AC-8697-EF9CC6E83059}"/>
              </a:ext>
            </a:extLst>
          </p:cNvPr>
          <p:cNvSpPr>
            <a:spLocks noGrp="1"/>
          </p:cNvSpPr>
          <p:nvPr>
            <p:ph type="dt" sz="half" idx="10"/>
          </p:nvPr>
        </p:nvSpPr>
        <p:spPr/>
        <p:txBody>
          <a:bodyPr/>
          <a:lstStyle/>
          <a:p>
            <a:fld id="{CE2D7C4B-170D-4738-AE93-26BBCBADCBC0}" type="datetimeFigureOut">
              <a:rPr lang="en-US" smtClean="0"/>
              <a:t>12/29/2020</a:t>
            </a:fld>
            <a:endParaRPr lang="en-US"/>
          </a:p>
        </p:txBody>
      </p:sp>
      <p:sp>
        <p:nvSpPr>
          <p:cNvPr id="6" name="Footer Placeholder 5">
            <a:extLst>
              <a:ext uri="{FF2B5EF4-FFF2-40B4-BE49-F238E27FC236}">
                <a16:creationId xmlns:a16="http://schemas.microsoft.com/office/drawing/2014/main" id="{13FC0702-67E4-492C-A3B5-87BBCE522F5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53D3D69-4BC1-46F3-9824-895F4F9E1A12}"/>
              </a:ext>
            </a:extLst>
          </p:cNvPr>
          <p:cNvSpPr>
            <a:spLocks noGrp="1"/>
          </p:cNvSpPr>
          <p:nvPr>
            <p:ph type="sldNum" sz="quarter" idx="12"/>
          </p:nvPr>
        </p:nvSpPr>
        <p:spPr/>
        <p:txBody>
          <a:bodyPr/>
          <a:lstStyle/>
          <a:p>
            <a:fld id="{1697A7D9-0875-4158-B009-5F03F0C98412}" type="slidenum">
              <a:rPr lang="en-US" smtClean="0"/>
              <a:t>‹#›</a:t>
            </a:fld>
            <a:endParaRPr lang="en-US"/>
          </a:p>
        </p:txBody>
      </p:sp>
    </p:spTree>
    <p:extLst>
      <p:ext uri="{BB962C8B-B14F-4D97-AF65-F5344CB8AC3E}">
        <p14:creationId xmlns:p14="http://schemas.microsoft.com/office/powerpoint/2010/main" val="1373262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A3D1F-4C12-40C2-B126-EEEEB0CC977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974D104-DD82-4E84-A8E5-198177C2A39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5DB057B-2C9B-4A7A-B091-2D7A1555853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44C1069-A267-4236-A643-E5B672629A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1E176A-024F-4327-90DA-952B801A12C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4E59D8C-399B-415E-935C-5661B751B691}"/>
              </a:ext>
            </a:extLst>
          </p:cNvPr>
          <p:cNvSpPr>
            <a:spLocks noGrp="1"/>
          </p:cNvSpPr>
          <p:nvPr>
            <p:ph type="dt" sz="half" idx="10"/>
          </p:nvPr>
        </p:nvSpPr>
        <p:spPr/>
        <p:txBody>
          <a:bodyPr/>
          <a:lstStyle/>
          <a:p>
            <a:fld id="{CE2D7C4B-170D-4738-AE93-26BBCBADCBC0}" type="datetimeFigureOut">
              <a:rPr lang="en-US" smtClean="0"/>
              <a:t>12/29/2020</a:t>
            </a:fld>
            <a:endParaRPr lang="en-US"/>
          </a:p>
        </p:txBody>
      </p:sp>
      <p:sp>
        <p:nvSpPr>
          <p:cNvPr id="8" name="Footer Placeholder 7">
            <a:extLst>
              <a:ext uri="{FF2B5EF4-FFF2-40B4-BE49-F238E27FC236}">
                <a16:creationId xmlns:a16="http://schemas.microsoft.com/office/drawing/2014/main" id="{599EE2F8-2973-46C9-AEA2-40AD874EA4A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785E1B3-0679-481C-B1D5-9EC792945E72}"/>
              </a:ext>
            </a:extLst>
          </p:cNvPr>
          <p:cNvSpPr>
            <a:spLocks noGrp="1"/>
          </p:cNvSpPr>
          <p:nvPr>
            <p:ph type="sldNum" sz="quarter" idx="12"/>
          </p:nvPr>
        </p:nvSpPr>
        <p:spPr/>
        <p:txBody>
          <a:bodyPr/>
          <a:lstStyle/>
          <a:p>
            <a:fld id="{1697A7D9-0875-4158-B009-5F03F0C98412}" type="slidenum">
              <a:rPr lang="en-US" smtClean="0"/>
              <a:t>‹#›</a:t>
            </a:fld>
            <a:endParaRPr lang="en-US"/>
          </a:p>
        </p:txBody>
      </p:sp>
    </p:spTree>
    <p:extLst>
      <p:ext uri="{BB962C8B-B14F-4D97-AF65-F5344CB8AC3E}">
        <p14:creationId xmlns:p14="http://schemas.microsoft.com/office/powerpoint/2010/main" val="2354335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BE0843-3D1D-4A15-96E5-DA4C8DB6D03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EA24230-C8D9-456D-861E-1E4E818D39FB}"/>
              </a:ext>
            </a:extLst>
          </p:cNvPr>
          <p:cNvSpPr>
            <a:spLocks noGrp="1"/>
          </p:cNvSpPr>
          <p:nvPr>
            <p:ph type="dt" sz="half" idx="10"/>
          </p:nvPr>
        </p:nvSpPr>
        <p:spPr/>
        <p:txBody>
          <a:bodyPr/>
          <a:lstStyle/>
          <a:p>
            <a:fld id="{CE2D7C4B-170D-4738-AE93-26BBCBADCBC0}" type="datetimeFigureOut">
              <a:rPr lang="en-US" smtClean="0"/>
              <a:t>12/29/2020</a:t>
            </a:fld>
            <a:endParaRPr lang="en-US"/>
          </a:p>
        </p:txBody>
      </p:sp>
      <p:sp>
        <p:nvSpPr>
          <p:cNvPr id="4" name="Footer Placeholder 3">
            <a:extLst>
              <a:ext uri="{FF2B5EF4-FFF2-40B4-BE49-F238E27FC236}">
                <a16:creationId xmlns:a16="http://schemas.microsoft.com/office/drawing/2014/main" id="{EFE3EE96-5EEE-4C0D-925E-41F3FD92572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FBC72F4-C9BC-4C94-B583-3CE764D2EFA2}"/>
              </a:ext>
            </a:extLst>
          </p:cNvPr>
          <p:cNvSpPr>
            <a:spLocks noGrp="1"/>
          </p:cNvSpPr>
          <p:nvPr>
            <p:ph type="sldNum" sz="quarter" idx="12"/>
          </p:nvPr>
        </p:nvSpPr>
        <p:spPr/>
        <p:txBody>
          <a:bodyPr/>
          <a:lstStyle/>
          <a:p>
            <a:fld id="{1697A7D9-0875-4158-B009-5F03F0C98412}" type="slidenum">
              <a:rPr lang="en-US" smtClean="0"/>
              <a:t>‹#›</a:t>
            </a:fld>
            <a:endParaRPr lang="en-US"/>
          </a:p>
        </p:txBody>
      </p:sp>
    </p:spTree>
    <p:extLst>
      <p:ext uri="{BB962C8B-B14F-4D97-AF65-F5344CB8AC3E}">
        <p14:creationId xmlns:p14="http://schemas.microsoft.com/office/powerpoint/2010/main" val="28634545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2291D8-99CC-40F9-BB03-219BE6FC30E5}"/>
              </a:ext>
            </a:extLst>
          </p:cNvPr>
          <p:cNvSpPr>
            <a:spLocks noGrp="1"/>
          </p:cNvSpPr>
          <p:nvPr>
            <p:ph type="dt" sz="half" idx="10"/>
          </p:nvPr>
        </p:nvSpPr>
        <p:spPr/>
        <p:txBody>
          <a:bodyPr/>
          <a:lstStyle/>
          <a:p>
            <a:fld id="{CE2D7C4B-170D-4738-AE93-26BBCBADCBC0}" type="datetimeFigureOut">
              <a:rPr lang="en-US" smtClean="0"/>
              <a:t>12/29/2020</a:t>
            </a:fld>
            <a:endParaRPr lang="en-US"/>
          </a:p>
        </p:txBody>
      </p:sp>
      <p:sp>
        <p:nvSpPr>
          <p:cNvPr id="3" name="Footer Placeholder 2">
            <a:extLst>
              <a:ext uri="{FF2B5EF4-FFF2-40B4-BE49-F238E27FC236}">
                <a16:creationId xmlns:a16="http://schemas.microsoft.com/office/drawing/2014/main" id="{212ABDA0-CA0F-45FF-8296-3CFF72D2A16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13D3163-9A1B-431C-8E3B-ED758C08F02E}"/>
              </a:ext>
            </a:extLst>
          </p:cNvPr>
          <p:cNvSpPr>
            <a:spLocks noGrp="1"/>
          </p:cNvSpPr>
          <p:nvPr>
            <p:ph type="sldNum" sz="quarter" idx="12"/>
          </p:nvPr>
        </p:nvSpPr>
        <p:spPr/>
        <p:txBody>
          <a:bodyPr/>
          <a:lstStyle/>
          <a:p>
            <a:fld id="{1697A7D9-0875-4158-B009-5F03F0C98412}" type="slidenum">
              <a:rPr lang="en-US" smtClean="0"/>
              <a:t>‹#›</a:t>
            </a:fld>
            <a:endParaRPr lang="en-US"/>
          </a:p>
        </p:txBody>
      </p:sp>
    </p:spTree>
    <p:extLst>
      <p:ext uri="{BB962C8B-B14F-4D97-AF65-F5344CB8AC3E}">
        <p14:creationId xmlns:p14="http://schemas.microsoft.com/office/powerpoint/2010/main" val="2855322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D6D98-5F84-4003-AD3F-4A6FEA0763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2B2EA09-81BA-48BB-BEF2-0239AC0442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E591938-7F3C-441F-86F9-1FA44F2EC5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37CCFA7-BD9E-44F9-B6C7-0AE82628F918}"/>
              </a:ext>
            </a:extLst>
          </p:cNvPr>
          <p:cNvSpPr>
            <a:spLocks noGrp="1"/>
          </p:cNvSpPr>
          <p:nvPr>
            <p:ph type="dt" sz="half" idx="10"/>
          </p:nvPr>
        </p:nvSpPr>
        <p:spPr/>
        <p:txBody>
          <a:bodyPr/>
          <a:lstStyle/>
          <a:p>
            <a:fld id="{CE2D7C4B-170D-4738-AE93-26BBCBADCBC0}" type="datetimeFigureOut">
              <a:rPr lang="en-US" smtClean="0"/>
              <a:t>12/29/2020</a:t>
            </a:fld>
            <a:endParaRPr lang="en-US"/>
          </a:p>
        </p:txBody>
      </p:sp>
      <p:sp>
        <p:nvSpPr>
          <p:cNvPr id="6" name="Footer Placeholder 5">
            <a:extLst>
              <a:ext uri="{FF2B5EF4-FFF2-40B4-BE49-F238E27FC236}">
                <a16:creationId xmlns:a16="http://schemas.microsoft.com/office/drawing/2014/main" id="{A8882C06-16A3-4F81-9F49-2E2254D5FC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DD9CF60-C06B-4A9F-929B-A30BB1BE5C13}"/>
              </a:ext>
            </a:extLst>
          </p:cNvPr>
          <p:cNvSpPr>
            <a:spLocks noGrp="1"/>
          </p:cNvSpPr>
          <p:nvPr>
            <p:ph type="sldNum" sz="quarter" idx="12"/>
          </p:nvPr>
        </p:nvSpPr>
        <p:spPr/>
        <p:txBody>
          <a:bodyPr/>
          <a:lstStyle/>
          <a:p>
            <a:fld id="{1697A7D9-0875-4158-B009-5F03F0C98412}" type="slidenum">
              <a:rPr lang="en-US" smtClean="0"/>
              <a:t>‹#›</a:t>
            </a:fld>
            <a:endParaRPr lang="en-US"/>
          </a:p>
        </p:txBody>
      </p:sp>
    </p:spTree>
    <p:extLst>
      <p:ext uri="{BB962C8B-B14F-4D97-AF65-F5344CB8AC3E}">
        <p14:creationId xmlns:p14="http://schemas.microsoft.com/office/powerpoint/2010/main" val="220405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6B4BE-E36A-45D5-886B-F80ED2D44B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A1F9FB7-4F5F-4A61-9AD4-417848FFF37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61AE041-FCA0-402E-BCF8-15F79E846D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821D421-FF7D-42B7-AF5F-0DA1EC4613A5}"/>
              </a:ext>
            </a:extLst>
          </p:cNvPr>
          <p:cNvSpPr>
            <a:spLocks noGrp="1"/>
          </p:cNvSpPr>
          <p:nvPr>
            <p:ph type="dt" sz="half" idx="10"/>
          </p:nvPr>
        </p:nvSpPr>
        <p:spPr/>
        <p:txBody>
          <a:bodyPr/>
          <a:lstStyle/>
          <a:p>
            <a:fld id="{CE2D7C4B-170D-4738-AE93-26BBCBADCBC0}" type="datetimeFigureOut">
              <a:rPr lang="en-US" smtClean="0"/>
              <a:t>12/29/2020</a:t>
            </a:fld>
            <a:endParaRPr lang="en-US"/>
          </a:p>
        </p:txBody>
      </p:sp>
      <p:sp>
        <p:nvSpPr>
          <p:cNvPr id="6" name="Footer Placeholder 5">
            <a:extLst>
              <a:ext uri="{FF2B5EF4-FFF2-40B4-BE49-F238E27FC236}">
                <a16:creationId xmlns:a16="http://schemas.microsoft.com/office/drawing/2014/main" id="{DB0F4966-8EFA-45EE-92E2-029C73D69A9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8300ACB-BE72-4E02-8B39-1351FA23949D}"/>
              </a:ext>
            </a:extLst>
          </p:cNvPr>
          <p:cNvSpPr>
            <a:spLocks noGrp="1"/>
          </p:cNvSpPr>
          <p:nvPr>
            <p:ph type="sldNum" sz="quarter" idx="12"/>
          </p:nvPr>
        </p:nvSpPr>
        <p:spPr/>
        <p:txBody>
          <a:bodyPr/>
          <a:lstStyle/>
          <a:p>
            <a:fld id="{1697A7D9-0875-4158-B009-5F03F0C98412}" type="slidenum">
              <a:rPr lang="en-US" smtClean="0"/>
              <a:t>‹#›</a:t>
            </a:fld>
            <a:endParaRPr lang="en-US"/>
          </a:p>
        </p:txBody>
      </p:sp>
    </p:spTree>
    <p:extLst>
      <p:ext uri="{BB962C8B-B14F-4D97-AF65-F5344CB8AC3E}">
        <p14:creationId xmlns:p14="http://schemas.microsoft.com/office/powerpoint/2010/main" val="39983713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5934F7-5DB4-46A5-A57E-6296FE50DA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3439AD5-A3B1-48A1-9F67-1800795265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472204-AA47-4653-967F-1181FF0F0D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2D7C4B-170D-4738-AE93-26BBCBADCBC0}" type="datetimeFigureOut">
              <a:rPr lang="en-US" smtClean="0"/>
              <a:t>12/29/2020</a:t>
            </a:fld>
            <a:endParaRPr lang="en-US"/>
          </a:p>
        </p:txBody>
      </p:sp>
      <p:sp>
        <p:nvSpPr>
          <p:cNvPr id="5" name="Footer Placeholder 4">
            <a:extLst>
              <a:ext uri="{FF2B5EF4-FFF2-40B4-BE49-F238E27FC236}">
                <a16:creationId xmlns:a16="http://schemas.microsoft.com/office/drawing/2014/main" id="{D5947E0E-9A5F-4DB0-8AF9-E8385453D2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98BD795-9C95-43D4-B73B-0858B6975BC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97A7D9-0875-4158-B009-5F03F0C98412}" type="slidenum">
              <a:rPr lang="en-US" smtClean="0"/>
              <a:t>‹#›</a:t>
            </a:fld>
            <a:endParaRPr lang="en-US"/>
          </a:p>
        </p:txBody>
      </p:sp>
    </p:spTree>
    <p:extLst>
      <p:ext uri="{BB962C8B-B14F-4D97-AF65-F5344CB8AC3E}">
        <p14:creationId xmlns:p14="http://schemas.microsoft.com/office/powerpoint/2010/main" val="7986739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indiana.edu/~istd/example5par"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www.ucsusa.org/global_warming/global_warming_101/" TargetMode="External"/><Relationship Id="rId2" Type="http://schemas.openxmlformats.org/officeDocument/2006/relationships/hyperlink" Target="http://www.psu.edu/ur/about/nittanymascot.html"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905000" y="0"/>
            <a:ext cx="444500" cy="6858000"/>
          </a:xfrm>
          <a:custGeom>
            <a:avLst/>
            <a:gdLst/>
            <a:ahLst/>
            <a:cxnLst/>
            <a:rect l="l" t="t" r="r" b="b"/>
            <a:pathLst>
              <a:path w="444500" h="6858000">
                <a:moveTo>
                  <a:pt x="0" y="6858000"/>
                </a:moveTo>
                <a:lnTo>
                  <a:pt x="444500" y="6858000"/>
                </a:lnTo>
                <a:lnTo>
                  <a:pt x="444500" y="0"/>
                </a:lnTo>
                <a:lnTo>
                  <a:pt x="0" y="0"/>
                </a:lnTo>
                <a:lnTo>
                  <a:pt x="0" y="6858000"/>
                </a:lnTo>
                <a:close/>
              </a:path>
            </a:pathLst>
          </a:custGeom>
          <a:solidFill>
            <a:srgbClr val="FDC3AD">
              <a:alpha val="54098"/>
            </a:srgbClr>
          </a:solidFill>
        </p:spPr>
        <p:txBody>
          <a:bodyPr wrap="square" lIns="0" tIns="0" rIns="0" bIns="0" rtlCol="0"/>
          <a:lstStyle/>
          <a:p>
            <a:endParaRPr/>
          </a:p>
        </p:txBody>
      </p:sp>
      <p:sp>
        <p:nvSpPr>
          <p:cNvPr id="3" name="object 3"/>
          <p:cNvSpPr/>
          <p:nvPr/>
        </p:nvSpPr>
        <p:spPr>
          <a:xfrm>
            <a:off x="2406651" y="0"/>
            <a:ext cx="3175" cy="6858000"/>
          </a:xfrm>
          <a:custGeom>
            <a:avLst/>
            <a:gdLst/>
            <a:ahLst/>
            <a:cxnLst/>
            <a:rect l="l" t="t" r="r" b="b"/>
            <a:pathLst>
              <a:path w="3175" h="6858000">
                <a:moveTo>
                  <a:pt x="0" y="6858000"/>
                </a:moveTo>
                <a:lnTo>
                  <a:pt x="3175" y="6858000"/>
                </a:lnTo>
                <a:lnTo>
                  <a:pt x="3175" y="0"/>
                </a:lnTo>
                <a:lnTo>
                  <a:pt x="0" y="0"/>
                </a:lnTo>
                <a:lnTo>
                  <a:pt x="0" y="6858000"/>
                </a:lnTo>
                <a:close/>
              </a:path>
            </a:pathLst>
          </a:custGeom>
          <a:solidFill>
            <a:srgbClr val="FDC3AD">
              <a:alpha val="54098"/>
            </a:srgbClr>
          </a:solidFill>
        </p:spPr>
        <p:txBody>
          <a:bodyPr wrap="square" lIns="0" tIns="0" rIns="0" bIns="0" rtlCol="0"/>
          <a:lstStyle/>
          <a:p>
            <a:endParaRPr/>
          </a:p>
        </p:txBody>
      </p:sp>
      <p:sp>
        <p:nvSpPr>
          <p:cNvPr id="4" name="object 4"/>
          <p:cNvSpPr/>
          <p:nvPr/>
        </p:nvSpPr>
        <p:spPr>
          <a:xfrm>
            <a:off x="2466976" y="0"/>
            <a:ext cx="47625" cy="6858000"/>
          </a:xfrm>
          <a:custGeom>
            <a:avLst/>
            <a:gdLst/>
            <a:ahLst/>
            <a:cxnLst/>
            <a:rect l="l" t="t" r="r" b="b"/>
            <a:pathLst>
              <a:path w="47625" h="6858000">
                <a:moveTo>
                  <a:pt x="0" y="6858000"/>
                </a:moveTo>
                <a:lnTo>
                  <a:pt x="47625" y="6858000"/>
                </a:lnTo>
                <a:lnTo>
                  <a:pt x="47625" y="0"/>
                </a:lnTo>
                <a:lnTo>
                  <a:pt x="0" y="0"/>
                </a:lnTo>
                <a:lnTo>
                  <a:pt x="0" y="6858000"/>
                </a:lnTo>
                <a:close/>
              </a:path>
            </a:pathLst>
          </a:custGeom>
          <a:solidFill>
            <a:srgbClr val="FDC3AD">
              <a:alpha val="54098"/>
            </a:srgbClr>
          </a:solidFill>
        </p:spPr>
        <p:txBody>
          <a:bodyPr wrap="square" lIns="0" tIns="0" rIns="0" bIns="0" rtlCol="0"/>
          <a:lstStyle/>
          <a:p>
            <a:endParaRPr/>
          </a:p>
        </p:txBody>
      </p:sp>
      <p:sp>
        <p:nvSpPr>
          <p:cNvPr id="5" name="object 5"/>
          <p:cNvSpPr/>
          <p:nvPr/>
        </p:nvSpPr>
        <p:spPr>
          <a:xfrm>
            <a:off x="1799843" y="0"/>
            <a:ext cx="105410" cy="6858000"/>
          </a:xfrm>
          <a:custGeom>
            <a:avLst/>
            <a:gdLst/>
            <a:ahLst/>
            <a:cxnLst/>
            <a:rect l="l" t="t" r="r" b="b"/>
            <a:pathLst>
              <a:path w="105410" h="6858000">
                <a:moveTo>
                  <a:pt x="105156" y="6858000"/>
                </a:moveTo>
                <a:lnTo>
                  <a:pt x="0" y="6858000"/>
                </a:lnTo>
                <a:lnTo>
                  <a:pt x="0" y="0"/>
                </a:lnTo>
                <a:lnTo>
                  <a:pt x="105156" y="0"/>
                </a:lnTo>
                <a:lnTo>
                  <a:pt x="105156" y="6858000"/>
                </a:lnTo>
                <a:close/>
              </a:path>
            </a:pathLst>
          </a:custGeom>
          <a:solidFill>
            <a:srgbClr val="FFD9CE">
              <a:alpha val="36099"/>
            </a:srgbClr>
          </a:solidFill>
        </p:spPr>
        <p:txBody>
          <a:bodyPr wrap="square" lIns="0" tIns="0" rIns="0" bIns="0" rtlCol="0"/>
          <a:lstStyle/>
          <a:p>
            <a:endParaRPr/>
          </a:p>
        </p:txBody>
      </p:sp>
      <p:grpSp>
        <p:nvGrpSpPr>
          <p:cNvPr id="6" name="object 6"/>
          <p:cNvGrpSpPr/>
          <p:nvPr/>
        </p:nvGrpSpPr>
        <p:grpSpPr>
          <a:xfrm>
            <a:off x="2514600" y="0"/>
            <a:ext cx="228600" cy="6858000"/>
            <a:chOff x="990600" y="0"/>
            <a:chExt cx="228600" cy="6858000"/>
          </a:xfrm>
        </p:grpSpPr>
        <p:sp>
          <p:nvSpPr>
            <p:cNvPr id="7" name="object 7"/>
            <p:cNvSpPr/>
            <p:nvPr/>
          </p:nvSpPr>
          <p:spPr>
            <a:xfrm>
              <a:off x="990600" y="0"/>
              <a:ext cx="151130" cy="6858000"/>
            </a:xfrm>
            <a:custGeom>
              <a:avLst/>
              <a:gdLst/>
              <a:ahLst/>
              <a:cxnLst/>
              <a:rect l="l" t="t" r="r" b="b"/>
              <a:pathLst>
                <a:path w="151130" h="6858000">
                  <a:moveTo>
                    <a:pt x="0" y="6858000"/>
                  </a:moveTo>
                  <a:lnTo>
                    <a:pt x="150875" y="6858000"/>
                  </a:lnTo>
                  <a:lnTo>
                    <a:pt x="150875" y="0"/>
                  </a:lnTo>
                  <a:lnTo>
                    <a:pt x="0" y="0"/>
                  </a:lnTo>
                  <a:lnTo>
                    <a:pt x="0" y="6858000"/>
                  </a:lnTo>
                  <a:close/>
                </a:path>
              </a:pathLst>
            </a:custGeom>
            <a:solidFill>
              <a:srgbClr val="FFD9CE">
                <a:alpha val="70199"/>
              </a:srgbClr>
            </a:solidFill>
          </p:spPr>
          <p:txBody>
            <a:bodyPr wrap="square" lIns="0" tIns="0" rIns="0" bIns="0" rtlCol="0"/>
            <a:lstStyle/>
            <a:p>
              <a:endParaRPr/>
            </a:p>
          </p:txBody>
        </p:sp>
        <p:sp>
          <p:nvSpPr>
            <p:cNvPr id="8" name="object 8"/>
            <p:cNvSpPr/>
            <p:nvPr/>
          </p:nvSpPr>
          <p:spPr>
            <a:xfrm>
              <a:off x="1141476" y="0"/>
              <a:ext cx="78105" cy="6858000"/>
            </a:xfrm>
            <a:custGeom>
              <a:avLst/>
              <a:gdLst/>
              <a:ahLst/>
              <a:cxnLst/>
              <a:rect l="l" t="t" r="r" b="b"/>
              <a:pathLst>
                <a:path w="78105" h="6858000">
                  <a:moveTo>
                    <a:pt x="0" y="6858000"/>
                  </a:moveTo>
                  <a:lnTo>
                    <a:pt x="77724" y="6858000"/>
                  </a:lnTo>
                  <a:lnTo>
                    <a:pt x="77724" y="0"/>
                  </a:lnTo>
                  <a:lnTo>
                    <a:pt x="0" y="0"/>
                  </a:lnTo>
                  <a:lnTo>
                    <a:pt x="0" y="6858000"/>
                  </a:lnTo>
                  <a:close/>
                </a:path>
              </a:pathLst>
            </a:custGeom>
            <a:solidFill>
              <a:srgbClr val="FFECE8">
                <a:alpha val="70999"/>
              </a:srgbClr>
            </a:solidFill>
          </p:spPr>
          <p:txBody>
            <a:bodyPr wrap="square" lIns="0" tIns="0" rIns="0" bIns="0" rtlCol="0"/>
            <a:lstStyle/>
            <a:p>
              <a:endParaRPr/>
            </a:p>
          </p:txBody>
        </p:sp>
      </p:grpSp>
      <p:sp>
        <p:nvSpPr>
          <p:cNvPr id="9" name="object 9"/>
          <p:cNvSpPr/>
          <p:nvPr/>
        </p:nvSpPr>
        <p:spPr>
          <a:xfrm>
            <a:off x="2819400" y="0"/>
            <a:ext cx="76200" cy="6858000"/>
          </a:xfrm>
          <a:custGeom>
            <a:avLst/>
            <a:gdLst/>
            <a:ahLst/>
            <a:cxnLst/>
            <a:rect l="l" t="t" r="r" b="b"/>
            <a:pathLst>
              <a:path w="76200" h="6858000">
                <a:moveTo>
                  <a:pt x="0" y="6858000"/>
                </a:moveTo>
                <a:lnTo>
                  <a:pt x="76200" y="6858000"/>
                </a:lnTo>
                <a:lnTo>
                  <a:pt x="76200" y="0"/>
                </a:lnTo>
                <a:lnTo>
                  <a:pt x="0" y="0"/>
                </a:lnTo>
                <a:lnTo>
                  <a:pt x="0" y="6858000"/>
                </a:lnTo>
                <a:close/>
              </a:path>
            </a:pathLst>
          </a:custGeom>
          <a:solidFill>
            <a:srgbClr val="FFECE8">
              <a:alpha val="70999"/>
            </a:srgbClr>
          </a:solidFill>
        </p:spPr>
        <p:txBody>
          <a:bodyPr wrap="square" lIns="0" tIns="0" rIns="0" bIns="0" rtlCol="0"/>
          <a:lstStyle/>
          <a:p>
            <a:endParaRPr/>
          </a:p>
        </p:txBody>
      </p:sp>
      <p:sp>
        <p:nvSpPr>
          <p:cNvPr id="10" name="object 10"/>
          <p:cNvSpPr/>
          <p:nvPr/>
        </p:nvSpPr>
        <p:spPr>
          <a:xfrm>
            <a:off x="1601787" y="0"/>
            <a:ext cx="57150" cy="6858000"/>
          </a:xfrm>
          <a:custGeom>
            <a:avLst/>
            <a:gdLst/>
            <a:ahLst/>
            <a:cxnLst/>
            <a:rect l="l" t="t" r="r" b="b"/>
            <a:pathLst>
              <a:path w="57150" h="6858000">
                <a:moveTo>
                  <a:pt x="57150" y="6858000"/>
                </a:moveTo>
                <a:lnTo>
                  <a:pt x="0" y="6858000"/>
                </a:lnTo>
                <a:lnTo>
                  <a:pt x="0" y="0"/>
                </a:lnTo>
                <a:lnTo>
                  <a:pt x="57150" y="0"/>
                </a:lnTo>
                <a:lnTo>
                  <a:pt x="57150" y="6858000"/>
                </a:lnTo>
                <a:close/>
              </a:path>
            </a:pathLst>
          </a:custGeom>
          <a:solidFill>
            <a:srgbClr val="FDC3AD">
              <a:alpha val="72898"/>
            </a:srgbClr>
          </a:solidFill>
        </p:spPr>
        <p:txBody>
          <a:bodyPr wrap="square" lIns="0" tIns="0" rIns="0" bIns="0" rtlCol="0"/>
          <a:lstStyle/>
          <a:p>
            <a:endParaRPr/>
          </a:p>
        </p:txBody>
      </p:sp>
      <p:grpSp>
        <p:nvGrpSpPr>
          <p:cNvPr id="11" name="object 11"/>
          <p:cNvGrpSpPr/>
          <p:nvPr/>
        </p:nvGrpSpPr>
        <p:grpSpPr>
          <a:xfrm>
            <a:off x="2349501" y="0"/>
            <a:ext cx="117475" cy="6858000"/>
            <a:chOff x="825500" y="0"/>
            <a:chExt cx="117475" cy="6858000"/>
          </a:xfrm>
        </p:grpSpPr>
        <p:sp>
          <p:nvSpPr>
            <p:cNvPr id="12" name="object 12"/>
            <p:cNvSpPr/>
            <p:nvPr/>
          </p:nvSpPr>
          <p:spPr>
            <a:xfrm>
              <a:off x="885825" y="0"/>
              <a:ext cx="57150" cy="6858000"/>
            </a:xfrm>
            <a:custGeom>
              <a:avLst/>
              <a:gdLst/>
              <a:ahLst/>
              <a:cxnLst/>
              <a:rect l="l" t="t" r="r" b="b"/>
              <a:pathLst>
                <a:path w="57150" h="6858000">
                  <a:moveTo>
                    <a:pt x="57150" y="6858000"/>
                  </a:moveTo>
                  <a:lnTo>
                    <a:pt x="0" y="6858000"/>
                  </a:lnTo>
                  <a:lnTo>
                    <a:pt x="0" y="0"/>
                  </a:lnTo>
                  <a:lnTo>
                    <a:pt x="57150" y="0"/>
                  </a:lnTo>
                  <a:lnTo>
                    <a:pt x="57150" y="6858000"/>
                  </a:lnTo>
                  <a:close/>
                </a:path>
              </a:pathLst>
            </a:custGeom>
            <a:solidFill>
              <a:srgbClr val="FFECE8">
                <a:alpha val="83099"/>
              </a:srgbClr>
            </a:solidFill>
          </p:spPr>
          <p:txBody>
            <a:bodyPr wrap="square" lIns="0" tIns="0" rIns="0" bIns="0" rtlCol="0"/>
            <a:lstStyle/>
            <a:p>
              <a:endParaRPr/>
            </a:p>
          </p:txBody>
        </p:sp>
        <p:sp>
          <p:nvSpPr>
            <p:cNvPr id="13" name="object 13"/>
            <p:cNvSpPr/>
            <p:nvPr/>
          </p:nvSpPr>
          <p:spPr>
            <a:xfrm>
              <a:off x="825500" y="0"/>
              <a:ext cx="57150" cy="6858000"/>
            </a:xfrm>
            <a:custGeom>
              <a:avLst/>
              <a:gdLst/>
              <a:ahLst/>
              <a:cxnLst/>
              <a:rect l="l" t="t" r="r" b="b"/>
              <a:pathLst>
                <a:path w="57150" h="6858000">
                  <a:moveTo>
                    <a:pt x="57150" y="6858000"/>
                  </a:moveTo>
                  <a:lnTo>
                    <a:pt x="0" y="6858000"/>
                  </a:lnTo>
                  <a:lnTo>
                    <a:pt x="0" y="0"/>
                  </a:lnTo>
                  <a:lnTo>
                    <a:pt x="57150" y="0"/>
                  </a:lnTo>
                  <a:lnTo>
                    <a:pt x="57150" y="6858000"/>
                  </a:lnTo>
                  <a:close/>
                </a:path>
              </a:pathLst>
            </a:custGeom>
            <a:solidFill>
              <a:srgbClr val="FDC3AD"/>
            </a:solidFill>
          </p:spPr>
          <p:txBody>
            <a:bodyPr wrap="square" lIns="0" tIns="0" rIns="0" bIns="0" rtlCol="0"/>
            <a:lstStyle/>
            <a:p>
              <a:endParaRPr/>
            </a:p>
          </p:txBody>
        </p:sp>
      </p:grpSp>
      <p:sp>
        <p:nvSpPr>
          <p:cNvPr id="14" name="object 14"/>
          <p:cNvSpPr/>
          <p:nvPr/>
        </p:nvSpPr>
        <p:spPr>
          <a:xfrm>
            <a:off x="3236913" y="0"/>
            <a:ext cx="28575" cy="6858000"/>
          </a:xfrm>
          <a:custGeom>
            <a:avLst/>
            <a:gdLst/>
            <a:ahLst/>
            <a:cxnLst/>
            <a:rect l="l" t="t" r="r" b="b"/>
            <a:pathLst>
              <a:path w="28575" h="6858000">
                <a:moveTo>
                  <a:pt x="28575" y="6858000"/>
                </a:moveTo>
                <a:lnTo>
                  <a:pt x="0" y="6858000"/>
                </a:lnTo>
                <a:lnTo>
                  <a:pt x="0" y="0"/>
                </a:lnTo>
                <a:lnTo>
                  <a:pt x="28575" y="0"/>
                </a:lnTo>
                <a:lnTo>
                  <a:pt x="28575" y="6858000"/>
                </a:lnTo>
                <a:close/>
              </a:path>
            </a:pathLst>
          </a:custGeom>
          <a:solidFill>
            <a:srgbClr val="FDC3AD">
              <a:alpha val="81999"/>
            </a:srgbClr>
          </a:solidFill>
        </p:spPr>
        <p:txBody>
          <a:bodyPr wrap="square" lIns="0" tIns="0" rIns="0" bIns="0" rtlCol="0"/>
          <a:lstStyle/>
          <a:p>
            <a:endParaRPr/>
          </a:p>
        </p:txBody>
      </p:sp>
      <p:sp>
        <p:nvSpPr>
          <p:cNvPr id="15" name="object 15"/>
          <p:cNvSpPr/>
          <p:nvPr/>
        </p:nvSpPr>
        <p:spPr>
          <a:xfrm>
            <a:off x="2586038" y="0"/>
            <a:ext cx="9525" cy="6858000"/>
          </a:xfrm>
          <a:custGeom>
            <a:avLst/>
            <a:gdLst/>
            <a:ahLst/>
            <a:cxnLst/>
            <a:rect l="l" t="t" r="r" b="b"/>
            <a:pathLst>
              <a:path w="9525" h="6858000">
                <a:moveTo>
                  <a:pt x="9525" y="6858000"/>
                </a:moveTo>
                <a:lnTo>
                  <a:pt x="0" y="6858000"/>
                </a:lnTo>
                <a:lnTo>
                  <a:pt x="0" y="0"/>
                </a:lnTo>
                <a:lnTo>
                  <a:pt x="9525" y="0"/>
                </a:lnTo>
                <a:lnTo>
                  <a:pt x="9525" y="6858000"/>
                </a:lnTo>
                <a:close/>
              </a:path>
            </a:pathLst>
          </a:custGeom>
          <a:solidFill>
            <a:srgbClr val="FDC3AD"/>
          </a:solidFill>
        </p:spPr>
        <p:txBody>
          <a:bodyPr wrap="square" lIns="0" tIns="0" rIns="0" bIns="0" rtlCol="0"/>
          <a:lstStyle/>
          <a:p>
            <a:endParaRPr/>
          </a:p>
        </p:txBody>
      </p:sp>
      <p:sp>
        <p:nvSpPr>
          <p:cNvPr id="16" name="object 16"/>
          <p:cNvSpPr/>
          <p:nvPr/>
        </p:nvSpPr>
        <p:spPr>
          <a:xfrm>
            <a:off x="10609263" y="0"/>
            <a:ext cx="57150" cy="6858000"/>
          </a:xfrm>
          <a:custGeom>
            <a:avLst/>
            <a:gdLst/>
            <a:ahLst/>
            <a:cxnLst/>
            <a:rect l="l" t="t" r="r" b="b"/>
            <a:pathLst>
              <a:path w="57150" h="6858000">
                <a:moveTo>
                  <a:pt x="11430" y="0"/>
                </a:moveTo>
                <a:lnTo>
                  <a:pt x="0" y="0"/>
                </a:lnTo>
                <a:lnTo>
                  <a:pt x="0" y="6858000"/>
                </a:lnTo>
                <a:lnTo>
                  <a:pt x="11430" y="6858000"/>
                </a:lnTo>
                <a:lnTo>
                  <a:pt x="11430" y="0"/>
                </a:lnTo>
                <a:close/>
              </a:path>
              <a:path w="57150" h="6858000">
                <a:moveTo>
                  <a:pt x="57150" y="0"/>
                </a:moveTo>
                <a:lnTo>
                  <a:pt x="22860" y="0"/>
                </a:lnTo>
                <a:lnTo>
                  <a:pt x="22860" y="6858000"/>
                </a:lnTo>
                <a:lnTo>
                  <a:pt x="57150" y="6858000"/>
                </a:lnTo>
                <a:lnTo>
                  <a:pt x="57150" y="0"/>
                </a:lnTo>
                <a:close/>
              </a:path>
            </a:pathLst>
          </a:custGeom>
          <a:solidFill>
            <a:srgbClr val="FDC3AD"/>
          </a:solidFill>
        </p:spPr>
        <p:txBody>
          <a:bodyPr wrap="square" lIns="0" tIns="0" rIns="0" bIns="0" rtlCol="0"/>
          <a:lstStyle/>
          <a:p>
            <a:endParaRPr/>
          </a:p>
        </p:txBody>
      </p:sp>
      <p:grpSp>
        <p:nvGrpSpPr>
          <p:cNvPr id="17" name="object 17"/>
          <p:cNvGrpSpPr/>
          <p:nvPr/>
        </p:nvGrpSpPr>
        <p:grpSpPr>
          <a:xfrm>
            <a:off x="2133601" y="0"/>
            <a:ext cx="1660525" cy="6858000"/>
            <a:chOff x="609600" y="0"/>
            <a:chExt cx="1660525" cy="6858000"/>
          </a:xfrm>
        </p:grpSpPr>
        <p:sp>
          <p:nvSpPr>
            <p:cNvPr id="18" name="object 18"/>
            <p:cNvSpPr/>
            <p:nvPr/>
          </p:nvSpPr>
          <p:spPr>
            <a:xfrm>
              <a:off x="1219200" y="0"/>
              <a:ext cx="76200" cy="6858000"/>
            </a:xfrm>
            <a:custGeom>
              <a:avLst/>
              <a:gdLst/>
              <a:ahLst/>
              <a:cxnLst/>
              <a:rect l="l" t="t" r="r" b="b"/>
              <a:pathLst>
                <a:path w="76200" h="6858000">
                  <a:moveTo>
                    <a:pt x="76200" y="6858000"/>
                  </a:moveTo>
                  <a:lnTo>
                    <a:pt x="0" y="6858000"/>
                  </a:lnTo>
                  <a:lnTo>
                    <a:pt x="0" y="0"/>
                  </a:lnTo>
                  <a:lnTo>
                    <a:pt x="76200" y="0"/>
                  </a:lnTo>
                  <a:lnTo>
                    <a:pt x="76200" y="6858000"/>
                  </a:lnTo>
                  <a:close/>
                </a:path>
              </a:pathLst>
            </a:custGeom>
            <a:solidFill>
              <a:srgbClr val="FDC3AD">
                <a:alpha val="50999"/>
              </a:srgbClr>
            </a:solidFill>
          </p:spPr>
          <p:txBody>
            <a:bodyPr wrap="square" lIns="0" tIns="0" rIns="0" bIns="0" rtlCol="0"/>
            <a:lstStyle/>
            <a:p>
              <a:endParaRPr/>
            </a:p>
          </p:txBody>
        </p:sp>
        <p:sp>
          <p:nvSpPr>
            <p:cNvPr id="19" name="object 19"/>
            <p:cNvSpPr/>
            <p:nvPr/>
          </p:nvSpPr>
          <p:spPr>
            <a:xfrm>
              <a:off x="609600" y="3429000"/>
              <a:ext cx="1341755" cy="2079625"/>
            </a:xfrm>
            <a:custGeom>
              <a:avLst/>
              <a:gdLst/>
              <a:ahLst/>
              <a:cxnLst/>
              <a:rect l="l" t="t" r="r" b="b"/>
              <a:pathLst>
                <a:path w="1341755" h="2079625">
                  <a:moveTo>
                    <a:pt x="1295400" y="647700"/>
                  </a:moveTo>
                  <a:lnTo>
                    <a:pt x="1293622" y="599363"/>
                  </a:lnTo>
                  <a:lnTo>
                    <a:pt x="1288376" y="551992"/>
                  </a:lnTo>
                  <a:lnTo>
                    <a:pt x="1279779" y="505714"/>
                  </a:lnTo>
                  <a:lnTo>
                    <a:pt x="1267968" y="460641"/>
                  </a:lnTo>
                  <a:lnTo>
                    <a:pt x="1253070" y="416915"/>
                  </a:lnTo>
                  <a:lnTo>
                    <a:pt x="1235202" y="374650"/>
                  </a:lnTo>
                  <a:lnTo>
                    <a:pt x="1214475" y="333984"/>
                  </a:lnTo>
                  <a:lnTo>
                    <a:pt x="1191044" y="295021"/>
                  </a:lnTo>
                  <a:lnTo>
                    <a:pt x="1165021" y="257911"/>
                  </a:lnTo>
                  <a:lnTo>
                    <a:pt x="1136523" y="222770"/>
                  </a:lnTo>
                  <a:lnTo>
                    <a:pt x="1105687" y="189712"/>
                  </a:lnTo>
                  <a:lnTo>
                    <a:pt x="1072629" y="158877"/>
                  </a:lnTo>
                  <a:lnTo>
                    <a:pt x="1037488" y="130378"/>
                  </a:lnTo>
                  <a:lnTo>
                    <a:pt x="1000379" y="104355"/>
                  </a:lnTo>
                  <a:lnTo>
                    <a:pt x="961415" y="80924"/>
                  </a:lnTo>
                  <a:lnTo>
                    <a:pt x="920750" y="60198"/>
                  </a:lnTo>
                  <a:lnTo>
                    <a:pt x="878484" y="42329"/>
                  </a:lnTo>
                  <a:lnTo>
                    <a:pt x="834758" y="27432"/>
                  </a:lnTo>
                  <a:lnTo>
                    <a:pt x="789686" y="15621"/>
                  </a:lnTo>
                  <a:lnTo>
                    <a:pt x="743407" y="7023"/>
                  </a:lnTo>
                  <a:lnTo>
                    <a:pt x="696036" y="1778"/>
                  </a:lnTo>
                  <a:lnTo>
                    <a:pt x="647700" y="0"/>
                  </a:lnTo>
                  <a:lnTo>
                    <a:pt x="599351" y="1778"/>
                  </a:lnTo>
                  <a:lnTo>
                    <a:pt x="551980" y="7023"/>
                  </a:lnTo>
                  <a:lnTo>
                    <a:pt x="505701" y="15621"/>
                  </a:lnTo>
                  <a:lnTo>
                    <a:pt x="460629" y="27432"/>
                  </a:lnTo>
                  <a:lnTo>
                    <a:pt x="416902" y="42329"/>
                  </a:lnTo>
                  <a:lnTo>
                    <a:pt x="374637" y="60198"/>
                  </a:lnTo>
                  <a:lnTo>
                    <a:pt x="333971" y="80924"/>
                  </a:lnTo>
                  <a:lnTo>
                    <a:pt x="295008" y="104355"/>
                  </a:lnTo>
                  <a:lnTo>
                    <a:pt x="257898" y="130378"/>
                  </a:lnTo>
                  <a:lnTo>
                    <a:pt x="222758" y="158877"/>
                  </a:lnTo>
                  <a:lnTo>
                    <a:pt x="189699" y="189712"/>
                  </a:lnTo>
                  <a:lnTo>
                    <a:pt x="158864" y="222770"/>
                  </a:lnTo>
                  <a:lnTo>
                    <a:pt x="130365" y="257911"/>
                  </a:lnTo>
                  <a:lnTo>
                    <a:pt x="104343" y="295021"/>
                  </a:lnTo>
                  <a:lnTo>
                    <a:pt x="80911" y="333984"/>
                  </a:lnTo>
                  <a:lnTo>
                    <a:pt x="60185" y="374650"/>
                  </a:lnTo>
                  <a:lnTo>
                    <a:pt x="42316" y="416915"/>
                  </a:lnTo>
                  <a:lnTo>
                    <a:pt x="27419" y="460641"/>
                  </a:lnTo>
                  <a:lnTo>
                    <a:pt x="15608" y="505714"/>
                  </a:lnTo>
                  <a:lnTo>
                    <a:pt x="7010" y="551992"/>
                  </a:lnTo>
                  <a:lnTo>
                    <a:pt x="1765" y="599363"/>
                  </a:lnTo>
                  <a:lnTo>
                    <a:pt x="0" y="647700"/>
                  </a:lnTo>
                  <a:lnTo>
                    <a:pt x="1765" y="696048"/>
                  </a:lnTo>
                  <a:lnTo>
                    <a:pt x="7010" y="743419"/>
                  </a:lnTo>
                  <a:lnTo>
                    <a:pt x="15608" y="789698"/>
                  </a:lnTo>
                  <a:lnTo>
                    <a:pt x="27419" y="834771"/>
                  </a:lnTo>
                  <a:lnTo>
                    <a:pt x="42316" y="878497"/>
                  </a:lnTo>
                  <a:lnTo>
                    <a:pt x="60185" y="920762"/>
                  </a:lnTo>
                  <a:lnTo>
                    <a:pt x="80911" y="961428"/>
                  </a:lnTo>
                  <a:lnTo>
                    <a:pt x="104343" y="1000391"/>
                  </a:lnTo>
                  <a:lnTo>
                    <a:pt x="130365" y="1037501"/>
                  </a:lnTo>
                  <a:lnTo>
                    <a:pt x="158864" y="1072642"/>
                  </a:lnTo>
                  <a:lnTo>
                    <a:pt x="189699" y="1105700"/>
                  </a:lnTo>
                  <a:lnTo>
                    <a:pt x="222758" y="1136535"/>
                  </a:lnTo>
                  <a:lnTo>
                    <a:pt x="257898" y="1165034"/>
                  </a:lnTo>
                  <a:lnTo>
                    <a:pt x="295008" y="1191056"/>
                  </a:lnTo>
                  <a:lnTo>
                    <a:pt x="333971" y="1214488"/>
                  </a:lnTo>
                  <a:lnTo>
                    <a:pt x="374637" y="1235214"/>
                  </a:lnTo>
                  <a:lnTo>
                    <a:pt x="416902" y="1253083"/>
                  </a:lnTo>
                  <a:lnTo>
                    <a:pt x="460629" y="1267980"/>
                  </a:lnTo>
                  <a:lnTo>
                    <a:pt x="505701" y="1279791"/>
                  </a:lnTo>
                  <a:lnTo>
                    <a:pt x="551980" y="1288389"/>
                  </a:lnTo>
                  <a:lnTo>
                    <a:pt x="599351" y="1293634"/>
                  </a:lnTo>
                  <a:lnTo>
                    <a:pt x="647700" y="1295400"/>
                  </a:lnTo>
                  <a:lnTo>
                    <a:pt x="696036" y="1293634"/>
                  </a:lnTo>
                  <a:lnTo>
                    <a:pt x="743407" y="1288389"/>
                  </a:lnTo>
                  <a:lnTo>
                    <a:pt x="789686" y="1279791"/>
                  </a:lnTo>
                  <a:lnTo>
                    <a:pt x="834758" y="1267980"/>
                  </a:lnTo>
                  <a:lnTo>
                    <a:pt x="878484" y="1253083"/>
                  </a:lnTo>
                  <a:lnTo>
                    <a:pt x="920750" y="1235214"/>
                  </a:lnTo>
                  <a:lnTo>
                    <a:pt x="961415" y="1214488"/>
                  </a:lnTo>
                  <a:lnTo>
                    <a:pt x="1000379" y="1191056"/>
                  </a:lnTo>
                  <a:lnTo>
                    <a:pt x="1037488" y="1165034"/>
                  </a:lnTo>
                  <a:lnTo>
                    <a:pt x="1072629" y="1136535"/>
                  </a:lnTo>
                  <a:lnTo>
                    <a:pt x="1105687" y="1105700"/>
                  </a:lnTo>
                  <a:lnTo>
                    <a:pt x="1136523" y="1072642"/>
                  </a:lnTo>
                  <a:lnTo>
                    <a:pt x="1165021" y="1037501"/>
                  </a:lnTo>
                  <a:lnTo>
                    <a:pt x="1191044" y="1000391"/>
                  </a:lnTo>
                  <a:lnTo>
                    <a:pt x="1214475" y="961428"/>
                  </a:lnTo>
                  <a:lnTo>
                    <a:pt x="1235202" y="920762"/>
                  </a:lnTo>
                  <a:lnTo>
                    <a:pt x="1253070" y="878497"/>
                  </a:lnTo>
                  <a:lnTo>
                    <a:pt x="1267968" y="834771"/>
                  </a:lnTo>
                  <a:lnTo>
                    <a:pt x="1279779" y="789698"/>
                  </a:lnTo>
                  <a:lnTo>
                    <a:pt x="1288376" y="743419"/>
                  </a:lnTo>
                  <a:lnTo>
                    <a:pt x="1293622" y="696048"/>
                  </a:lnTo>
                  <a:lnTo>
                    <a:pt x="1295400" y="647700"/>
                  </a:lnTo>
                  <a:close/>
                </a:path>
                <a:path w="1341755" h="2079625">
                  <a:moveTo>
                    <a:pt x="1341437" y="1758950"/>
                  </a:moveTo>
                  <a:lnTo>
                    <a:pt x="1337957" y="1711566"/>
                  </a:lnTo>
                  <a:lnTo>
                    <a:pt x="1327848" y="1666341"/>
                  </a:lnTo>
                  <a:lnTo>
                    <a:pt x="1311630" y="1623771"/>
                  </a:lnTo>
                  <a:lnTo>
                    <a:pt x="1289773" y="1584350"/>
                  </a:lnTo>
                  <a:lnTo>
                    <a:pt x="1262773" y="1548574"/>
                  </a:lnTo>
                  <a:lnTo>
                    <a:pt x="1231138" y="1516938"/>
                  </a:lnTo>
                  <a:lnTo>
                    <a:pt x="1195362" y="1489938"/>
                  </a:lnTo>
                  <a:lnTo>
                    <a:pt x="1155941" y="1468081"/>
                  </a:lnTo>
                  <a:lnTo>
                    <a:pt x="1113370" y="1451864"/>
                  </a:lnTo>
                  <a:lnTo>
                    <a:pt x="1068146" y="1441754"/>
                  </a:lnTo>
                  <a:lnTo>
                    <a:pt x="1020762" y="1438275"/>
                  </a:lnTo>
                  <a:lnTo>
                    <a:pt x="973366" y="1441754"/>
                  </a:lnTo>
                  <a:lnTo>
                    <a:pt x="928141" y="1451851"/>
                  </a:lnTo>
                  <a:lnTo>
                    <a:pt x="885558" y="1468081"/>
                  </a:lnTo>
                  <a:lnTo>
                    <a:pt x="846124" y="1489938"/>
                  </a:lnTo>
                  <a:lnTo>
                    <a:pt x="810310" y="1516913"/>
                  </a:lnTo>
                  <a:lnTo>
                    <a:pt x="778649" y="1548523"/>
                  </a:lnTo>
                  <a:lnTo>
                    <a:pt x="751598" y="1584286"/>
                  </a:lnTo>
                  <a:lnTo>
                    <a:pt x="729665" y="1623669"/>
                  </a:lnTo>
                  <a:lnTo>
                    <a:pt x="713346" y="1666201"/>
                  </a:lnTo>
                  <a:lnTo>
                    <a:pt x="703122" y="1711375"/>
                  </a:lnTo>
                  <a:lnTo>
                    <a:pt x="699516" y="1758696"/>
                  </a:lnTo>
                  <a:lnTo>
                    <a:pt x="703122" y="1806155"/>
                  </a:lnTo>
                  <a:lnTo>
                    <a:pt x="713346" y="1851431"/>
                  </a:lnTo>
                  <a:lnTo>
                    <a:pt x="729665" y="1894039"/>
                  </a:lnTo>
                  <a:lnTo>
                    <a:pt x="751598" y="1933498"/>
                  </a:lnTo>
                  <a:lnTo>
                    <a:pt x="778649" y="1969300"/>
                  </a:lnTo>
                  <a:lnTo>
                    <a:pt x="810310" y="2000948"/>
                  </a:lnTo>
                  <a:lnTo>
                    <a:pt x="846124" y="2027961"/>
                  </a:lnTo>
                  <a:lnTo>
                    <a:pt x="885558" y="2049818"/>
                  </a:lnTo>
                  <a:lnTo>
                    <a:pt x="928141" y="2066048"/>
                  </a:lnTo>
                  <a:lnTo>
                    <a:pt x="973366" y="2076157"/>
                  </a:lnTo>
                  <a:lnTo>
                    <a:pt x="1020762" y="2079625"/>
                  </a:lnTo>
                  <a:lnTo>
                    <a:pt x="1068146" y="2076157"/>
                  </a:lnTo>
                  <a:lnTo>
                    <a:pt x="1113370" y="2066048"/>
                  </a:lnTo>
                  <a:lnTo>
                    <a:pt x="1155941" y="2049830"/>
                  </a:lnTo>
                  <a:lnTo>
                    <a:pt x="1195362" y="2027974"/>
                  </a:lnTo>
                  <a:lnTo>
                    <a:pt x="1231138" y="2000973"/>
                  </a:lnTo>
                  <a:lnTo>
                    <a:pt x="1262773" y="1969338"/>
                  </a:lnTo>
                  <a:lnTo>
                    <a:pt x="1289773" y="1933562"/>
                  </a:lnTo>
                  <a:lnTo>
                    <a:pt x="1311630" y="1894141"/>
                  </a:lnTo>
                  <a:lnTo>
                    <a:pt x="1327848" y="1851571"/>
                  </a:lnTo>
                  <a:lnTo>
                    <a:pt x="1337957" y="1806346"/>
                  </a:lnTo>
                  <a:lnTo>
                    <a:pt x="1341437" y="1758950"/>
                  </a:lnTo>
                  <a:close/>
                </a:path>
              </a:pathLst>
            </a:custGeom>
            <a:solidFill>
              <a:srgbClr val="FD8537"/>
            </a:solidFill>
          </p:spPr>
          <p:txBody>
            <a:bodyPr wrap="square" lIns="0" tIns="0" rIns="0" bIns="0" rtlCol="0"/>
            <a:lstStyle/>
            <a:p>
              <a:endParaRPr/>
            </a:p>
          </p:txBody>
        </p:sp>
        <p:sp>
          <p:nvSpPr>
            <p:cNvPr id="20" name="object 20"/>
            <p:cNvSpPr/>
            <p:nvPr/>
          </p:nvSpPr>
          <p:spPr>
            <a:xfrm>
              <a:off x="1091183" y="5500687"/>
              <a:ext cx="137540" cy="136525"/>
            </a:xfrm>
            <a:prstGeom prst="rect">
              <a:avLst/>
            </a:prstGeom>
            <a:blipFill>
              <a:blip r:embed="rId2" cstate="print"/>
              <a:stretch>
                <a:fillRect/>
              </a:stretch>
            </a:blipFill>
          </p:spPr>
          <p:txBody>
            <a:bodyPr wrap="square" lIns="0" tIns="0" rIns="0" bIns="0" rtlCol="0"/>
            <a:lstStyle/>
            <a:p>
              <a:endParaRPr/>
            </a:p>
          </p:txBody>
        </p:sp>
        <p:sp>
          <p:nvSpPr>
            <p:cNvPr id="21" name="object 21"/>
            <p:cNvSpPr/>
            <p:nvPr/>
          </p:nvSpPr>
          <p:spPr>
            <a:xfrm>
              <a:off x="1664195" y="4495800"/>
              <a:ext cx="606425" cy="1567180"/>
            </a:xfrm>
            <a:custGeom>
              <a:avLst/>
              <a:gdLst/>
              <a:ahLst/>
              <a:cxnLst/>
              <a:rect l="l" t="t" r="r" b="b"/>
              <a:pathLst>
                <a:path w="606425" h="1567179">
                  <a:moveTo>
                    <a:pt x="274142" y="1429550"/>
                  </a:moveTo>
                  <a:lnTo>
                    <a:pt x="267131" y="1386154"/>
                  </a:lnTo>
                  <a:lnTo>
                    <a:pt x="247637" y="1348447"/>
                  </a:lnTo>
                  <a:lnTo>
                    <a:pt x="217919" y="1318729"/>
                  </a:lnTo>
                  <a:lnTo>
                    <a:pt x="180225" y="1299235"/>
                  </a:lnTo>
                  <a:lnTo>
                    <a:pt x="136829" y="1292225"/>
                  </a:lnTo>
                  <a:lnTo>
                    <a:pt x="93421" y="1299235"/>
                  </a:lnTo>
                  <a:lnTo>
                    <a:pt x="55753" y="1318729"/>
                  </a:lnTo>
                  <a:lnTo>
                    <a:pt x="26098" y="1348447"/>
                  </a:lnTo>
                  <a:lnTo>
                    <a:pt x="6756" y="1386128"/>
                  </a:lnTo>
                  <a:lnTo>
                    <a:pt x="0" y="1429512"/>
                  </a:lnTo>
                  <a:lnTo>
                    <a:pt x="6756" y="1472933"/>
                  </a:lnTo>
                  <a:lnTo>
                    <a:pt x="26098" y="1510639"/>
                  </a:lnTo>
                  <a:lnTo>
                    <a:pt x="55753" y="1540370"/>
                  </a:lnTo>
                  <a:lnTo>
                    <a:pt x="93421" y="1559864"/>
                  </a:lnTo>
                  <a:lnTo>
                    <a:pt x="136829" y="1566862"/>
                  </a:lnTo>
                  <a:lnTo>
                    <a:pt x="180225" y="1559864"/>
                  </a:lnTo>
                  <a:lnTo>
                    <a:pt x="217919" y="1540370"/>
                  </a:lnTo>
                  <a:lnTo>
                    <a:pt x="247637" y="1510652"/>
                  </a:lnTo>
                  <a:lnTo>
                    <a:pt x="267131" y="1472958"/>
                  </a:lnTo>
                  <a:lnTo>
                    <a:pt x="274142" y="1429550"/>
                  </a:lnTo>
                  <a:close/>
                </a:path>
                <a:path w="606425" h="1567179">
                  <a:moveTo>
                    <a:pt x="605929" y="182562"/>
                  </a:moveTo>
                  <a:lnTo>
                    <a:pt x="599401" y="134035"/>
                  </a:lnTo>
                  <a:lnTo>
                    <a:pt x="580999" y="90424"/>
                  </a:lnTo>
                  <a:lnTo>
                    <a:pt x="552450" y="53479"/>
                  </a:lnTo>
                  <a:lnTo>
                    <a:pt x="515505" y="24930"/>
                  </a:lnTo>
                  <a:lnTo>
                    <a:pt x="471893" y="6527"/>
                  </a:lnTo>
                  <a:lnTo>
                    <a:pt x="423367" y="0"/>
                  </a:lnTo>
                  <a:lnTo>
                    <a:pt x="374827" y="6527"/>
                  </a:lnTo>
                  <a:lnTo>
                    <a:pt x="331216" y="24942"/>
                  </a:lnTo>
                  <a:lnTo>
                    <a:pt x="294271" y="53517"/>
                  </a:lnTo>
                  <a:lnTo>
                    <a:pt x="265722" y="90525"/>
                  </a:lnTo>
                  <a:lnTo>
                    <a:pt x="247319" y="134226"/>
                  </a:lnTo>
                  <a:lnTo>
                    <a:pt x="240804" y="182880"/>
                  </a:lnTo>
                  <a:lnTo>
                    <a:pt x="247319" y="231279"/>
                  </a:lnTo>
                  <a:lnTo>
                    <a:pt x="265722" y="274802"/>
                  </a:lnTo>
                  <a:lnTo>
                    <a:pt x="294271" y="311696"/>
                  </a:lnTo>
                  <a:lnTo>
                    <a:pt x="331216" y="340220"/>
                  </a:lnTo>
                  <a:lnTo>
                    <a:pt x="374827" y="358609"/>
                  </a:lnTo>
                  <a:lnTo>
                    <a:pt x="423367" y="365125"/>
                  </a:lnTo>
                  <a:lnTo>
                    <a:pt x="471893" y="358609"/>
                  </a:lnTo>
                  <a:lnTo>
                    <a:pt x="515505" y="340207"/>
                  </a:lnTo>
                  <a:lnTo>
                    <a:pt x="552450" y="311658"/>
                  </a:lnTo>
                  <a:lnTo>
                    <a:pt x="580999" y="274713"/>
                  </a:lnTo>
                  <a:lnTo>
                    <a:pt x="599401" y="231101"/>
                  </a:lnTo>
                  <a:lnTo>
                    <a:pt x="605929" y="182562"/>
                  </a:lnTo>
                  <a:close/>
                </a:path>
              </a:pathLst>
            </a:custGeom>
            <a:solidFill>
              <a:srgbClr val="FD8537"/>
            </a:solidFill>
          </p:spPr>
          <p:txBody>
            <a:bodyPr wrap="square" lIns="0" tIns="0" rIns="0" bIns="0" rtlCol="0"/>
            <a:lstStyle/>
            <a:p>
              <a:endParaRPr/>
            </a:p>
          </p:txBody>
        </p:sp>
      </p:grpSp>
      <p:sp>
        <p:nvSpPr>
          <p:cNvPr id="22" name="object 22"/>
          <p:cNvSpPr txBox="1">
            <a:spLocks noGrp="1"/>
          </p:cNvSpPr>
          <p:nvPr>
            <p:ph type="title"/>
          </p:nvPr>
        </p:nvSpPr>
        <p:spPr>
          <a:xfrm>
            <a:off x="2517140" y="575721"/>
            <a:ext cx="7694295" cy="505908"/>
          </a:xfrm>
          <a:prstGeom prst="rect">
            <a:avLst/>
          </a:prstGeom>
        </p:spPr>
        <p:txBody>
          <a:bodyPr vert="horz" wrap="square" lIns="0" tIns="13335" rIns="0" bIns="0" rtlCol="0" anchor="ctr">
            <a:spAutoFit/>
          </a:bodyPr>
          <a:lstStyle/>
          <a:p>
            <a:pPr marL="12700" marR="5080">
              <a:lnSpc>
                <a:spcPct val="100000"/>
              </a:lnSpc>
              <a:spcBef>
                <a:spcPts val="105"/>
              </a:spcBef>
            </a:pPr>
            <a:r>
              <a:rPr sz="3200" b="1" spc="5" dirty="0">
                <a:latin typeface="TeXGyreSchola"/>
                <a:cs typeface="TeXGyreSchola"/>
              </a:rPr>
              <a:t>F</a:t>
            </a:r>
            <a:r>
              <a:rPr sz="2550" b="1" spc="5" dirty="0">
                <a:latin typeface="TeXGyreSchola"/>
                <a:cs typeface="TeXGyreSchola"/>
              </a:rPr>
              <a:t>OCUSING ON </a:t>
            </a:r>
            <a:r>
              <a:rPr sz="3200" b="1" dirty="0">
                <a:latin typeface="TeXGyreSchola"/>
                <a:cs typeface="TeXGyreSchola"/>
              </a:rPr>
              <a:t>C</a:t>
            </a:r>
            <a:r>
              <a:rPr sz="2550" b="1" dirty="0">
                <a:latin typeface="TeXGyreSchola"/>
                <a:cs typeface="TeXGyreSchola"/>
              </a:rPr>
              <a:t>ITATION</a:t>
            </a:r>
            <a:r>
              <a:rPr lang="en-US" sz="3200" b="1" dirty="0">
                <a:latin typeface="TeXGyreSchola"/>
                <a:cs typeface="TeXGyreSchola"/>
              </a:rPr>
              <a:t> and </a:t>
            </a:r>
            <a:r>
              <a:rPr sz="3200" b="1" spc="5" dirty="0">
                <a:latin typeface="TeXGyreSchola"/>
                <a:cs typeface="TeXGyreSchola"/>
              </a:rPr>
              <a:t>R</a:t>
            </a:r>
            <a:r>
              <a:rPr sz="2550" b="1" spc="5" dirty="0">
                <a:latin typeface="TeXGyreSchola"/>
                <a:cs typeface="TeXGyreSchola"/>
              </a:rPr>
              <a:t>EFERENCE </a:t>
            </a:r>
            <a:endParaRPr sz="2550" dirty="0">
              <a:latin typeface="TeXGyreSchola"/>
              <a:cs typeface="TeXGyreSchola"/>
            </a:endParaRPr>
          </a:p>
        </p:txBody>
      </p:sp>
      <p:sp>
        <p:nvSpPr>
          <p:cNvPr id="23" name="object 23"/>
          <p:cNvSpPr txBox="1"/>
          <p:nvPr/>
        </p:nvSpPr>
        <p:spPr>
          <a:xfrm>
            <a:off x="2517139" y="1596643"/>
            <a:ext cx="7799070" cy="814582"/>
          </a:xfrm>
          <a:prstGeom prst="rect">
            <a:avLst/>
          </a:prstGeom>
        </p:spPr>
        <p:txBody>
          <a:bodyPr vert="horz" wrap="square" lIns="0" tIns="12065" rIns="0" bIns="0" rtlCol="0">
            <a:spAutoFit/>
          </a:bodyPr>
          <a:lstStyle/>
          <a:p>
            <a:pPr marL="12700" marR="5080">
              <a:lnSpc>
                <a:spcPct val="125600"/>
              </a:lnSpc>
              <a:spcBef>
                <a:spcPts val="95"/>
              </a:spcBef>
            </a:pPr>
            <a:r>
              <a:rPr sz="2150" b="1" spc="5" dirty="0">
                <a:solidFill>
                  <a:srgbClr val="565F6C"/>
                </a:solidFill>
                <a:latin typeface="TeXGyreSchola"/>
                <a:cs typeface="TeXGyreSchola"/>
              </a:rPr>
              <a:t>TO GIVE THE READER ENOUGH INFORMATION TO  HELP THEM EASILY AND QUICKLY FIND THE  SOURCES THAT HAVE</a:t>
            </a:r>
            <a:r>
              <a:rPr sz="2150" b="1" spc="445" dirty="0">
                <a:solidFill>
                  <a:srgbClr val="565F6C"/>
                </a:solidFill>
                <a:latin typeface="TeXGyreSchola"/>
                <a:cs typeface="TeXGyreSchola"/>
              </a:rPr>
              <a:t> </a:t>
            </a:r>
            <a:r>
              <a:rPr sz="2150" b="1" spc="5" dirty="0">
                <a:solidFill>
                  <a:srgbClr val="565F6C"/>
                </a:solidFill>
                <a:latin typeface="TeXGyreSchola"/>
                <a:cs typeface="TeXGyreSchola"/>
              </a:rPr>
              <a:t>CITED</a:t>
            </a:r>
            <a:endParaRPr sz="2150" dirty="0">
              <a:latin typeface="TeXGyreSchola"/>
              <a:cs typeface="TeXGyreSchola"/>
            </a:endParaRPr>
          </a:p>
        </p:txBody>
      </p:sp>
      <p:sp>
        <p:nvSpPr>
          <p:cNvPr id="24" name="object 24"/>
          <p:cNvSpPr txBox="1"/>
          <p:nvPr/>
        </p:nvSpPr>
        <p:spPr>
          <a:xfrm>
            <a:off x="3964939" y="3570096"/>
            <a:ext cx="2687320" cy="509820"/>
          </a:xfrm>
          <a:prstGeom prst="rect">
            <a:avLst/>
          </a:prstGeom>
        </p:spPr>
        <p:txBody>
          <a:bodyPr vert="horz" wrap="square" lIns="0" tIns="12065" rIns="0" bIns="0" rtlCol="0">
            <a:spAutoFit/>
          </a:bodyPr>
          <a:lstStyle/>
          <a:p>
            <a:pPr marL="12700" marR="5080">
              <a:lnSpc>
                <a:spcPct val="115500"/>
              </a:lnSpc>
              <a:spcBef>
                <a:spcPts val="95"/>
              </a:spcBef>
              <a:tabLst>
                <a:tab pos="709930" algn="l"/>
              </a:tabLst>
            </a:pPr>
            <a:r>
              <a:rPr sz="1400" b="1" u="sng" spc="-5" dirty="0">
                <a:solidFill>
                  <a:srgbClr val="6F2F9F"/>
                </a:solidFill>
                <a:uFill>
                  <a:solidFill>
                    <a:srgbClr val="6F2F9F"/>
                  </a:solidFill>
                </a:uFill>
                <a:latin typeface="TeXGyreSchola"/>
                <a:cs typeface="TeXGyreSchola"/>
              </a:rPr>
              <a:t>DATE	</a:t>
            </a:r>
            <a:r>
              <a:rPr sz="1400" b="1" u="sng" dirty="0">
                <a:solidFill>
                  <a:srgbClr val="6F2F9F"/>
                </a:solidFill>
                <a:uFill>
                  <a:solidFill>
                    <a:srgbClr val="6F2F9F"/>
                  </a:solidFill>
                </a:uFill>
                <a:latin typeface="TeXGyreSchola"/>
                <a:cs typeface="TeXGyreSchola"/>
              </a:rPr>
              <a:t>: </a:t>
            </a:r>
            <a:r>
              <a:rPr lang="en-US" sz="1400" b="1" u="sng" dirty="0">
                <a:solidFill>
                  <a:srgbClr val="6F2F9F"/>
                </a:solidFill>
                <a:uFill>
                  <a:solidFill>
                    <a:srgbClr val="6F2F9F"/>
                  </a:solidFill>
                </a:uFill>
                <a:latin typeface="TeXGyreSchola"/>
                <a:cs typeface="TeXGyreSchola"/>
              </a:rPr>
              <a:t>26.12.2020</a:t>
            </a:r>
          </a:p>
          <a:p>
            <a:pPr marL="12700" marR="5080">
              <a:lnSpc>
                <a:spcPct val="115500"/>
              </a:lnSpc>
              <a:spcBef>
                <a:spcPts val="95"/>
              </a:spcBef>
              <a:tabLst>
                <a:tab pos="709930" algn="l"/>
              </a:tabLst>
            </a:pPr>
            <a:r>
              <a:rPr lang="en-US" sz="1400" b="1" u="sng" spc="-5" dirty="0">
                <a:solidFill>
                  <a:srgbClr val="6F2F9F"/>
                </a:solidFill>
                <a:uFill>
                  <a:solidFill>
                    <a:srgbClr val="6F2F9F"/>
                  </a:solidFill>
                </a:uFill>
                <a:latin typeface="TeXGyreSchola"/>
                <a:cs typeface="TeXGyreSchola"/>
              </a:rPr>
              <a:t>Via Zoom platform</a:t>
            </a:r>
            <a:endParaRPr sz="1400" dirty="0">
              <a:latin typeface="TeXGyreSchola"/>
              <a:cs typeface="TeXGyreSchola"/>
            </a:endParaRPr>
          </a:p>
        </p:txBody>
      </p:sp>
      <p:sp>
        <p:nvSpPr>
          <p:cNvPr id="25" name="object 25"/>
          <p:cNvSpPr txBox="1"/>
          <p:nvPr/>
        </p:nvSpPr>
        <p:spPr>
          <a:xfrm>
            <a:off x="3045778" y="5048377"/>
            <a:ext cx="7316152" cy="1298112"/>
          </a:xfrm>
          <a:prstGeom prst="rect">
            <a:avLst/>
          </a:prstGeom>
        </p:spPr>
        <p:txBody>
          <a:bodyPr vert="horz" wrap="square" lIns="0" tIns="12065" rIns="0" bIns="0" rtlCol="0">
            <a:spAutoFit/>
          </a:bodyPr>
          <a:lstStyle/>
          <a:p>
            <a:pPr marL="12700" marR="5080" indent="2776220" algn="r">
              <a:lnSpc>
                <a:spcPct val="115500"/>
              </a:lnSpc>
              <a:spcBef>
                <a:spcPts val="95"/>
              </a:spcBef>
            </a:pPr>
            <a:r>
              <a:rPr lang="en-US" sz="1400" b="1" spc="-5" dirty="0">
                <a:solidFill>
                  <a:srgbClr val="6F2F9F"/>
                </a:solidFill>
                <a:latin typeface="TeXGyreSchola"/>
                <a:cs typeface="TeXGyreSchola"/>
              </a:rPr>
              <a:t>H.M. Ahamed Hilmy</a:t>
            </a:r>
          </a:p>
          <a:p>
            <a:pPr marL="12700" marR="5080" indent="2776220" algn="r">
              <a:lnSpc>
                <a:spcPct val="115500"/>
              </a:lnSpc>
              <a:spcBef>
                <a:spcPts val="95"/>
              </a:spcBef>
            </a:pPr>
            <a:r>
              <a:rPr lang="en-US" sz="1400" b="1" spc="-5" dirty="0">
                <a:solidFill>
                  <a:srgbClr val="6F2F9F"/>
                </a:solidFill>
                <a:latin typeface="TeXGyreSchola"/>
                <a:cs typeface="TeXGyreSchola"/>
              </a:rPr>
              <a:t>Senior Lecturer in Islamic Banking and Finance</a:t>
            </a:r>
          </a:p>
          <a:p>
            <a:pPr marL="12700" marR="5080" indent="2776220" algn="r">
              <a:lnSpc>
                <a:spcPct val="115500"/>
              </a:lnSpc>
              <a:spcBef>
                <a:spcPts val="95"/>
              </a:spcBef>
            </a:pPr>
            <a:r>
              <a:rPr lang="en-US" sz="1400" b="1" spc="-5" dirty="0">
                <a:solidFill>
                  <a:srgbClr val="6F2F9F"/>
                </a:solidFill>
                <a:latin typeface="TeXGyreSchola"/>
                <a:cs typeface="TeXGyreSchola"/>
              </a:rPr>
              <a:t>Department of Islamic Studies,</a:t>
            </a:r>
          </a:p>
          <a:p>
            <a:pPr marL="12700" marR="5080" indent="2776220" algn="r">
              <a:lnSpc>
                <a:spcPct val="115500"/>
              </a:lnSpc>
              <a:spcBef>
                <a:spcPts val="95"/>
              </a:spcBef>
            </a:pPr>
            <a:r>
              <a:rPr lang="en-US" sz="1400" b="1" spc="-5" dirty="0">
                <a:solidFill>
                  <a:srgbClr val="6F2F9F"/>
                </a:solidFill>
                <a:latin typeface="TeXGyreSchola"/>
                <a:cs typeface="TeXGyreSchola"/>
              </a:rPr>
              <a:t>Faculty of Islamic Studies and Arabic Language,</a:t>
            </a:r>
          </a:p>
          <a:p>
            <a:pPr marL="12700" marR="5080" indent="2776220" algn="r">
              <a:lnSpc>
                <a:spcPct val="115500"/>
              </a:lnSpc>
              <a:spcBef>
                <a:spcPts val="95"/>
              </a:spcBef>
            </a:pPr>
            <a:r>
              <a:rPr lang="en-US" sz="1400" b="1" spc="-5" dirty="0">
                <a:solidFill>
                  <a:srgbClr val="6F2F9F"/>
                </a:solidFill>
                <a:latin typeface="TeXGyreSchola"/>
                <a:cs typeface="TeXGyreSchola"/>
              </a:rPr>
              <a:t>South Eastern University of Sri Lanka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59941" y="-3118"/>
            <a:ext cx="5156835" cy="1367041"/>
          </a:xfrm>
          <a:prstGeom prst="rect">
            <a:avLst/>
          </a:prstGeom>
        </p:spPr>
        <p:txBody>
          <a:bodyPr vert="horz" wrap="square" lIns="0" tIns="12700" rIns="0" bIns="0" rtlCol="0" anchor="ctr">
            <a:spAutoFit/>
          </a:bodyPr>
          <a:lstStyle/>
          <a:p>
            <a:pPr marL="12700">
              <a:lnSpc>
                <a:spcPct val="100000"/>
              </a:lnSpc>
              <a:spcBef>
                <a:spcPts val="100"/>
              </a:spcBef>
            </a:pPr>
            <a:r>
              <a:rPr b="1" spc="-5" dirty="0"/>
              <a:t>REASONS GIVEN BY STUDENTS</a:t>
            </a:r>
          </a:p>
        </p:txBody>
      </p:sp>
      <p:sp>
        <p:nvSpPr>
          <p:cNvPr id="3" name="object 3"/>
          <p:cNvSpPr txBox="1"/>
          <p:nvPr/>
        </p:nvSpPr>
        <p:spPr>
          <a:xfrm>
            <a:off x="2059940" y="1552575"/>
            <a:ext cx="5598160" cy="3459922"/>
          </a:xfrm>
          <a:prstGeom prst="rect">
            <a:avLst/>
          </a:prstGeom>
        </p:spPr>
        <p:txBody>
          <a:bodyPr vert="horz" wrap="square" lIns="0" tIns="88900" rIns="0" bIns="0" rtlCol="0">
            <a:spAutoFit/>
          </a:bodyPr>
          <a:lstStyle/>
          <a:p>
            <a:pPr marL="285750" indent="-273050">
              <a:spcBef>
                <a:spcPts val="700"/>
              </a:spcBef>
              <a:buClr>
                <a:srgbClr val="FD8537"/>
              </a:buClr>
              <a:buSzPct val="68750"/>
              <a:buFont typeface="Wingdings"/>
              <a:buChar char=""/>
              <a:tabLst>
                <a:tab pos="285750" algn="l"/>
              </a:tabLst>
            </a:pPr>
            <a:r>
              <a:rPr sz="2400" spc="-5" dirty="0">
                <a:latin typeface="TeXGyreSchola"/>
                <a:cs typeface="TeXGyreSchola"/>
              </a:rPr>
              <a:t>Started </a:t>
            </a:r>
            <a:r>
              <a:rPr sz="2400" dirty="0">
                <a:latin typeface="TeXGyreSchola"/>
                <a:cs typeface="TeXGyreSchola"/>
              </a:rPr>
              <a:t>too</a:t>
            </a:r>
            <a:r>
              <a:rPr sz="2400" spc="-10" dirty="0">
                <a:latin typeface="TeXGyreSchola"/>
                <a:cs typeface="TeXGyreSchola"/>
              </a:rPr>
              <a:t> </a:t>
            </a:r>
            <a:r>
              <a:rPr sz="2400" spc="-5" dirty="0">
                <a:latin typeface="TeXGyreSchola"/>
                <a:cs typeface="TeXGyreSchola"/>
              </a:rPr>
              <a:t>late</a:t>
            </a:r>
            <a:endParaRPr sz="2400" dirty="0">
              <a:latin typeface="TeXGyreSchola"/>
              <a:cs typeface="TeXGyreSchola"/>
            </a:endParaRPr>
          </a:p>
          <a:p>
            <a:pPr marL="285750" indent="-273050">
              <a:spcBef>
                <a:spcPts val="600"/>
              </a:spcBef>
              <a:buClr>
                <a:srgbClr val="FD8537"/>
              </a:buClr>
              <a:buSzPct val="68750"/>
              <a:buFont typeface="Wingdings"/>
              <a:buChar char=""/>
              <a:tabLst>
                <a:tab pos="285750" algn="l"/>
              </a:tabLst>
            </a:pPr>
            <a:r>
              <a:rPr sz="2400" spc="-5" dirty="0">
                <a:latin typeface="TeXGyreSchola"/>
                <a:cs typeface="TeXGyreSchola"/>
              </a:rPr>
              <a:t>Couldn’t </a:t>
            </a:r>
            <a:r>
              <a:rPr sz="2400" dirty="0">
                <a:latin typeface="TeXGyreSchola"/>
                <a:cs typeface="TeXGyreSchola"/>
              </a:rPr>
              <a:t>do </a:t>
            </a:r>
            <a:r>
              <a:rPr sz="2400" spc="-5" dirty="0">
                <a:latin typeface="TeXGyreSchola"/>
                <a:cs typeface="TeXGyreSchola"/>
              </a:rPr>
              <a:t>the</a:t>
            </a:r>
            <a:r>
              <a:rPr sz="2400" spc="-20" dirty="0">
                <a:latin typeface="TeXGyreSchola"/>
                <a:cs typeface="TeXGyreSchola"/>
              </a:rPr>
              <a:t> </a:t>
            </a:r>
            <a:r>
              <a:rPr sz="2400" spc="-5" dirty="0">
                <a:latin typeface="TeXGyreSchola"/>
                <a:cs typeface="TeXGyreSchola"/>
              </a:rPr>
              <a:t>coursework</a:t>
            </a:r>
            <a:endParaRPr sz="2400" dirty="0">
              <a:latin typeface="TeXGyreSchola"/>
              <a:cs typeface="TeXGyreSchola"/>
            </a:endParaRPr>
          </a:p>
          <a:p>
            <a:pPr marL="285750" indent="-273050">
              <a:spcBef>
                <a:spcPts val="600"/>
              </a:spcBef>
              <a:buClr>
                <a:srgbClr val="FD8537"/>
              </a:buClr>
              <a:buSzPct val="68750"/>
              <a:buFont typeface="Wingdings"/>
              <a:buChar char=""/>
              <a:tabLst>
                <a:tab pos="285750" algn="l"/>
              </a:tabLst>
            </a:pPr>
            <a:r>
              <a:rPr sz="2400" spc="-5" dirty="0">
                <a:latin typeface="TeXGyreSchola"/>
                <a:cs typeface="TeXGyreSchola"/>
              </a:rPr>
              <a:t>Not thinking</a:t>
            </a:r>
            <a:r>
              <a:rPr sz="2400" spc="-10" dirty="0">
                <a:latin typeface="TeXGyreSchola"/>
                <a:cs typeface="TeXGyreSchola"/>
              </a:rPr>
              <a:t> </a:t>
            </a:r>
            <a:r>
              <a:rPr sz="2400" spc="-5" dirty="0">
                <a:latin typeface="TeXGyreSchola"/>
                <a:cs typeface="TeXGyreSchola"/>
              </a:rPr>
              <a:t>wrong</a:t>
            </a:r>
            <a:endParaRPr sz="2400" dirty="0">
              <a:latin typeface="TeXGyreSchola"/>
              <a:cs typeface="TeXGyreSchola"/>
            </a:endParaRPr>
          </a:p>
          <a:p>
            <a:pPr marL="285750" indent="-273050">
              <a:spcBef>
                <a:spcPts val="600"/>
              </a:spcBef>
              <a:buClr>
                <a:srgbClr val="FD8537"/>
              </a:buClr>
              <a:buSzPct val="68750"/>
              <a:buFont typeface="Wingdings"/>
              <a:buChar char=""/>
              <a:tabLst>
                <a:tab pos="285750" algn="l"/>
              </a:tabLst>
            </a:pPr>
            <a:r>
              <a:rPr sz="2400" spc="-5" dirty="0">
                <a:latin typeface="TeXGyreSchola"/>
                <a:cs typeface="TeXGyreSchola"/>
              </a:rPr>
              <a:t>High</a:t>
            </a:r>
            <a:r>
              <a:rPr sz="2400" spc="-10" dirty="0">
                <a:latin typeface="TeXGyreSchola"/>
                <a:cs typeface="TeXGyreSchola"/>
              </a:rPr>
              <a:t> </a:t>
            </a:r>
            <a:r>
              <a:rPr sz="2400" spc="-5" dirty="0">
                <a:latin typeface="TeXGyreSchola"/>
                <a:cs typeface="TeXGyreSchola"/>
              </a:rPr>
              <a:t>marks</a:t>
            </a:r>
            <a:endParaRPr sz="2400" dirty="0">
              <a:latin typeface="TeXGyreSchola"/>
              <a:cs typeface="TeXGyreSchola"/>
            </a:endParaRPr>
          </a:p>
          <a:p>
            <a:pPr marL="285750" indent="-273050">
              <a:spcBef>
                <a:spcPts val="600"/>
              </a:spcBef>
              <a:buClr>
                <a:srgbClr val="FD8537"/>
              </a:buClr>
              <a:buSzPct val="68750"/>
              <a:buFont typeface="Wingdings"/>
              <a:buChar char=""/>
              <a:tabLst>
                <a:tab pos="285750" algn="l"/>
              </a:tabLst>
            </a:pPr>
            <a:r>
              <a:rPr sz="2400" spc="-5" dirty="0">
                <a:latin typeface="TeXGyreSchola"/>
                <a:cs typeface="TeXGyreSchola"/>
              </a:rPr>
              <a:t>No need </a:t>
            </a:r>
            <a:r>
              <a:rPr sz="2400" dirty="0">
                <a:latin typeface="TeXGyreSchola"/>
                <a:cs typeface="TeXGyreSchola"/>
              </a:rPr>
              <a:t>to </a:t>
            </a:r>
            <a:r>
              <a:rPr sz="2400" spc="-5" dirty="0">
                <a:latin typeface="TeXGyreSchola"/>
                <a:cs typeface="TeXGyreSchola"/>
              </a:rPr>
              <a:t>learn the</a:t>
            </a:r>
            <a:r>
              <a:rPr sz="2400" spc="-20" dirty="0">
                <a:latin typeface="TeXGyreSchola"/>
                <a:cs typeface="TeXGyreSchola"/>
              </a:rPr>
              <a:t> </a:t>
            </a:r>
            <a:r>
              <a:rPr sz="2400" spc="-5" dirty="0">
                <a:latin typeface="TeXGyreSchola"/>
                <a:cs typeface="TeXGyreSchola"/>
              </a:rPr>
              <a:t>material</a:t>
            </a:r>
            <a:endParaRPr sz="2400" dirty="0">
              <a:latin typeface="TeXGyreSchola"/>
              <a:cs typeface="TeXGyreSchola"/>
            </a:endParaRPr>
          </a:p>
          <a:p>
            <a:pPr marL="285750" indent="-273050">
              <a:spcBef>
                <a:spcPts val="600"/>
              </a:spcBef>
              <a:buClr>
                <a:srgbClr val="FD8537"/>
              </a:buClr>
              <a:buSzPct val="68750"/>
              <a:buFont typeface="Wingdings"/>
              <a:buChar char=""/>
              <a:tabLst>
                <a:tab pos="285750" algn="l"/>
              </a:tabLst>
            </a:pPr>
            <a:r>
              <a:rPr sz="2400" spc="-5" dirty="0">
                <a:latin typeface="TeXGyreSchola"/>
                <a:cs typeface="TeXGyreSchola"/>
              </a:rPr>
              <a:t>Want </a:t>
            </a:r>
            <a:r>
              <a:rPr sz="2400" dirty="0">
                <a:latin typeface="TeXGyreSchola"/>
                <a:cs typeface="TeXGyreSchola"/>
              </a:rPr>
              <a:t>to get </a:t>
            </a:r>
            <a:r>
              <a:rPr sz="2400" spc="-5" dirty="0">
                <a:latin typeface="TeXGyreSchola"/>
                <a:cs typeface="TeXGyreSchola"/>
              </a:rPr>
              <a:t>away</a:t>
            </a:r>
            <a:r>
              <a:rPr sz="2400" spc="-25" dirty="0">
                <a:latin typeface="TeXGyreSchola"/>
                <a:cs typeface="TeXGyreSchola"/>
              </a:rPr>
              <a:t> </a:t>
            </a:r>
            <a:r>
              <a:rPr sz="2400" spc="-5" dirty="0">
                <a:latin typeface="TeXGyreSchola"/>
                <a:cs typeface="TeXGyreSchola"/>
              </a:rPr>
              <a:t>with</a:t>
            </a:r>
            <a:endParaRPr sz="2400" dirty="0">
              <a:latin typeface="TeXGyreSchola"/>
              <a:cs typeface="TeXGyreSchola"/>
            </a:endParaRPr>
          </a:p>
          <a:p>
            <a:pPr marL="285750" indent="-273050">
              <a:spcBef>
                <a:spcPts val="600"/>
              </a:spcBef>
              <a:buClr>
                <a:srgbClr val="FD8537"/>
              </a:buClr>
              <a:buSzPct val="68750"/>
              <a:buFont typeface="Wingdings"/>
              <a:buChar char=""/>
              <a:tabLst>
                <a:tab pos="285750" algn="l"/>
              </a:tabLst>
            </a:pPr>
            <a:r>
              <a:rPr sz="2400" spc="-5" dirty="0">
                <a:latin typeface="TeXGyreSchola"/>
                <a:cs typeface="TeXGyreSchola"/>
              </a:rPr>
              <a:t>Felt that the tutor didn’t</a:t>
            </a:r>
            <a:r>
              <a:rPr sz="2400" spc="-10" dirty="0">
                <a:latin typeface="TeXGyreSchola"/>
                <a:cs typeface="TeXGyreSchola"/>
              </a:rPr>
              <a:t> </a:t>
            </a:r>
            <a:r>
              <a:rPr sz="2400" spc="-5" dirty="0">
                <a:latin typeface="TeXGyreSchola"/>
                <a:cs typeface="TeXGyreSchola"/>
              </a:rPr>
              <a:t>care</a:t>
            </a:r>
            <a:endParaRPr sz="2400" dirty="0">
              <a:latin typeface="TeXGyreSchola"/>
              <a:cs typeface="TeXGyreSchola"/>
            </a:endParaRPr>
          </a:p>
          <a:p>
            <a:pPr marL="12700">
              <a:spcBef>
                <a:spcPts val="600"/>
              </a:spcBef>
              <a:buClr>
                <a:srgbClr val="FD8537"/>
              </a:buClr>
              <a:buSzPct val="68750"/>
              <a:tabLst>
                <a:tab pos="285750" algn="l"/>
              </a:tabLst>
            </a:pPr>
            <a:r>
              <a:rPr sz="1600" i="1" spc="-5" dirty="0">
                <a:latin typeface="TeXGyreSchola"/>
                <a:cs typeface="TeXGyreSchola"/>
              </a:rPr>
              <a:t>Source</a:t>
            </a:r>
            <a:r>
              <a:rPr lang="en-US" sz="1600" i="1" spc="-5" dirty="0">
                <a:latin typeface="TeXGyreSchola"/>
                <a:cs typeface="TeXGyreSchola"/>
              </a:rPr>
              <a:t>:</a:t>
            </a:r>
            <a:r>
              <a:rPr sz="1600" i="1" spc="-5" dirty="0">
                <a:latin typeface="TeXGyreSchola"/>
                <a:cs typeface="TeXGyreSchola"/>
              </a:rPr>
              <a:t> Dennis</a:t>
            </a:r>
            <a:r>
              <a:rPr sz="1600" i="1" spc="-15" dirty="0">
                <a:latin typeface="TeXGyreSchola"/>
                <a:cs typeface="TeXGyreSchola"/>
              </a:rPr>
              <a:t> </a:t>
            </a:r>
            <a:r>
              <a:rPr sz="1600" i="1" dirty="0">
                <a:latin typeface="TeXGyreSchola"/>
                <a:cs typeface="TeXGyreSchola"/>
              </a:rPr>
              <a:t>2005</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4DF88-B6F0-4A04-B462-2C90CD168228}"/>
              </a:ext>
            </a:extLst>
          </p:cNvPr>
          <p:cNvSpPr>
            <a:spLocks noGrp="1"/>
          </p:cNvSpPr>
          <p:nvPr>
            <p:ph type="title"/>
          </p:nvPr>
        </p:nvSpPr>
        <p:spPr/>
        <p:txBody>
          <a:bodyPr/>
          <a:lstStyle/>
          <a:p>
            <a:r>
              <a:rPr lang="en-US" sz="4400" b="1" i="0" u="none" strike="noStrike" baseline="0" dirty="0">
                <a:solidFill>
                  <a:srgbClr val="000000"/>
                </a:solidFill>
                <a:latin typeface="Times New Roman" panose="02020603050405020304" pitchFamily="18" charset="0"/>
              </a:rPr>
              <a:t>How to avoid plagiarism </a:t>
            </a:r>
            <a:endParaRPr lang="en-US" dirty="0"/>
          </a:p>
        </p:txBody>
      </p:sp>
      <p:sp>
        <p:nvSpPr>
          <p:cNvPr id="3" name="Content Placeholder 2">
            <a:extLst>
              <a:ext uri="{FF2B5EF4-FFF2-40B4-BE49-F238E27FC236}">
                <a16:creationId xmlns:a16="http://schemas.microsoft.com/office/drawing/2014/main" id="{991E272D-4C2E-4D0E-8AAF-DCA047390189}"/>
              </a:ext>
            </a:extLst>
          </p:cNvPr>
          <p:cNvSpPr>
            <a:spLocks noGrp="1"/>
          </p:cNvSpPr>
          <p:nvPr>
            <p:ph idx="1"/>
          </p:nvPr>
        </p:nvSpPr>
        <p:spPr/>
        <p:txBody>
          <a:bodyPr>
            <a:normAutofit/>
          </a:bodyPr>
          <a:lstStyle/>
          <a:p>
            <a:pPr algn="l"/>
            <a:endParaRPr lang="en-US" b="0" i="0" u="none" strike="noStrike" baseline="0" dirty="0">
              <a:solidFill>
                <a:srgbClr val="000000"/>
              </a:solidFill>
              <a:latin typeface="Times New Roman" panose="02020603050405020304" pitchFamily="18" charset="0"/>
            </a:endParaRPr>
          </a:p>
          <a:p>
            <a:r>
              <a:rPr lang="en-US" b="0" i="0" u="none" strike="noStrike" baseline="0" dirty="0">
                <a:solidFill>
                  <a:srgbClr val="000000"/>
                </a:solidFill>
                <a:latin typeface="Times New Roman" panose="02020603050405020304" pitchFamily="18" charset="0"/>
              </a:rPr>
              <a:t>Write all your notes in your own words. </a:t>
            </a:r>
          </a:p>
          <a:p>
            <a:r>
              <a:rPr lang="en-US" b="0" i="0" u="none" strike="noStrike" baseline="0" dirty="0">
                <a:solidFill>
                  <a:srgbClr val="000000"/>
                </a:solidFill>
                <a:latin typeface="Times New Roman" panose="02020603050405020304" pitchFamily="18" charset="0"/>
              </a:rPr>
              <a:t>Note down exactly where you read the information you put in your notes. </a:t>
            </a:r>
          </a:p>
          <a:p>
            <a:r>
              <a:rPr lang="en-US" b="0" i="0" u="none" strike="noStrike" baseline="0" dirty="0">
                <a:solidFill>
                  <a:srgbClr val="000000"/>
                </a:solidFill>
                <a:latin typeface="Times New Roman" panose="02020603050405020304" pitchFamily="18" charset="0"/>
              </a:rPr>
              <a:t>In your essay, write out where ideas and information come from </a:t>
            </a:r>
          </a:p>
          <a:p>
            <a:r>
              <a:rPr lang="en-US" b="1" i="1" dirty="0">
                <a:solidFill>
                  <a:srgbClr val="000000"/>
                </a:solidFill>
                <a:latin typeface="Times New Roman" panose="02020603050405020304" pitchFamily="18" charset="0"/>
              </a:rPr>
              <a:t>Do not copy and paste </a:t>
            </a:r>
            <a:endParaRPr lang="en-US" b="1" i="1" u="none" strike="noStrike" baseline="0" dirty="0">
              <a:solidFill>
                <a:srgbClr val="000000"/>
              </a:solidFill>
              <a:latin typeface="Times New Roman" panose="02020603050405020304" pitchFamily="18" charset="0"/>
            </a:endParaRPr>
          </a:p>
          <a:p>
            <a:endParaRPr lang="en-US" dirty="0"/>
          </a:p>
        </p:txBody>
      </p:sp>
    </p:spTree>
    <p:extLst>
      <p:ext uri="{BB962C8B-B14F-4D97-AF65-F5344CB8AC3E}">
        <p14:creationId xmlns:p14="http://schemas.microsoft.com/office/powerpoint/2010/main" val="4834083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9595B-DC5C-487B-A6C2-E6EC0660A4F3}"/>
              </a:ext>
            </a:extLst>
          </p:cNvPr>
          <p:cNvSpPr>
            <a:spLocks noGrp="1"/>
          </p:cNvSpPr>
          <p:nvPr>
            <p:ph type="title"/>
          </p:nvPr>
        </p:nvSpPr>
        <p:spPr/>
        <p:txBody>
          <a:bodyPr/>
          <a:lstStyle/>
          <a:p>
            <a:r>
              <a:rPr lang="en-US" sz="4400" b="1" i="0" u="none" strike="noStrike" baseline="0" dirty="0">
                <a:solidFill>
                  <a:srgbClr val="000000"/>
                </a:solidFill>
                <a:latin typeface="Times New Roman" panose="02020603050405020304" pitchFamily="18" charset="0"/>
              </a:rPr>
              <a:t>Why are citations and references needed? </a:t>
            </a:r>
            <a:endParaRPr lang="en-US" dirty="0"/>
          </a:p>
        </p:txBody>
      </p:sp>
      <p:sp>
        <p:nvSpPr>
          <p:cNvPr id="3" name="Content Placeholder 2">
            <a:extLst>
              <a:ext uri="{FF2B5EF4-FFF2-40B4-BE49-F238E27FC236}">
                <a16:creationId xmlns:a16="http://schemas.microsoft.com/office/drawing/2014/main" id="{E4F3CFC6-5AC6-4DFC-960F-EE73FD822D7E}"/>
              </a:ext>
            </a:extLst>
          </p:cNvPr>
          <p:cNvSpPr>
            <a:spLocks noGrp="1"/>
          </p:cNvSpPr>
          <p:nvPr>
            <p:ph idx="1"/>
          </p:nvPr>
        </p:nvSpPr>
        <p:spPr/>
        <p:txBody>
          <a:bodyPr>
            <a:noAutofit/>
          </a:bodyPr>
          <a:lstStyle/>
          <a:p>
            <a:pPr marL="0" indent="0">
              <a:buNone/>
            </a:pPr>
            <a:r>
              <a:rPr lang="en-US" sz="2400" b="0" i="0" u="none" strike="noStrike" baseline="0" dirty="0">
                <a:solidFill>
                  <a:srgbClr val="000000"/>
                </a:solidFill>
                <a:latin typeface="Times New Roman" panose="02020603050405020304" pitchFamily="18" charset="0"/>
              </a:rPr>
              <a:t>There are five main reasons for providing references. </a:t>
            </a:r>
          </a:p>
          <a:p>
            <a:pPr marL="457200" indent="-457200">
              <a:buFont typeface="+mj-lt"/>
              <a:buAutoNum type="arabicPeriod"/>
            </a:pPr>
            <a:r>
              <a:rPr lang="en-US" sz="2400" b="0" i="0" u="none" strike="noStrike" baseline="0" dirty="0">
                <a:solidFill>
                  <a:srgbClr val="000000"/>
                </a:solidFill>
                <a:latin typeface="Times New Roman" panose="02020603050405020304" pitchFamily="18" charset="0"/>
              </a:rPr>
              <a:t>Acknowledging a source is a courtesy to the person whose idea or words you have used or referred to. </a:t>
            </a:r>
          </a:p>
          <a:p>
            <a:pPr marL="457200" indent="-457200">
              <a:buFont typeface="+mj-lt"/>
              <a:buAutoNum type="arabicPeriod"/>
            </a:pPr>
            <a:r>
              <a:rPr lang="en-US" sz="2400" b="0" i="0" u="none" strike="noStrike" baseline="0" dirty="0">
                <a:solidFill>
                  <a:srgbClr val="000000"/>
                </a:solidFill>
                <a:latin typeface="Times New Roman" panose="02020603050405020304" pitchFamily="18" charset="0"/>
              </a:rPr>
              <a:t>You are not ‘</a:t>
            </a:r>
            <a:r>
              <a:rPr lang="en-US" sz="2400" b="0" i="0" u="none" strike="noStrike" baseline="0" dirty="0" err="1">
                <a:solidFill>
                  <a:srgbClr val="000000"/>
                </a:solidFill>
                <a:latin typeface="Times New Roman" panose="02020603050405020304" pitchFamily="18" charset="0"/>
              </a:rPr>
              <a:t>plagiarising</a:t>
            </a:r>
            <a:r>
              <a:rPr lang="en-US" sz="2400" b="0" i="0" u="none" strike="noStrike" baseline="0" dirty="0">
                <a:solidFill>
                  <a:srgbClr val="000000"/>
                </a:solidFill>
                <a:latin typeface="Times New Roman" panose="02020603050405020304" pitchFamily="18" charset="0"/>
              </a:rPr>
              <a:t>’ someone else’s work. </a:t>
            </a:r>
          </a:p>
          <a:p>
            <a:pPr marL="457200" indent="-457200">
              <a:buFont typeface="+mj-lt"/>
              <a:buAutoNum type="arabicPeriod"/>
            </a:pPr>
            <a:r>
              <a:rPr lang="en-US" sz="2400" b="0" i="0" u="none" strike="noStrike" baseline="0" dirty="0">
                <a:solidFill>
                  <a:srgbClr val="000000"/>
                </a:solidFill>
                <a:latin typeface="Times New Roman" panose="02020603050405020304" pitchFamily="18" charset="0"/>
              </a:rPr>
              <a:t>The source helps your readers to find the original texts. </a:t>
            </a:r>
          </a:p>
          <a:p>
            <a:pPr marL="457200" indent="-457200">
              <a:buFont typeface="+mj-lt"/>
              <a:buAutoNum type="arabicPeriod"/>
            </a:pPr>
            <a:r>
              <a:rPr lang="en-US" sz="2400" b="0" i="0" u="none" strike="noStrike" baseline="0" dirty="0">
                <a:solidFill>
                  <a:srgbClr val="000000"/>
                </a:solidFill>
                <a:latin typeface="Times New Roman" panose="02020603050405020304" pitchFamily="18" charset="0"/>
              </a:rPr>
              <a:t>If you need to check something later, the reference will help you find it again more easily. </a:t>
            </a:r>
          </a:p>
          <a:p>
            <a:pPr marL="457200" indent="-457200">
              <a:buFont typeface="+mj-lt"/>
              <a:buAutoNum type="arabicPeriod"/>
            </a:pPr>
            <a:r>
              <a:rPr lang="en-US" sz="2400" b="0" i="0" u="none" strike="noStrike" baseline="0" dirty="0">
                <a:solidFill>
                  <a:srgbClr val="000000"/>
                </a:solidFill>
                <a:latin typeface="Times New Roman" panose="02020603050405020304" pitchFamily="18" charset="0"/>
              </a:rPr>
              <a:t>People will have more confidence in your assertions if they know where your information comes from. </a:t>
            </a:r>
          </a:p>
          <a:p>
            <a:r>
              <a:rPr lang="en-US" sz="1400" b="0" i="0" u="none" strike="noStrike" baseline="0" dirty="0">
                <a:solidFill>
                  <a:srgbClr val="000000"/>
                </a:solidFill>
                <a:latin typeface="Times New Roman" panose="02020603050405020304" pitchFamily="18" charset="0"/>
              </a:rPr>
              <a:t>(Stella Cottrell, </a:t>
            </a:r>
            <a:r>
              <a:rPr lang="en-US" sz="1400" b="0" i="1" u="none" strike="noStrike" baseline="0" dirty="0">
                <a:solidFill>
                  <a:srgbClr val="000000"/>
                </a:solidFill>
                <a:latin typeface="Times New Roman" panose="02020603050405020304" pitchFamily="18" charset="0"/>
              </a:rPr>
              <a:t>The Study Skills Handbook </a:t>
            </a:r>
            <a:r>
              <a:rPr lang="en-US" sz="1400" b="0" i="0" u="none" strike="noStrike" baseline="0" dirty="0">
                <a:solidFill>
                  <a:srgbClr val="000000"/>
                </a:solidFill>
                <a:latin typeface="Times New Roman" panose="02020603050405020304" pitchFamily="18" charset="0"/>
              </a:rPr>
              <a:t>Second Edition, Basingstoke: Palgrave Macmillan, 2003, p. 135) </a:t>
            </a:r>
            <a:endParaRPr lang="en-US" sz="1400" dirty="0"/>
          </a:p>
        </p:txBody>
      </p:sp>
    </p:spTree>
    <p:extLst>
      <p:ext uri="{BB962C8B-B14F-4D97-AF65-F5344CB8AC3E}">
        <p14:creationId xmlns:p14="http://schemas.microsoft.com/office/powerpoint/2010/main" val="16811699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983740" y="1168400"/>
            <a:ext cx="6327140" cy="848360"/>
          </a:xfrm>
          <a:prstGeom prst="rect">
            <a:avLst/>
          </a:prstGeom>
        </p:spPr>
        <p:txBody>
          <a:bodyPr vert="horz" wrap="square" lIns="0" tIns="12700" rIns="0" bIns="0" rtlCol="0" anchor="ctr">
            <a:spAutoFit/>
          </a:bodyPr>
          <a:lstStyle/>
          <a:p>
            <a:pPr marL="12700" marR="5080">
              <a:lnSpc>
                <a:spcPct val="100000"/>
              </a:lnSpc>
              <a:spcBef>
                <a:spcPts val="100"/>
              </a:spcBef>
            </a:pPr>
            <a:r>
              <a:rPr sz="2700" b="1" spc="5" dirty="0">
                <a:latin typeface="TeXGyreSchola"/>
                <a:cs typeface="TeXGyreSchola"/>
              </a:rPr>
              <a:t>H</a:t>
            </a:r>
            <a:r>
              <a:rPr sz="2150" b="1" spc="5" dirty="0">
                <a:latin typeface="TeXGyreSchola"/>
                <a:cs typeface="TeXGyreSchola"/>
              </a:rPr>
              <a:t>OW TO </a:t>
            </a:r>
            <a:r>
              <a:rPr sz="2700" b="1" dirty="0">
                <a:latin typeface="TeXGyreSchola"/>
                <a:cs typeface="TeXGyreSchola"/>
              </a:rPr>
              <a:t>R</a:t>
            </a:r>
            <a:r>
              <a:rPr sz="2150" b="1" dirty="0">
                <a:latin typeface="TeXGyreSchola"/>
                <a:cs typeface="TeXGyreSchola"/>
              </a:rPr>
              <a:t>ECOGNIZE </a:t>
            </a:r>
            <a:r>
              <a:rPr sz="2700" b="1" spc="5" dirty="0">
                <a:latin typeface="TeXGyreSchola"/>
                <a:cs typeface="TeXGyreSchola"/>
              </a:rPr>
              <a:t>P</a:t>
            </a:r>
            <a:r>
              <a:rPr sz="2150" b="1" spc="5" dirty="0">
                <a:latin typeface="TeXGyreSchola"/>
                <a:cs typeface="TeXGyreSchola"/>
              </a:rPr>
              <a:t>LAGIARISM FOR  WORD</a:t>
            </a:r>
            <a:r>
              <a:rPr sz="2700" b="1" spc="5" dirty="0">
                <a:latin typeface="TeXGyreSchola"/>
                <a:cs typeface="TeXGyreSchola"/>
              </a:rPr>
              <a:t>-</a:t>
            </a:r>
            <a:r>
              <a:rPr sz="2150" b="1" spc="5" dirty="0">
                <a:latin typeface="TeXGyreSchola"/>
                <a:cs typeface="TeXGyreSchola"/>
              </a:rPr>
              <a:t>FOR</a:t>
            </a:r>
            <a:r>
              <a:rPr sz="2700" b="1" spc="5" dirty="0">
                <a:latin typeface="TeXGyreSchola"/>
                <a:cs typeface="TeXGyreSchola"/>
              </a:rPr>
              <a:t>-</a:t>
            </a:r>
            <a:r>
              <a:rPr sz="2150" b="1" spc="5" dirty="0">
                <a:latin typeface="TeXGyreSchola"/>
                <a:cs typeface="TeXGyreSchola"/>
              </a:rPr>
              <a:t>WORD AND</a:t>
            </a:r>
            <a:r>
              <a:rPr sz="2150" b="1" spc="235" dirty="0">
                <a:latin typeface="TeXGyreSchola"/>
                <a:cs typeface="TeXGyreSchola"/>
              </a:rPr>
              <a:t> </a:t>
            </a:r>
            <a:r>
              <a:rPr sz="2150" b="1" spc="5" dirty="0">
                <a:latin typeface="TeXGyreSchola"/>
                <a:cs typeface="TeXGyreSchola"/>
              </a:rPr>
              <a:t>PARAPHRASING</a:t>
            </a:r>
            <a:r>
              <a:rPr sz="2700" b="1" spc="5" dirty="0">
                <a:latin typeface="TeXGyreSchola"/>
                <a:cs typeface="TeXGyreSchola"/>
              </a:rPr>
              <a:t>?</a:t>
            </a:r>
            <a:endParaRPr sz="2700">
              <a:latin typeface="TeXGyreSchola"/>
              <a:cs typeface="TeXGyreSchola"/>
            </a:endParaRPr>
          </a:p>
        </p:txBody>
      </p:sp>
      <p:sp>
        <p:nvSpPr>
          <p:cNvPr id="3" name="object 3"/>
          <p:cNvSpPr txBox="1"/>
          <p:nvPr/>
        </p:nvSpPr>
        <p:spPr>
          <a:xfrm>
            <a:off x="1983741" y="2814320"/>
            <a:ext cx="7282815" cy="2370842"/>
          </a:xfrm>
          <a:prstGeom prst="rect">
            <a:avLst/>
          </a:prstGeom>
        </p:spPr>
        <p:txBody>
          <a:bodyPr vert="horz" wrap="square" lIns="0" tIns="12700" rIns="0" bIns="0" rtlCol="0">
            <a:spAutoFit/>
          </a:bodyPr>
          <a:lstStyle/>
          <a:p>
            <a:pPr marL="12700">
              <a:spcBef>
                <a:spcPts val="100"/>
              </a:spcBef>
            </a:pPr>
            <a:r>
              <a:rPr sz="2700" b="1" spc="-5" dirty="0">
                <a:solidFill>
                  <a:srgbClr val="565F6C"/>
                </a:solidFill>
                <a:latin typeface="TeXGyreSchola"/>
                <a:cs typeface="TeXGyreSchola"/>
              </a:rPr>
              <a:t>1. </a:t>
            </a:r>
            <a:r>
              <a:rPr sz="2700" b="1" spc="5" dirty="0">
                <a:solidFill>
                  <a:srgbClr val="565F6C"/>
                </a:solidFill>
                <a:latin typeface="TeXGyreSchola"/>
                <a:cs typeface="TeXGyreSchola"/>
              </a:rPr>
              <a:t>P</a:t>
            </a:r>
            <a:r>
              <a:rPr sz="2150" b="1" spc="5" dirty="0">
                <a:solidFill>
                  <a:srgbClr val="565F6C"/>
                </a:solidFill>
                <a:latin typeface="TeXGyreSchola"/>
                <a:cs typeface="TeXGyreSchola"/>
              </a:rPr>
              <a:t>LAGIARISM IN </a:t>
            </a:r>
            <a:r>
              <a:rPr sz="2700" b="1" spc="5" dirty="0">
                <a:solidFill>
                  <a:srgbClr val="565F6C"/>
                </a:solidFill>
                <a:latin typeface="TeXGyreSchola"/>
                <a:cs typeface="TeXGyreSchola"/>
              </a:rPr>
              <a:t>W</a:t>
            </a:r>
            <a:r>
              <a:rPr sz="2150" b="1" spc="5" dirty="0">
                <a:solidFill>
                  <a:srgbClr val="565F6C"/>
                </a:solidFill>
                <a:latin typeface="TeXGyreSchola"/>
                <a:cs typeface="TeXGyreSchola"/>
              </a:rPr>
              <a:t>ORD FOR</a:t>
            </a:r>
            <a:r>
              <a:rPr sz="2150" b="1" spc="585" dirty="0">
                <a:solidFill>
                  <a:srgbClr val="565F6C"/>
                </a:solidFill>
                <a:latin typeface="TeXGyreSchola"/>
                <a:cs typeface="TeXGyreSchola"/>
              </a:rPr>
              <a:t> </a:t>
            </a:r>
            <a:r>
              <a:rPr sz="2700" b="1" spc="5" dirty="0">
                <a:solidFill>
                  <a:srgbClr val="565F6C"/>
                </a:solidFill>
                <a:latin typeface="TeXGyreSchola"/>
                <a:cs typeface="TeXGyreSchola"/>
              </a:rPr>
              <a:t>W</a:t>
            </a:r>
            <a:r>
              <a:rPr sz="2150" b="1" spc="5" dirty="0">
                <a:solidFill>
                  <a:srgbClr val="565F6C"/>
                </a:solidFill>
                <a:latin typeface="TeXGyreSchola"/>
                <a:cs typeface="TeXGyreSchola"/>
              </a:rPr>
              <a:t>ORD</a:t>
            </a:r>
            <a:endParaRPr sz="2150">
              <a:latin typeface="TeXGyreSchola"/>
              <a:cs typeface="TeXGyreSchola"/>
            </a:endParaRPr>
          </a:p>
          <a:p>
            <a:pPr>
              <a:spcBef>
                <a:spcPts val="45"/>
              </a:spcBef>
            </a:pPr>
            <a:endParaRPr sz="2150">
              <a:latin typeface="TeXGyreSchola"/>
              <a:cs typeface="TeXGyreSchola"/>
            </a:endParaRPr>
          </a:p>
          <a:p>
            <a:pPr marL="12700" marR="5080">
              <a:lnSpc>
                <a:spcPts val="3240"/>
              </a:lnSpc>
            </a:pPr>
            <a:r>
              <a:rPr sz="2700" dirty="0">
                <a:solidFill>
                  <a:srgbClr val="565F6C"/>
                </a:solidFill>
                <a:latin typeface="TeXGyreSchola"/>
                <a:cs typeface="TeXGyreSchola"/>
              </a:rPr>
              <a:t>A </a:t>
            </a:r>
            <a:r>
              <a:rPr sz="2150" dirty="0">
                <a:solidFill>
                  <a:srgbClr val="565F6C"/>
                </a:solidFill>
                <a:latin typeface="TeXGyreSchola"/>
                <a:cs typeface="TeXGyreSchola"/>
              </a:rPr>
              <a:t>WORD</a:t>
            </a:r>
            <a:r>
              <a:rPr sz="2700" dirty="0">
                <a:solidFill>
                  <a:srgbClr val="565F6C"/>
                </a:solidFill>
                <a:latin typeface="TeXGyreSchola"/>
                <a:cs typeface="TeXGyreSchola"/>
              </a:rPr>
              <a:t>-</a:t>
            </a:r>
            <a:r>
              <a:rPr sz="2150" dirty="0">
                <a:solidFill>
                  <a:srgbClr val="565F6C"/>
                </a:solidFill>
                <a:latin typeface="TeXGyreSchola"/>
                <a:cs typeface="TeXGyreSchola"/>
              </a:rPr>
              <a:t>FOR</a:t>
            </a:r>
            <a:r>
              <a:rPr sz="2700" dirty="0">
                <a:solidFill>
                  <a:srgbClr val="565F6C"/>
                </a:solidFill>
                <a:latin typeface="TeXGyreSchola"/>
                <a:cs typeface="TeXGyreSchola"/>
              </a:rPr>
              <a:t>-</a:t>
            </a:r>
            <a:r>
              <a:rPr sz="2150" dirty="0">
                <a:solidFill>
                  <a:srgbClr val="565F6C"/>
                </a:solidFill>
                <a:latin typeface="TeXGyreSchola"/>
                <a:cs typeface="TeXGyreSchola"/>
              </a:rPr>
              <a:t>WORD </a:t>
            </a:r>
            <a:r>
              <a:rPr sz="2150" spc="5" dirty="0">
                <a:solidFill>
                  <a:srgbClr val="565F6C"/>
                </a:solidFill>
                <a:latin typeface="TeXGyreSchola"/>
                <a:cs typeface="TeXGyreSchola"/>
              </a:rPr>
              <a:t>EXAMPLE </a:t>
            </a:r>
            <a:r>
              <a:rPr sz="2150" dirty="0">
                <a:solidFill>
                  <a:srgbClr val="565F6C"/>
                </a:solidFill>
                <a:latin typeface="TeXGyreSchola"/>
                <a:cs typeface="TeXGyreSchola"/>
              </a:rPr>
              <a:t>OF PLAGIARISM </a:t>
            </a:r>
            <a:r>
              <a:rPr sz="2150" spc="5" dirty="0">
                <a:solidFill>
                  <a:srgbClr val="565F6C"/>
                </a:solidFill>
                <a:latin typeface="TeXGyreSchola"/>
                <a:cs typeface="TeXGyreSchola"/>
              </a:rPr>
              <a:t>IS  </a:t>
            </a:r>
            <a:r>
              <a:rPr sz="2150" dirty="0">
                <a:solidFill>
                  <a:srgbClr val="565F6C"/>
                </a:solidFill>
                <a:latin typeface="TeXGyreSchola"/>
                <a:cs typeface="TeXGyreSchola"/>
              </a:rPr>
              <a:t>ONE </a:t>
            </a:r>
            <a:r>
              <a:rPr sz="2150" spc="5" dirty="0">
                <a:solidFill>
                  <a:srgbClr val="565F6C"/>
                </a:solidFill>
                <a:latin typeface="TeXGyreSchola"/>
                <a:cs typeface="TeXGyreSchola"/>
              </a:rPr>
              <a:t>IN WHICH THE WRITER DIRECTLY </a:t>
            </a:r>
            <a:r>
              <a:rPr sz="2150" dirty="0">
                <a:solidFill>
                  <a:srgbClr val="565F6C"/>
                </a:solidFill>
                <a:latin typeface="TeXGyreSchola"/>
                <a:cs typeface="TeXGyreSchola"/>
              </a:rPr>
              <a:t>QUOTES  </a:t>
            </a:r>
            <a:r>
              <a:rPr sz="2150" spc="5" dirty="0">
                <a:solidFill>
                  <a:srgbClr val="565F6C"/>
                </a:solidFill>
                <a:latin typeface="TeXGyreSchola"/>
                <a:cs typeface="TeXGyreSchola"/>
              </a:rPr>
              <a:t>A </a:t>
            </a:r>
            <a:r>
              <a:rPr sz="2150" dirty="0">
                <a:solidFill>
                  <a:srgbClr val="565F6C"/>
                </a:solidFill>
                <a:latin typeface="TeXGyreSchola"/>
                <a:cs typeface="TeXGyreSchola"/>
              </a:rPr>
              <a:t>PASSAGE </a:t>
            </a:r>
            <a:r>
              <a:rPr sz="2150" spc="5" dirty="0">
                <a:solidFill>
                  <a:srgbClr val="565F6C"/>
                </a:solidFill>
                <a:latin typeface="TeXGyreSchola"/>
                <a:cs typeface="TeXGyreSchola"/>
              </a:rPr>
              <a:t>OR </a:t>
            </a:r>
            <a:r>
              <a:rPr sz="2150" dirty="0">
                <a:solidFill>
                  <a:srgbClr val="565F6C"/>
                </a:solidFill>
                <a:latin typeface="TeXGyreSchola"/>
                <a:cs typeface="TeXGyreSchola"/>
              </a:rPr>
              <a:t>PASSAGES </a:t>
            </a:r>
            <a:r>
              <a:rPr sz="2150" spc="5" dirty="0">
                <a:solidFill>
                  <a:srgbClr val="565F6C"/>
                </a:solidFill>
                <a:latin typeface="TeXGyreSchola"/>
                <a:cs typeface="TeXGyreSchola"/>
              </a:rPr>
              <a:t>FROM AN </a:t>
            </a:r>
            <a:r>
              <a:rPr sz="2150" dirty="0">
                <a:solidFill>
                  <a:srgbClr val="565F6C"/>
                </a:solidFill>
                <a:latin typeface="TeXGyreSchola"/>
                <a:cs typeface="TeXGyreSchola"/>
              </a:rPr>
              <a:t>AUTHOR</a:t>
            </a:r>
            <a:r>
              <a:rPr sz="2700" dirty="0">
                <a:solidFill>
                  <a:srgbClr val="565F6C"/>
                </a:solidFill>
                <a:latin typeface="TeXGyreSchola"/>
                <a:cs typeface="TeXGyreSchola"/>
              </a:rPr>
              <a:t>'</a:t>
            </a:r>
            <a:r>
              <a:rPr sz="2150" dirty="0">
                <a:solidFill>
                  <a:srgbClr val="565F6C"/>
                </a:solidFill>
                <a:latin typeface="TeXGyreSchola"/>
                <a:cs typeface="TeXGyreSchola"/>
              </a:rPr>
              <a:t>S  </a:t>
            </a:r>
            <a:r>
              <a:rPr sz="2150" spc="5" dirty="0">
                <a:solidFill>
                  <a:srgbClr val="565F6C"/>
                </a:solidFill>
                <a:latin typeface="TeXGyreSchola"/>
                <a:cs typeface="TeXGyreSchola"/>
              </a:rPr>
              <a:t>WORK WITHOUT THE </a:t>
            </a:r>
            <a:r>
              <a:rPr sz="2150" dirty="0">
                <a:solidFill>
                  <a:srgbClr val="565F6C"/>
                </a:solidFill>
                <a:latin typeface="TeXGyreSchola"/>
                <a:cs typeface="TeXGyreSchola"/>
              </a:rPr>
              <a:t>USE OF PROPER  QUOTATION</a:t>
            </a:r>
            <a:r>
              <a:rPr sz="2150" spc="145" dirty="0">
                <a:solidFill>
                  <a:srgbClr val="565F6C"/>
                </a:solidFill>
                <a:latin typeface="TeXGyreSchola"/>
                <a:cs typeface="TeXGyreSchola"/>
              </a:rPr>
              <a:t> </a:t>
            </a:r>
            <a:r>
              <a:rPr sz="2150" spc="5" dirty="0">
                <a:solidFill>
                  <a:srgbClr val="565F6C"/>
                </a:solidFill>
                <a:latin typeface="TeXGyreSchola"/>
                <a:cs typeface="TeXGyreSchola"/>
              </a:rPr>
              <a:t>MARKS</a:t>
            </a:r>
            <a:endParaRPr sz="2150">
              <a:latin typeface="TeXGyreSchola"/>
              <a:cs typeface="TeXGyreSchol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59940" y="332261"/>
            <a:ext cx="3750310" cy="689932"/>
          </a:xfrm>
          <a:prstGeom prst="rect">
            <a:avLst/>
          </a:prstGeom>
        </p:spPr>
        <p:txBody>
          <a:bodyPr vert="horz" wrap="square" lIns="0" tIns="12700" rIns="0" bIns="0" rtlCol="0" anchor="ctr">
            <a:spAutoFit/>
          </a:bodyPr>
          <a:lstStyle/>
          <a:p>
            <a:pPr marL="12700">
              <a:lnSpc>
                <a:spcPct val="100000"/>
              </a:lnSpc>
              <a:spcBef>
                <a:spcPts val="100"/>
              </a:spcBef>
            </a:pPr>
            <a:r>
              <a:rPr b="1" spc="-5" dirty="0">
                <a:latin typeface="TeXGyreSchola"/>
              </a:rPr>
              <a:t>E</a:t>
            </a:r>
            <a:r>
              <a:rPr b="1" spc="-5" dirty="0">
                <a:latin typeface="TeXGyreSchola"/>
                <a:cs typeface="TeXGyreSchola"/>
              </a:rPr>
              <a:t>XAMPLE</a:t>
            </a:r>
            <a:r>
              <a:rPr b="1" spc="95" dirty="0">
                <a:latin typeface="TeXGyreSchola"/>
                <a:cs typeface="TeXGyreSchola"/>
              </a:rPr>
              <a:t> </a:t>
            </a:r>
            <a:r>
              <a:rPr b="1" spc="-5" dirty="0">
                <a:latin typeface="TeXGyreSchola"/>
              </a:rPr>
              <a:t>1</a:t>
            </a:r>
          </a:p>
        </p:txBody>
      </p:sp>
      <p:graphicFrame>
        <p:nvGraphicFramePr>
          <p:cNvPr id="3" name="object 3"/>
          <p:cNvGraphicFramePr>
            <a:graphicFrameLocks noGrp="1"/>
          </p:cNvGraphicFramePr>
          <p:nvPr/>
        </p:nvGraphicFramePr>
        <p:xfrm>
          <a:off x="2051051" y="1060450"/>
          <a:ext cx="7467599" cy="5670738"/>
        </p:xfrm>
        <a:graphic>
          <a:graphicData uri="http://schemas.openxmlformats.org/drawingml/2006/table">
            <a:tbl>
              <a:tblPr firstRow="1" bandRow="1">
                <a:tableStyleId>{2D5ABB26-0587-4C30-8999-92F81FD0307C}</a:tableStyleId>
              </a:tblPr>
              <a:tblGrid>
                <a:gridCol w="3658870">
                  <a:extLst>
                    <a:ext uri="{9D8B030D-6E8A-4147-A177-3AD203B41FA5}">
                      <a16:colId xmlns:a16="http://schemas.microsoft.com/office/drawing/2014/main" val="20000"/>
                    </a:ext>
                  </a:extLst>
                </a:gridCol>
                <a:gridCol w="1941195">
                  <a:extLst>
                    <a:ext uri="{9D8B030D-6E8A-4147-A177-3AD203B41FA5}">
                      <a16:colId xmlns:a16="http://schemas.microsoft.com/office/drawing/2014/main" val="20001"/>
                    </a:ext>
                  </a:extLst>
                </a:gridCol>
                <a:gridCol w="1867534">
                  <a:extLst>
                    <a:ext uri="{9D8B030D-6E8A-4147-A177-3AD203B41FA5}">
                      <a16:colId xmlns:a16="http://schemas.microsoft.com/office/drawing/2014/main" val="20002"/>
                    </a:ext>
                  </a:extLst>
                </a:gridCol>
              </a:tblGrid>
              <a:tr h="2114550">
                <a:tc gridSpan="2">
                  <a:txBody>
                    <a:bodyPr/>
                    <a:lstStyle/>
                    <a:p>
                      <a:pPr marL="47625" marR="87630">
                        <a:lnSpc>
                          <a:spcPct val="114799"/>
                        </a:lnSpc>
                        <a:spcBef>
                          <a:spcPts val="320"/>
                        </a:spcBef>
                      </a:pPr>
                      <a:r>
                        <a:rPr sz="1100" b="1" spc="-5" dirty="0">
                          <a:latin typeface="TeXGyreSchola"/>
                          <a:cs typeface="TeXGyreSchola"/>
                        </a:rPr>
                        <a:t>Original Source Material: </a:t>
                      </a:r>
                      <a:r>
                        <a:rPr sz="1100" b="1" spc="-5" dirty="0">
                          <a:solidFill>
                            <a:srgbClr val="FFFFFF"/>
                          </a:solidFill>
                          <a:latin typeface="TeXGyreSchola"/>
                          <a:cs typeface="TeXGyreSchola"/>
                        </a:rPr>
                        <a:t>Technology has significantly transformed  education at several major turning points </a:t>
                      </a:r>
                      <a:r>
                        <a:rPr sz="1100" b="1" dirty="0">
                          <a:solidFill>
                            <a:srgbClr val="FFFFFF"/>
                          </a:solidFill>
                          <a:latin typeface="TeXGyreSchola"/>
                          <a:cs typeface="TeXGyreSchola"/>
                        </a:rPr>
                        <a:t>in </a:t>
                      </a:r>
                      <a:r>
                        <a:rPr sz="1100" b="1" spc="-5" dirty="0">
                          <a:solidFill>
                            <a:srgbClr val="FFFFFF"/>
                          </a:solidFill>
                          <a:latin typeface="TeXGyreSchola"/>
                          <a:cs typeface="TeXGyreSchola"/>
                        </a:rPr>
                        <a:t>our history. </a:t>
                      </a:r>
                      <a:r>
                        <a:rPr sz="1100" b="1" dirty="0">
                          <a:solidFill>
                            <a:srgbClr val="FFFFFF"/>
                          </a:solidFill>
                          <a:latin typeface="TeXGyreSchola"/>
                          <a:cs typeface="TeXGyreSchola"/>
                        </a:rPr>
                        <a:t>In </a:t>
                      </a:r>
                      <a:r>
                        <a:rPr sz="1100" b="1" spc="-5" dirty="0">
                          <a:solidFill>
                            <a:srgbClr val="FFFFFF"/>
                          </a:solidFill>
                          <a:latin typeface="TeXGyreSchola"/>
                          <a:cs typeface="TeXGyreSchola"/>
                        </a:rPr>
                        <a:t>the broadest  sense, the first technology </a:t>
                      </a:r>
                      <a:r>
                        <a:rPr sz="1100" b="1" dirty="0">
                          <a:solidFill>
                            <a:srgbClr val="FFFFFF"/>
                          </a:solidFill>
                          <a:latin typeface="TeXGyreSchola"/>
                          <a:cs typeface="TeXGyreSchola"/>
                        </a:rPr>
                        <a:t>was </a:t>
                      </a:r>
                      <a:r>
                        <a:rPr sz="1100" b="1" spc="-5" dirty="0">
                          <a:solidFill>
                            <a:srgbClr val="FFFFFF"/>
                          </a:solidFill>
                          <a:latin typeface="TeXGyreSchola"/>
                          <a:cs typeface="TeXGyreSchola"/>
                        </a:rPr>
                        <a:t>the primitive modes </a:t>
                      </a:r>
                      <a:r>
                        <a:rPr sz="1100" b="1" dirty="0">
                          <a:solidFill>
                            <a:srgbClr val="FFFFFF"/>
                          </a:solidFill>
                          <a:latin typeface="TeXGyreSchola"/>
                          <a:cs typeface="TeXGyreSchola"/>
                        </a:rPr>
                        <a:t>of </a:t>
                      </a:r>
                      <a:r>
                        <a:rPr sz="1100" b="1" spc="-5" dirty="0">
                          <a:solidFill>
                            <a:srgbClr val="FFFFFF"/>
                          </a:solidFill>
                          <a:latin typeface="TeXGyreSchola"/>
                          <a:cs typeface="TeXGyreSchola"/>
                        </a:rPr>
                        <a:t>communication used  </a:t>
                      </a:r>
                      <a:r>
                        <a:rPr sz="1100" b="1" dirty="0">
                          <a:solidFill>
                            <a:srgbClr val="FFFFFF"/>
                          </a:solidFill>
                          <a:latin typeface="TeXGyreSchola"/>
                          <a:cs typeface="TeXGyreSchola"/>
                        </a:rPr>
                        <a:t>by </a:t>
                      </a:r>
                      <a:r>
                        <a:rPr sz="1100" b="1" spc="-5" dirty="0">
                          <a:solidFill>
                            <a:srgbClr val="FFFFFF"/>
                          </a:solidFill>
                          <a:latin typeface="TeXGyreSchola"/>
                          <a:cs typeface="TeXGyreSchola"/>
                        </a:rPr>
                        <a:t>prehistoric people before the development </a:t>
                      </a:r>
                      <a:r>
                        <a:rPr sz="1100" b="1" dirty="0">
                          <a:solidFill>
                            <a:srgbClr val="FFFFFF"/>
                          </a:solidFill>
                          <a:latin typeface="TeXGyreSchola"/>
                          <a:cs typeface="TeXGyreSchola"/>
                        </a:rPr>
                        <a:t>of </a:t>
                      </a:r>
                      <a:r>
                        <a:rPr sz="1100" b="1" spc="-5" dirty="0">
                          <a:solidFill>
                            <a:srgbClr val="FFFFFF"/>
                          </a:solidFill>
                          <a:latin typeface="TeXGyreSchola"/>
                          <a:cs typeface="TeXGyreSchola"/>
                        </a:rPr>
                        <a:t>spoken language. Mime,  gestures, grunts, and drawing </a:t>
                      </a:r>
                      <a:r>
                        <a:rPr sz="1100" b="1" dirty="0">
                          <a:solidFill>
                            <a:srgbClr val="FFFFFF"/>
                          </a:solidFill>
                          <a:latin typeface="TeXGyreSchola"/>
                          <a:cs typeface="TeXGyreSchola"/>
                        </a:rPr>
                        <a:t>of </a:t>
                      </a:r>
                      <a:r>
                        <a:rPr sz="1100" b="1" spc="-5" dirty="0">
                          <a:solidFill>
                            <a:srgbClr val="FFFFFF"/>
                          </a:solidFill>
                          <a:latin typeface="TeXGyreSchola"/>
                          <a:cs typeface="TeXGyreSchola"/>
                        </a:rPr>
                        <a:t>figures </a:t>
                      </a:r>
                      <a:r>
                        <a:rPr sz="1100" b="1" dirty="0">
                          <a:solidFill>
                            <a:srgbClr val="FFFFFF"/>
                          </a:solidFill>
                          <a:latin typeface="TeXGyreSchola"/>
                          <a:cs typeface="TeXGyreSchola"/>
                        </a:rPr>
                        <a:t>in </a:t>
                      </a:r>
                      <a:r>
                        <a:rPr sz="1100" b="1" spc="-5" dirty="0">
                          <a:solidFill>
                            <a:srgbClr val="FFFFFF"/>
                          </a:solidFill>
                          <a:latin typeface="TeXGyreSchola"/>
                          <a:cs typeface="TeXGyreSchola"/>
                        </a:rPr>
                        <a:t>the sand with </a:t>
                      </a:r>
                      <a:r>
                        <a:rPr sz="1100" b="1" dirty="0">
                          <a:solidFill>
                            <a:srgbClr val="FFFFFF"/>
                          </a:solidFill>
                          <a:latin typeface="TeXGyreSchola"/>
                          <a:cs typeface="TeXGyreSchola"/>
                        </a:rPr>
                        <a:t>a </a:t>
                      </a:r>
                      <a:r>
                        <a:rPr sz="1100" b="1" spc="-5" dirty="0">
                          <a:solidFill>
                            <a:srgbClr val="FFFFFF"/>
                          </a:solidFill>
                          <a:latin typeface="TeXGyreSchola"/>
                          <a:cs typeface="TeXGyreSchola"/>
                        </a:rPr>
                        <a:t>stick were  methods used to communicate -- yes, even to educate. Even without speech,  these prehistoric people were able to teach their young </a:t>
                      </a:r>
                      <a:r>
                        <a:rPr sz="1100" b="1" dirty="0">
                          <a:solidFill>
                            <a:srgbClr val="FFFFFF"/>
                          </a:solidFill>
                          <a:latin typeface="TeXGyreSchola"/>
                          <a:cs typeface="TeXGyreSchola"/>
                        </a:rPr>
                        <a:t>how </a:t>
                      </a:r>
                      <a:r>
                        <a:rPr sz="1100" b="1" spc="-5" dirty="0">
                          <a:solidFill>
                            <a:srgbClr val="FFFFFF"/>
                          </a:solidFill>
                          <a:latin typeface="TeXGyreSchola"/>
                          <a:cs typeface="TeXGyreSchola"/>
                        </a:rPr>
                        <a:t>to catch  animals </a:t>
                      </a:r>
                      <a:r>
                        <a:rPr sz="1100" b="1" dirty="0">
                          <a:solidFill>
                            <a:srgbClr val="FFFFFF"/>
                          </a:solidFill>
                          <a:latin typeface="TeXGyreSchola"/>
                          <a:cs typeface="TeXGyreSchola"/>
                        </a:rPr>
                        <a:t>for </a:t>
                      </a:r>
                      <a:r>
                        <a:rPr sz="1100" b="1" spc="-5" dirty="0">
                          <a:solidFill>
                            <a:srgbClr val="FFFFFF"/>
                          </a:solidFill>
                          <a:latin typeface="TeXGyreSchola"/>
                          <a:cs typeface="TeXGyreSchola"/>
                        </a:rPr>
                        <a:t>food, what animals to avoid, which vegetation </a:t>
                      </a:r>
                      <a:r>
                        <a:rPr sz="1100" b="1" dirty="0">
                          <a:solidFill>
                            <a:srgbClr val="FFFFFF"/>
                          </a:solidFill>
                          <a:latin typeface="TeXGyreSchola"/>
                          <a:cs typeface="TeXGyreSchola"/>
                        </a:rPr>
                        <a:t>was </a:t>
                      </a:r>
                      <a:r>
                        <a:rPr sz="1100" b="1" spc="-5" dirty="0">
                          <a:solidFill>
                            <a:srgbClr val="FFFFFF"/>
                          </a:solidFill>
                          <a:latin typeface="TeXGyreSchola"/>
                          <a:cs typeface="TeXGyreSchola"/>
                        </a:rPr>
                        <a:t>good to eat  and which </a:t>
                      </a:r>
                      <a:r>
                        <a:rPr sz="1100" b="1" dirty="0">
                          <a:solidFill>
                            <a:srgbClr val="FFFFFF"/>
                          </a:solidFill>
                          <a:latin typeface="TeXGyreSchola"/>
                          <a:cs typeface="TeXGyreSchola"/>
                        </a:rPr>
                        <a:t>was</a:t>
                      </a:r>
                      <a:r>
                        <a:rPr sz="1100" b="1" spc="-10" dirty="0">
                          <a:solidFill>
                            <a:srgbClr val="FFFFFF"/>
                          </a:solidFill>
                          <a:latin typeface="TeXGyreSchola"/>
                          <a:cs typeface="TeXGyreSchola"/>
                        </a:rPr>
                        <a:t> </a:t>
                      </a:r>
                      <a:r>
                        <a:rPr sz="1100" b="1" spc="-5" dirty="0">
                          <a:solidFill>
                            <a:srgbClr val="FFFFFF"/>
                          </a:solidFill>
                          <a:latin typeface="TeXGyreSchola"/>
                          <a:cs typeface="TeXGyreSchola"/>
                        </a:rPr>
                        <a:t>poisonous.</a:t>
                      </a:r>
                      <a:endParaRPr sz="1100">
                        <a:latin typeface="TeXGyreSchola"/>
                        <a:cs typeface="TeXGyreSchola"/>
                      </a:endParaRPr>
                    </a:p>
                  </a:txBody>
                  <a:tcPr marL="0" marR="0" marT="40640" marB="0">
                    <a:lnL w="12700">
                      <a:solidFill>
                        <a:srgbClr val="FFFFFF"/>
                      </a:solidFill>
                      <a:prstDash val="solid"/>
                    </a:lnL>
                    <a:lnR w="12700">
                      <a:solidFill>
                        <a:srgbClr val="FFFFFF"/>
                      </a:solidFill>
                      <a:prstDash val="solid"/>
                    </a:lnR>
                    <a:lnT w="12700">
                      <a:solidFill>
                        <a:srgbClr val="FFFFFF"/>
                      </a:solidFill>
                      <a:prstDash val="solid"/>
                    </a:lnT>
                    <a:solidFill>
                      <a:srgbClr val="FD8537"/>
                    </a:solidFill>
                  </a:tcPr>
                </a:tc>
                <a:tc hMerge="1">
                  <a:txBody>
                    <a:bodyPr/>
                    <a:lstStyle/>
                    <a:p>
                      <a:endParaRPr/>
                    </a:p>
                  </a:txBody>
                  <a:tcPr marL="0" marR="0" marT="0" marB="0"/>
                </a:tc>
                <a:tc>
                  <a:txBody>
                    <a:bodyPr/>
                    <a:lstStyle/>
                    <a:p>
                      <a:pPr marL="47625" marR="106680">
                        <a:lnSpc>
                          <a:spcPct val="114799"/>
                        </a:lnSpc>
                        <a:spcBef>
                          <a:spcPts val="320"/>
                        </a:spcBef>
                      </a:pPr>
                      <a:r>
                        <a:rPr sz="1100" b="1" spc="-5" dirty="0">
                          <a:latin typeface="TeXGyreSchola"/>
                          <a:cs typeface="TeXGyreSchola"/>
                        </a:rPr>
                        <a:t>Source: Frick, </a:t>
                      </a:r>
                      <a:r>
                        <a:rPr sz="1100" b="1" dirty="0">
                          <a:latin typeface="TeXGyreSchola"/>
                          <a:cs typeface="TeXGyreSchola"/>
                        </a:rPr>
                        <a:t>T. </a:t>
                      </a:r>
                      <a:r>
                        <a:rPr sz="1100" b="1" spc="-5" dirty="0">
                          <a:latin typeface="TeXGyreSchola"/>
                          <a:cs typeface="TeXGyreSchola"/>
                        </a:rPr>
                        <a:t>(1991).  Restructuring  education through  technology.</a:t>
                      </a:r>
                      <a:endParaRPr sz="1100">
                        <a:latin typeface="TeXGyreSchola"/>
                        <a:cs typeface="TeXGyreSchola"/>
                      </a:endParaRPr>
                    </a:p>
                    <a:p>
                      <a:pPr marL="47625" marR="635">
                        <a:lnSpc>
                          <a:spcPct val="114799"/>
                        </a:lnSpc>
                      </a:pPr>
                      <a:r>
                        <a:rPr sz="1100" b="1" spc="-5" dirty="0">
                          <a:latin typeface="TeXGyreSchola"/>
                          <a:cs typeface="TeXGyreSchola"/>
                        </a:rPr>
                        <a:t>Bloomington, IN: Phi  Delta Kappa  Educational</a:t>
                      </a:r>
                      <a:r>
                        <a:rPr sz="1100" b="1" spc="-30" dirty="0">
                          <a:latin typeface="TeXGyreSchola"/>
                          <a:cs typeface="TeXGyreSchola"/>
                        </a:rPr>
                        <a:t> </a:t>
                      </a:r>
                      <a:r>
                        <a:rPr sz="1100" b="1" spc="-5" dirty="0">
                          <a:latin typeface="TeXGyreSchola"/>
                          <a:cs typeface="TeXGyreSchola"/>
                        </a:rPr>
                        <a:t>Foundation.</a:t>
                      </a:r>
                      <a:endParaRPr sz="1100">
                        <a:latin typeface="TeXGyreSchola"/>
                        <a:cs typeface="TeXGyreSchola"/>
                      </a:endParaRPr>
                    </a:p>
                  </a:txBody>
                  <a:tcPr marL="0" marR="0" marT="40640" marB="0">
                    <a:lnL w="12700">
                      <a:solidFill>
                        <a:srgbClr val="FFFFFF"/>
                      </a:solidFill>
                      <a:prstDash val="solid"/>
                    </a:lnL>
                    <a:lnR w="12700">
                      <a:solidFill>
                        <a:srgbClr val="FFFFFF"/>
                      </a:solidFill>
                      <a:prstDash val="solid"/>
                    </a:lnR>
                    <a:lnT w="12700">
                      <a:solidFill>
                        <a:srgbClr val="FFFFFF"/>
                      </a:solidFill>
                      <a:prstDash val="solid"/>
                    </a:lnT>
                    <a:solidFill>
                      <a:srgbClr val="FD8537"/>
                    </a:solidFill>
                  </a:tcPr>
                </a:tc>
                <a:extLst>
                  <a:ext uri="{0D108BD9-81ED-4DB2-BD59-A6C34878D82A}">
                    <a16:rowId xmlns:a16="http://schemas.microsoft.com/office/drawing/2014/main" val="10000"/>
                  </a:ext>
                </a:extLst>
              </a:tr>
              <a:tr h="64960">
                <a:tc gridSpan="2">
                  <a:txBody>
                    <a:bodyPr/>
                    <a:lstStyle/>
                    <a:p>
                      <a:pPr>
                        <a:lnSpc>
                          <a:spcPct val="100000"/>
                        </a:lnSpc>
                      </a:pPr>
                      <a:endParaRPr sz="200">
                        <a:latin typeface="Times New Roman"/>
                        <a:cs typeface="Times New Roman"/>
                      </a:endParaRPr>
                    </a:p>
                  </a:txBody>
                  <a:tcPr marL="0" marR="0" marT="0" marB="0">
                    <a:lnL w="12700">
                      <a:solidFill>
                        <a:srgbClr val="FFFFFF"/>
                      </a:solidFill>
                      <a:prstDash val="solid"/>
                    </a:lnL>
                    <a:lnR w="12700">
                      <a:solidFill>
                        <a:srgbClr val="FFFFFF"/>
                      </a:solidFill>
                      <a:prstDash val="solid"/>
                    </a:lnR>
                    <a:lnB w="12700">
                      <a:solidFill>
                        <a:srgbClr val="FFFFFF"/>
                      </a:solidFill>
                      <a:prstDash val="solid"/>
                    </a:lnB>
                  </a:tcPr>
                </a:tc>
                <a:tc hMerge="1">
                  <a:txBody>
                    <a:bodyPr/>
                    <a:lstStyle/>
                    <a:p>
                      <a:endParaRPr/>
                    </a:p>
                  </a:txBody>
                  <a:tcPr marL="0" marR="0" marT="0" marB="0"/>
                </a:tc>
                <a:tc>
                  <a:txBody>
                    <a:bodyPr/>
                    <a:lstStyle/>
                    <a:p>
                      <a:pPr>
                        <a:lnSpc>
                          <a:spcPct val="100000"/>
                        </a:lnSpc>
                      </a:pPr>
                      <a:endParaRPr sz="200">
                        <a:latin typeface="Times New Roman"/>
                        <a:cs typeface="Times New Roman"/>
                      </a:endParaRPr>
                    </a:p>
                  </a:txBody>
                  <a:tcPr marL="0" marR="0" marT="0" marB="0">
                    <a:lnL w="12700">
                      <a:solidFill>
                        <a:srgbClr val="FFFFFF"/>
                      </a:solidFill>
                      <a:prstDash val="solid"/>
                    </a:lnL>
                    <a:lnR w="12700">
                      <a:solidFill>
                        <a:srgbClr val="FFFFFF"/>
                      </a:solidFill>
                      <a:prstDash val="solid"/>
                    </a:lnR>
                    <a:lnB w="12700">
                      <a:solidFill>
                        <a:srgbClr val="FFFFFF"/>
                      </a:solidFill>
                      <a:prstDash val="solid"/>
                    </a:lnB>
                  </a:tcPr>
                </a:tc>
                <a:extLst>
                  <a:ext uri="{0D108BD9-81ED-4DB2-BD59-A6C34878D82A}">
                    <a16:rowId xmlns:a16="http://schemas.microsoft.com/office/drawing/2014/main" val="10001"/>
                  </a:ext>
                </a:extLst>
              </a:tr>
              <a:tr h="287654">
                <a:tc>
                  <a:txBody>
                    <a:bodyPr/>
                    <a:lstStyle/>
                    <a:p>
                      <a:pPr marL="47625">
                        <a:lnSpc>
                          <a:spcPct val="100000"/>
                        </a:lnSpc>
                        <a:spcBef>
                          <a:spcPts val="515"/>
                        </a:spcBef>
                      </a:pPr>
                      <a:r>
                        <a:rPr sz="1100" b="1" spc="-5" dirty="0">
                          <a:latin typeface="TeXGyreSchola"/>
                          <a:cs typeface="TeXGyreSchola"/>
                        </a:rPr>
                        <a:t>Plagiarized</a:t>
                      </a:r>
                      <a:r>
                        <a:rPr sz="1100" b="1" spc="-10" dirty="0">
                          <a:latin typeface="TeXGyreSchola"/>
                          <a:cs typeface="TeXGyreSchola"/>
                        </a:rPr>
                        <a:t> </a:t>
                      </a:r>
                      <a:r>
                        <a:rPr sz="1100" b="1" spc="-5" dirty="0">
                          <a:latin typeface="TeXGyreSchola"/>
                          <a:cs typeface="TeXGyreSchola"/>
                        </a:rPr>
                        <a:t>Version</a:t>
                      </a:r>
                      <a:endParaRPr sz="1100">
                        <a:latin typeface="TeXGyreSchola"/>
                        <a:cs typeface="TeXGyreSchola"/>
                      </a:endParaRPr>
                    </a:p>
                  </a:txBody>
                  <a:tcPr marL="0" marR="0" marT="6540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FD8537"/>
                    </a:solidFill>
                  </a:tcPr>
                </a:tc>
                <a:tc gridSpan="2">
                  <a:txBody>
                    <a:bodyPr/>
                    <a:lstStyle/>
                    <a:p>
                      <a:pPr marL="47625">
                        <a:lnSpc>
                          <a:spcPct val="100000"/>
                        </a:lnSpc>
                        <a:spcBef>
                          <a:spcPts val="515"/>
                        </a:spcBef>
                      </a:pPr>
                      <a:r>
                        <a:rPr sz="1100" b="1" spc="-5" dirty="0">
                          <a:latin typeface="TeXGyreSchola"/>
                          <a:cs typeface="TeXGyreSchola"/>
                        </a:rPr>
                        <a:t>Correct</a:t>
                      </a:r>
                      <a:r>
                        <a:rPr sz="1100" b="1" spc="-10" dirty="0">
                          <a:latin typeface="TeXGyreSchola"/>
                          <a:cs typeface="TeXGyreSchola"/>
                        </a:rPr>
                        <a:t> </a:t>
                      </a:r>
                      <a:r>
                        <a:rPr sz="1100" b="1" spc="-5" dirty="0">
                          <a:latin typeface="TeXGyreSchola"/>
                          <a:cs typeface="TeXGyreSchola"/>
                        </a:rPr>
                        <a:t>Version</a:t>
                      </a:r>
                      <a:endParaRPr sz="1100">
                        <a:latin typeface="TeXGyreSchola"/>
                        <a:cs typeface="TeXGyreSchola"/>
                      </a:endParaRPr>
                    </a:p>
                  </a:txBody>
                  <a:tcPr marL="0" marR="0" marT="6540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FD8537"/>
                    </a:solidFill>
                  </a:tcPr>
                </a:tc>
                <a:tc hMerge="1">
                  <a:txBody>
                    <a:bodyPr/>
                    <a:lstStyle/>
                    <a:p>
                      <a:endParaRPr/>
                    </a:p>
                  </a:txBody>
                  <a:tcPr marL="0" marR="0" marT="0" marB="0"/>
                </a:tc>
                <a:extLst>
                  <a:ext uri="{0D108BD9-81ED-4DB2-BD59-A6C34878D82A}">
                    <a16:rowId xmlns:a16="http://schemas.microsoft.com/office/drawing/2014/main" val="10002"/>
                  </a:ext>
                </a:extLst>
              </a:tr>
              <a:tr h="1953895">
                <a:tc>
                  <a:txBody>
                    <a:bodyPr/>
                    <a:lstStyle/>
                    <a:p>
                      <a:pPr marL="47625" marR="163195">
                        <a:lnSpc>
                          <a:spcPct val="114799"/>
                        </a:lnSpc>
                        <a:spcBef>
                          <a:spcPts val="320"/>
                        </a:spcBef>
                      </a:pPr>
                      <a:r>
                        <a:rPr sz="1100" b="1" dirty="0">
                          <a:solidFill>
                            <a:srgbClr val="FFFFFF"/>
                          </a:solidFill>
                          <a:latin typeface="TeXGyreSchola"/>
                          <a:cs typeface="TeXGyreSchola"/>
                        </a:rPr>
                        <a:t>In </a:t>
                      </a:r>
                      <a:r>
                        <a:rPr sz="1100" b="1" spc="-5" dirty="0">
                          <a:solidFill>
                            <a:srgbClr val="FFFFFF"/>
                          </a:solidFill>
                          <a:latin typeface="TeXGyreSchola"/>
                          <a:cs typeface="TeXGyreSchola"/>
                        </a:rPr>
                        <a:t>examining technology, </a:t>
                      </a:r>
                      <a:r>
                        <a:rPr sz="1100" b="1" dirty="0">
                          <a:solidFill>
                            <a:srgbClr val="FFFFFF"/>
                          </a:solidFill>
                          <a:latin typeface="TeXGyreSchola"/>
                          <a:cs typeface="TeXGyreSchola"/>
                        </a:rPr>
                        <a:t>we </a:t>
                      </a:r>
                      <a:r>
                        <a:rPr sz="1100" b="1" spc="-5" dirty="0">
                          <a:solidFill>
                            <a:srgbClr val="FFFFFF"/>
                          </a:solidFill>
                          <a:latin typeface="TeXGyreSchola"/>
                          <a:cs typeface="TeXGyreSchola"/>
                        </a:rPr>
                        <a:t>have to remember  that computers are not the first technology  people have had to deal with. </a:t>
                      </a:r>
                      <a:r>
                        <a:rPr sz="1100" b="1" dirty="0">
                          <a:solidFill>
                            <a:srgbClr val="FFFFFF"/>
                          </a:solidFill>
                          <a:latin typeface="TeXGyreSchola"/>
                          <a:cs typeface="TeXGyreSchola"/>
                        </a:rPr>
                        <a:t>The </a:t>
                      </a:r>
                      <a:r>
                        <a:rPr sz="1100" b="1" spc="-5" dirty="0">
                          <a:solidFill>
                            <a:srgbClr val="FFFFFF"/>
                          </a:solidFill>
                          <a:latin typeface="TeXGyreSchola"/>
                          <a:cs typeface="TeXGyreSchola"/>
                        </a:rPr>
                        <a:t>first  technology </a:t>
                      </a:r>
                      <a:r>
                        <a:rPr sz="1100" b="1" dirty="0">
                          <a:solidFill>
                            <a:srgbClr val="FFFFFF"/>
                          </a:solidFill>
                          <a:latin typeface="TeXGyreSchola"/>
                          <a:cs typeface="TeXGyreSchola"/>
                        </a:rPr>
                        <a:t>was </a:t>
                      </a:r>
                      <a:r>
                        <a:rPr sz="1100" b="1" spc="-5" dirty="0">
                          <a:solidFill>
                            <a:srgbClr val="FFFFFF"/>
                          </a:solidFill>
                          <a:latin typeface="TeXGyreSchola"/>
                          <a:cs typeface="TeXGyreSchola"/>
                        </a:rPr>
                        <a:t>the primitive modes </a:t>
                      </a:r>
                      <a:r>
                        <a:rPr sz="1100" b="1" dirty="0">
                          <a:solidFill>
                            <a:srgbClr val="FFFFFF"/>
                          </a:solidFill>
                          <a:latin typeface="TeXGyreSchola"/>
                          <a:cs typeface="TeXGyreSchola"/>
                        </a:rPr>
                        <a:t>of  </a:t>
                      </a:r>
                      <a:r>
                        <a:rPr sz="1100" b="1" spc="-5" dirty="0">
                          <a:solidFill>
                            <a:srgbClr val="FFFFFF"/>
                          </a:solidFill>
                          <a:latin typeface="TeXGyreSchola"/>
                          <a:cs typeface="TeXGyreSchola"/>
                        </a:rPr>
                        <a:t>communication used </a:t>
                      </a:r>
                      <a:r>
                        <a:rPr sz="1100" b="1" dirty="0">
                          <a:solidFill>
                            <a:srgbClr val="FFFFFF"/>
                          </a:solidFill>
                          <a:latin typeface="TeXGyreSchola"/>
                          <a:cs typeface="TeXGyreSchola"/>
                        </a:rPr>
                        <a:t>by </a:t>
                      </a:r>
                      <a:r>
                        <a:rPr sz="1100" b="1" spc="-5" dirty="0">
                          <a:solidFill>
                            <a:srgbClr val="FFFFFF"/>
                          </a:solidFill>
                          <a:latin typeface="TeXGyreSchola"/>
                          <a:cs typeface="TeXGyreSchola"/>
                        </a:rPr>
                        <a:t>prehistoric people  before the development </a:t>
                      </a:r>
                      <a:r>
                        <a:rPr sz="1100" b="1" dirty="0">
                          <a:solidFill>
                            <a:srgbClr val="FFFFFF"/>
                          </a:solidFill>
                          <a:latin typeface="TeXGyreSchola"/>
                          <a:cs typeface="TeXGyreSchola"/>
                        </a:rPr>
                        <a:t>of </a:t>
                      </a:r>
                      <a:r>
                        <a:rPr sz="1100" b="1" spc="-5" dirty="0">
                          <a:solidFill>
                            <a:srgbClr val="FFFFFF"/>
                          </a:solidFill>
                          <a:latin typeface="TeXGyreSchola"/>
                          <a:cs typeface="TeXGyreSchola"/>
                        </a:rPr>
                        <a:t>spoken</a:t>
                      </a:r>
                      <a:r>
                        <a:rPr sz="1100" b="1" spc="-10" dirty="0">
                          <a:solidFill>
                            <a:srgbClr val="FFFFFF"/>
                          </a:solidFill>
                          <a:latin typeface="TeXGyreSchola"/>
                          <a:cs typeface="TeXGyreSchola"/>
                        </a:rPr>
                        <a:t> </a:t>
                      </a:r>
                      <a:r>
                        <a:rPr sz="1100" b="1" spc="-5" dirty="0">
                          <a:solidFill>
                            <a:srgbClr val="FFFFFF"/>
                          </a:solidFill>
                          <a:latin typeface="TeXGyreSchola"/>
                          <a:cs typeface="TeXGyreSchola"/>
                        </a:rPr>
                        <a:t>language.</a:t>
                      </a:r>
                      <a:endParaRPr sz="1100">
                        <a:latin typeface="TeXGyreSchola"/>
                        <a:cs typeface="TeXGyreSchola"/>
                      </a:endParaRPr>
                    </a:p>
                  </a:txBody>
                  <a:tcPr marL="0" marR="0" marT="4064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FD8537"/>
                    </a:solidFill>
                  </a:tcPr>
                </a:tc>
                <a:tc gridSpan="2">
                  <a:txBody>
                    <a:bodyPr/>
                    <a:lstStyle/>
                    <a:p>
                      <a:pPr marL="47625" marR="76200">
                        <a:lnSpc>
                          <a:spcPct val="114799"/>
                        </a:lnSpc>
                        <a:spcBef>
                          <a:spcPts val="320"/>
                        </a:spcBef>
                      </a:pPr>
                      <a:r>
                        <a:rPr sz="1100" b="1" dirty="0">
                          <a:solidFill>
                            <a:srgbClr val="6F2F9F"/>
                          </a:solidFill>
                          <a:latin typeface="TeXGyreSchola"/>
                          <a:cs typeface="TeXGyreSchola"/>
                        </a:rPr>
                        <a:t>In </a:t>
                      </a:r>
                      <a:r>
                        <a:rPr sz="1100" b="1" spc="-5" dirty="0">
                          <a:solidFill>
                            <a:srgbClr val="6F2F9F"/>
                          </a:solidFill>
                          <a:latin typeface="TeXGyreSchola"/>
                          <a:cs typeface="TeXGyreSchola"/>
                        </a:rPr>
                        <a:t>examining technology, </a:t>
                      </a:r>
                      <a:r>
                        <a:rPr sz="1100" b="1" dirty="0">
                          <a:solidFill>
                            <a:srgbClr val="6F2F9F"/>
                          </a:solidFill>
                          <a:latin typeface="TeXGyreSchola"/>
                          <a:cs typeface="TeXGyreSchola"/>
                        </a:rPr>
                        <a:t>we </a:t>
                      </a:r>
                      <a:r>
                        <a:rPr sz="1100" b="1" spc="-5" dirty="0">
                          <a:solidFill>
                            <a:srgbClr val="6F2F9F"/>
                          </a:solidFill>
                          <a:latin typeface="TeXGyreSchola"/>
                          <a:cs typeface="TeXGyreSchola"/>
                        </a:rPr>
                        <a:t>have to remember  that computers are not the first technology people  have had to deal with. Frick (1991) believes that "...  the first technology </a:t>
                      </a:r>
                      <a:r>
                        <a:rPr sz="1100" b="1" dirty="0">
                          <a:solidFill>
                            <a:srgbClr val="6F2F9F"/>
                          </a:solidFill>
                          <a:latin typeface="TeXGyreSchola"/>
                          <a:cs typeface="TeXGyreSchola"/>
                        </a:rPr>
                        <a:t>was </a:t>
                      </a:r>
                      <a:r>
                        <a:rPr sz="1100" b="1" spc="-5" dirty="0">
                          <a:solidFill>
                            <a:srgbClr val="6F2F9F"/>
                          </a:solidFill>
                          <a:latin typeface="TeXGyreSchola"/>
                          <a:cs typeface="TeXGyreSchola"/>
                        </a:rPr>
                        <a:t>the primitive modes </a:t>
                      </a:r>
                      <a:r>
                        <a:rPr sz="1100" b="1" dirty="0">
                          <a:solidFill>
                            <a:srgbClr val="6F2F9F"/>
                          </a:solidFill>
                          <a:latin typeface="TeXGyreSchola"/>
                          <a:cs typeface="TeXGyreSchola"/>
                        </a:rPr>
                        <a:t>of  </a:t>
                      </a:r>
                      <a:r>
                        <a:rPr sz="1100" b="1" spc="-5" dirty="0">
                          <a:solidFill>
                            <a:srgbClr val="6F2F9F"/>
                          </a:solidFill>
                          <a:latin typeface="TeXGyreSchola"/>
                          <a:cs typeface="TeXGyreSchola"/>
                        </a:rPr>
                        <a:t>communication used </a:t>
                      </a:r>
                      <a:r>
                        <a:rPr sz="1100" b="1" dirty="0">
                          <a:solidFill>
                            <a:srgbClr val="6F2F9F"/>
                          </a:solidFill>
                          <a:latin typeface="TeXGyreSchola"/>
                          <a:cs typeface="TeXGyreSchola"/>
                        </a:rPr>
                        <a:t>by </a:t>
                      </a:r>
                      <a:r>
                        <a:rPr sz="1100" b="1" spc="-5" dirty="0">
                          <a:solidFill>
                            <a:srgbClr val="6F2F9F"/>
                          </a:solidFill>
                          <a:latin typeface="TeXGyreSchola"/>
                          <a:cs typeface="TeXGyreSchola"/>
                        </a:rPr>
                        <a:t>prehistoric people before  the development </a:t>
                      </a:r>
                      <a:r>
                        <a:rPr sz="1100" b="1" dirty="0">
                          <a:solidFill>
                            <a:srgbClr val="6F2F9F"/>
                          </a:solidFill>
                          <a:latin typeface="TeXGyreSchola"/>
                          <a:cs typeface="TeXGyreSchola"/>
                        </a:rPr>
                        <a:t>of </a:t>
                      </a:r>
                      <a:r>
                        <a:rPr sz="1100" b="1" spc="-5" dirty="0">
                          <a:solidFill>
                            <a:srgbClr val="6F2F9F"/>
                          </a:solidFill>
                          <a:latin typeface="TeXGyreSchola"/>
                          <a:cs typeface="TeXGyreSchola"/>
                        </a:rPr>
                        <a:t>spoken language" </a:t>
                      </a:r>
                      <a:r>
                        <a:rPr sz="1100" b="1" dirty="0">
                          <a:solidFill>
                            <a:srgbClr val="6F2F9F"/>
                          </a:solidFill>
                          <a:latin typeface="TeXGyreSchola"/>
                          <a:cs typeface="TeXGyreSchola"/>
                        </a:rPr>
                        <a:t>(p.</a:t>
                      </a:r>
                      <a:r>
                        <a:rPr sz="1100" b="1" spc="-10" dirty="0">
                          <a:solidFill>
                            <a:srgbClr val="6F2F9F"/>
                          </a:solidFill>
                          <a:latin typeface="TeXGyreSchola"/>
                          <a:cs typeface="TeXGyreSchola"/>
                        </a:rPr>
                        <a:t> </a:t>
                      </a:r>
                      <a:r>
                        <a:rPr sz="1100" b="1" spc="-5" dirty="0">
                          <a:solidFill>
                            <a:srgbClr val="6F2F9F"/>
                          </a:solidFill>
                          <a:latin typeface="TeXGyreSchola"/>
                          <a:cs typeface="TeXGyreSchola"/>
                        </a:rPr>
                        <a:t>10).</a:t>
                      </a:r>
                      <a:endParaRPr sz="1100">
                        <a:latin typeface="TeXGyreSchola"/>
                        <a:cs typeface="TeXGyreSchola"/>
                      </a:endParaRPr>
                    </a:p>
                    <a:p>
                      <a:pPr marL="47625" marR="203835">
                        <a:lnSpc>
                          <a:spcPct val="114799"/>
                        </a:lnSpc>
                        <a:spcBef>
                          <a:spcPts val="1010"/>
                        </a:spcBef>
                      </a:pPr>
                      <a:r>
                        <a:rPr sz="1100" spc="-5" dirty="0">
                          <a:latin typeface="TeXGyreSchola"/>
                          <a:cs typeface="TeXGyreSchola"/>
                        </a:rPr>
                        <a:t>References: Frick, T. (1991). Restructuring education  through technology. Bloomington, IN: Phi Delta Kappa  Educational</a:t>
                      </a:r>
                      <a:r>
                        <a:rPr sz="1100" spc="-10" dirty="0">
                          <a:latin typeface="TeXGyreSchola"/>
                          <a:cs typeface="TeXGyreSchola"/>
                        </a:rPr>
                        <a:t> </a:t>
                      </a:r>
                      <a:r>
                        <a:rPr sz="1100" spc="-5" dirty="0">
                          <a:latin typeface="TeXGyreSchola"/>
                          <a:cs typeface="TeXGyreSchola"/>
                        </a:rPr>
                        <a:t>Foundation.</a:t>
                      </a:r>
                      <a:endParaRPr sz="1100">
                        <a:latin typeface="TeXGyreSchola"/>
                        <a:cs typeface="TeXGyreSchola"/>
                      </a:endParaRPr>
                    </a:p>
                  </a:txBody>
                  <a:tcPr marL="0" marR="0" marT="4064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FFD9CE"/>
                    </a:solidFill>
                  </a:tcPr>
                </a:tc>
                <a:tc hMerge="1">
                  <a:txBody>
                    <a:bodyPr/>
                    <a:lstStyle/>
                    <a:p>
                      <a:endParaRPr/>
                    </a:p>
                  </a:txBody>
                  <a:tcPr marL="0" marR="0" marT="0" marB="0"/>
                </a:tc>
                <a:extLst>
                  <a:ext uri="{0D108BD9-81ED-4DB2-BD59-A6C34878D82A}">
                    <a16:rowId xmlns:a16="http://schemas.microsoft.com/office/drawing/2014/main" val="10003"/>
                  </a:ext>
                </a:extLst>
              </a:tr>
              <a:tr h="1249679">
                <a:tc>
                  <a:txBody>
                    <a:bodyPr/>
                    <a:lstStyle/>
                    <a:p>
                      <a:pPr marL="47625" marR="45085">
                        <a:lnSpc>
                          <a:spcPct val="114799"/>
                        </a:lnSpc>
                        <a:spcBef>
                          <a:spcPts val="320"/>
                        </a:spcBef>
                      </a:pPr>
                      <a:r>
                        <a:rPr sz="1100" b="1" spc="-5" dirty="0">
                          <a:latin typeface="TeXGyreSchola"/>
                          <a:cs typeface="TeXGyreSchola"/>
                        </a:rPr>
                        <a:t>Explanation: This example </a:t>
                      </a:r>
                      <a:r>
                        <a:rPr sz="1100" b="1" dirty="0">
                          <a:latin typeface="TeXGyreSchola"/>
                          <a:cs typeface="TeXGyreSchola"/>
                        </a:rPr>
                        <a:t>of </a:t>
                      </a:r>
                      <a:r>
                        <a:rPr sz="1100" b="1" spc="-5" dirty="0">
                          <a:latin typeface="TeXGyreSchola"/>
                          <a:cs typeface="TeXGyreSchola"/>
                        </a:rPr>
                        <a:t>student written  work is plagiarized. </a:t>
                      </a:r>
                      <a:r>
                        <a:rPr sz="1100" b="1" dirty="0">
                          <a:latin typeface="TeXGyreSchola"/>
                          <a:cs typeface="TeXGyreSchola"/>
                        </a:rPr>
                        <a:t>The </a:t>
                      </a:r>
                      <a:r>
                        <a:rPr sz="1100" b="1" spc="-5" dirty="0">
                          <a:latin typeface="TeXGyreSchola"/>
                          <a:cs typeface="TeXGyreSchola"/>
                        </a:rPr>
                        <a:t>student copied, word-  for-word, text </a:t>
                      </a:r>
                      <a:r>
                        <a:rPr sz="1100" b="1" dirty="0">
                          <a:latin typeface="TeXGyreSchola"/>
                          <a:cs typeface="TeXGyreSchola"/>
                        </a:rPr>
                        <a:t>from </a:t>
                      </a:r>
                      <a:r>
                        <a:rPr sz="1100" b="1" spc="-5" dirty="0">
                          <a:latin typeface="TeXGyreSchola"/>
                          <a:cs typeface="TeXGyreSchola"/>
                        </a:rPr>
                        <a:t>the original source material.  No credit </a:t>
                      </a:r>
                      <a:r>
                        <a:rPr sz="1100" b="1" dirty="0">
                          <a:latin typeface="TeXGyreSchola"/>
                          <a:cs typeface="TeXGyreSchola"/>
                        </a:rPr>
                        <a:t>was </a:t>
                      </a:r>
                      <a:r>
                        <a:rPr sz="1100" b="1" spc="-5" dirty="0">
                          <a:latin typeface="TeXGyreSchola"/>
                          <a:cs typeface="TeXGyreSchola"/>
                        </a:rPr>
                        <a:t>given to the author </a:t>
                      </a:r>
                      <a:r>
                        <a:rPr sz="1100" b="1" dirty="0">
                          <a:latin typeface="TeXGyreSchola"/>
                          <a:cs typeface="TeXGyreSchola"/>
                        </a:rPr>
                        <a:t>of </a:t>
                      </a:r>
                      <a:r>
                        <a:rPr sz="1100" b="1" spc="-5" dirty="0">
                          <a:latin typeface="TeXGyreSchola"/>
                          <a:cs typeface="TeXGyreSchola"/>
                        </a:rPr>
                        <a:t>the text and  quotation marks were not used. Also, the student  didn't provide </a:t>
                      </a:r>
                      <a:r>
                        <a:rPr sz="1100" b="1" dirty="0">
                          <a:latin typeface="TeXGyreSchola"/>
                          <a:cs typeface="TeXGyreSchola"/>
                        </a:rPr>
                        <a:t>a</a:t>
                      </a:r>
                      <a:r>
                        <a:rPr sz="1100" b="1" spc="-20" dirty="0">
                          <a:latin typeface="TeXGyreSchola"/>
                          <a:cs typeface="TeXGyreSchola"/>
                        </a:rPr>
                        <a:t> </a:t>
                      </a:r>
                      <a:r>
                        <a:rPr sz="1100" b="1" spc="-5" dirty="0">
                          <a:latin typeface="TeXGyreSchola"/>
                          <a:cs typeface="TeXGyreSchola"/>
                        </a:rPr>
                        <a:t>reference.</a:t>
                      </a:r>
                      <a:endParaRPr sz="1100">
                        <a:latin typeface="TeXGyreSchola"/>
                        <a:cs typeface="TeXGyreSchola"/>
                      </a:endParaRPr>
                    </a:p>
                  </a:txBody>
                  <a:tcPr marL="0" marR="0" marT="4064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D8537"/>
                    </a:solidFill>
                  </a:tcPr>
                </a:tc>
                <a:tc gridSpan="2">
                  <a:txBody>
                    <a:bodyPr/>
                    <a:lstStyle/>
                    <a:p>
                      <a:pPr marL="47625" marR="55244">
                        <a:lnSpc>
                          <a:spcPct val="114799"/>
                        </a:lnSpc>
                        <a:spcBef>
                          <a:spcPts val="330"/>
                        </a:spcBef>
                      </a:pPr>
                      <a:r>
                        <a:rPr sz="1100" spc="-5" dirty="0">
                          <a:latin typeface="TeXGyreSchola"/>
                          <a:cs typeface="TeXGyreSchola"/>
                        </a:rPr>
                        <a:t>Explanation: Note in this example </a:t>
                      </a:r>
                      <a:r>
                        <a:rPr sz="1100" dirty="0">
                          <a:latin typeface="TeXGyreSchola"/>
                          <a:cs typeface="TeXGyreSchola"/>
                        </a:rPr>
                        <a:t>that the </a:t>
                      </a:r>
                      <a:r>
                        <a:rPr sz="1100" spc="-5" dirty="0">
                          <a:latin typeface="TeXGyreSchola"/>
                          <a:cs typeface="TeXGyreSchola"/>
                        </a:rPr>
                        <a:t>passage  begins </a:t>
                      </a:r>
                      <a:r>
                        <a:rPr sz="1100" dirty="0">
                          <a:latin typeface="TeXGyreSchola"/>
                          <a:cs typeface="TeXGyreSchola"/>
                        </a:rPr>
                        <a:t>with the </a:t>
                      </a:r>
                      <a:r>
                        <a:rPr sz="1100" spc="-5" dirty="0">
                          <a:latin typeface="TeXGyreSchola"/>
                          <a:cs typeface="TeXGyreSchola"/>
                        </a:rPr>
                        <a:t>author and year of </a:t>
                      </a:r>
                      <a:r>
                        <a:rPr sz="1100" dirty="0">
                          <a:latin typeface="TeXGyreSchola"/>
                          <a:cs typeface="TeXGyreSchola"/>
                        </a:rPr>
                        <a:t>the </a:t>
                      </a:r>
                      <a:r>
                        <a:rPr sz="1100" spc="-5" dirty="0">
                          <a:latin typeface="TeXGyreSchola"/>
                          <a:cs typeface="TeXGyreSchola"/>
                        </a:rPr>
                        <a:t>publication.  Quotation marks are used </a:t>
                      </a:r>
                      <a:r>
                        <a:rPr sz="1100" dirty="0">
                          <a:latin typeface="TeXGyreSchola"/>
                          <a:cs typeface="TeXGyreSchola"/>
                        </a:rPr>
                        <a:t>to </a:t>
                      </a:r>
                      <a:r>
                        <a:rPr sz="1100" spc="-5" dirty="0">
                          <a:latin typeface="TeXGyreSchola"/>
                          <a:cs typeface="TeXGyreSchola"/>
                        </a:rPr>
                        <a:t>indicate </a:t>
                      </a:r>
                      <a:r>
                        <a:rPr sz="1100" dirty="0">
                          <a:latin typeface="TeXGyreSchola"/>
                          <a:cs typeface="TeXGyreSchola"/>
                        </a:rPr>
                        <a:t>that </a:t>
                      </a:r>
                      <a:r>
                        <a:rPr sz="1100" spc="-5" dirty="0">
                          <a:latin typeface="TeXGyreSchola"/>
                          <a:cs typeface="TeXGyreSchola"/>
                        </a:rPr>
                        <a:t>this passage is  </a:t>
                      </a:r>
                      <a:r>
                        <a:rPr sz="1100" dirty="0">
                          <a:latin typeface="TeXGyreSchola"/>
                          <a:cs typeface="TeXGyreSchola"/>
                        </a:rPr>
                        <a:t>a </a:t>
                      </a:r>
                      <a:r>
                        <a:rPr sz="1100" spc="-5" dirty="0">
                          <a:latin typeface="TeXGyreSchola"/>
                          <a:cs typeface="TeXGyreSchola"/>
                        </a:rPr>
                        <a:t>word-for-word citation from </a:t>
                      </a:r>
                      <a:r>
                        <a:rPr sz="1100" dirty="0">
                          <a:latin typeface="TeXGyreSchola"/>
                          <a:cs typeface="TeXGyreSchola"/>
                        </a:rPr>
                        <a:t>the </a:t>
                      </a:r>
                      <a:r>
                        <a:rPr sz="1100" spc="-5" dirty="0">
                          <a:latin typeface="TeXGyreSchola"/>
                          <a:cs typeface="TeXGyreSchola"/>
                        </a:rPr>
                        <a:t>original</a:t>
                      </a:r>
                      <a:r>
                        <a:rPr sz="1100" spc="-10" dirty="0">
                          <a:latin typeface="TeXGyreSchola"/>
                          <a:cs typeface="TeXGyreSchola"/>
                        </a:rPr>
                        <a:t> </a:t>
                      </a:r>
                      <a:r>
                        <a:rPr sz="1100" spc="-5" dirty="0">
                          <a:latin typeface="TeXGyreSchola"/>
                          <a:cs typeface="TeXGyreSchola"/>
                        </a:rPr>
                        <a:t>document.</a:t>
                      </a:r>
                      <a:endParaRPr sz="1100">
                        <a:latin typeface="TeXGyreSchola"/>
                        <a:cs typeface="TeXGyreSchola"/>
                      </a:endParaRPr>
                    </a:p>
                  </a:txBody>
                  <a:tcPr marL="0" marR="0" marT="4191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FECE8"/>
                    </a:solidFill>
                  </a:tcPr>
                </a:tc>
                <a:tc hMerge="1">
                  <a:txBody>
                    <a:bodyPr/>
                    <a:lstStyle/>
                    <a:p>
                      <a:endParaRPr/>
                    </a:p>
                  </a:txBody>
                  <a:tcPr marL="0" marR="0" marT="0" marB="0"/>
                </a:tc>
                <a:extLst>
                  <a:ext uri="{0D108BD9-81ED-4DB2-BD59-A6C34878D82A}">
                    <a16:rowId xmlns:a16="http://schemas.microsoft.com/office/drawing/2014/main" val="10004"/>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869440" y="237011"/>
            <a:ext cx="4988560" cy="689932"/>
          </a:xfrm>
          <a:prstGeom prst="rect">
            <a:avLst/>
          </a:prstGeom>
        </p:spPr>
        <p:txBody>
          <a:bodyPr vert="horz" wrap="square" lIns="0" tIns="12700" rIns="0" bIns="0" rtlCol="0" anchor="ctr">
            <a:spAutoFit/>
          </a:bodyPr>
          <a:lstStyle/>
          <a:p>
            <a:pPr marL="12700">
              <a:lnSpc>
                <a:spcPct val="100000"/>
              </a:lnSpc>
              <a:spcBef>
                <a:spcPts val="100"/>
              </a:spcBef>
            </a:pPr>
            <a:r>
              <a:rPr b="1" spc="-5" dirty="0">
                <a:latin typeface="TeXGyreSchola"/>
              </a:rPr>
              <a:t>EXAMPLE 2</a:t>
            </a:r>
          </a:p>
        </p:txBody>
      </p:sp>
      <p:sp>
        <p:nvSpPr>
          <p:cNvPr id="3" name="object 3"/>
          <p:cNvSpPr/>
          <p:nvPr/>
        </p:nvSpPr>
        <p:spPr>
          <a:xfrm>
            <a:off x="2051050" y="1136649"/>
            <a:ext cx="7480300" cy="1328420"/>
          </a:xfrm>
          <a:custGeom>
            <a:avLst/>
            <a:gdLst/>
            <a:ahLst/>
            <a:cxnLst/>
            <a:rect l="l" t="t" r="r" b="b"/>
            <a:pathLst>
              <a:path w="7480300" h="1328420">
                <a:moveTo>
                  <a:pt x="7480300" y="6350"/>
                </a:moveTo>
                <a:lnTo>
                  <a:pt x="7473950" y="6350"/>
                </a:lnTo>
                <a:lnTo>
                  <a:pt x="7473950" y="0"/>
                </a:lnTo>
                <a:lnTo>
                  <a:pt x="6350" y="0"/>
                </a:lnTo>
                <a:lnTo>
                  <a:pt x="6350" y="6350"/>
                </a:lnTo>
                <a:lnTo>
                  <a:pt x="0" y="6350"/>
                </a:lnTo>
                <a:lnTo>
                  <a:pt x="0" y="1328420"/>
                </a:lnTo>
                <a:lnTo>
                  <a:pt x="12700" y="1328420"/>
                </a:lnTo>
                <a:lnTo>
                  <a:pt x="12700" y="12700"/>
                </a:lnTo>
                <a:lnTo>
                  <a:pt x="5600700" y="12700"/>
                </a:lnTo>
                <a:lnTo>
                  <a:pt x="5600700" y="1328420"/>
                </a:lnTo>
                <a:lnTo>
                  <a:pt x="5613400" y="1328420"/>
                </a:lnTo>
                <a:lnTo>
                  <a:pt x="5613400" y="12700"/>
                </a:lnTo>
                <a:lnTo>
                  <a:pt x="7467600" y="12700"/>
                </a:lnTo>
                <a:lnTo>
                  <a:pt x="7467600" y="1328420"/>
                </a:lnTo>
                <a:lnTo>
                  <a:pt x="7480300" y="1328420"/>
                </a:lnTo>
                <a:lnTo>
                  <a:pt x="7480300" y="6350"/>
                </a:lnTo>
                <a:close/>
              </a:path>
            </a:pathLst>
          </a:custGeom>
          <a:solidFill>
            <a:srgbClr val="FFFFFF"/>
          </a:solidFill>
        </p:spPr>
        <p:txBody>
          <a:bodyPr wrap="square" lIns="0" tIns="0" rIns="0" bIns="0" rtlCol="0"/>
          <a:lstStyle/>
          <a:p>
            <a:endParaRPr/>
          </a:p>
        </p:txBody>
      </p:sp>
      <p:sp>
        <p:nvSpPr>
          <p:cNvPr id="4" name="object 4"/>
          <p:cNvSpPr txBox="1"/>
          <p:nvPr/>
        </p:nvSpPr>
        <p:spPr>
          <a:xfrm>
            <a:off x="2063750" y="1149350"/>
            <a:ext cx="5588000" cy="1191224"/>
          </a:xfrm>
          <a:prstGeom prst="rect">
            <a:avLst/>
          </a:prstGeom>
          <a:solidFill>
            <a:srgbClr val="FD8537"/>
          </a:solidFill>
        </p:spPr>
        <p:txBody>
          <a:bodyPr vert="horz" wrap="square" lIns="0" tIns="34290" rIns="0" bIns="0" rtlCol="0">
            <a:spAutoFit/>
          </a:bodyPr>
          <a:lstStyle/>
          <a:p>
            <a:pPr marL="41275" marR="167640">
              <a:lnSpc>
                <a:spcPct val="114799"/>
              </a:lnSpc>
              <a:spcBef>
                <a:spcPts val="270"/>
              </a:spcBef>
            </a:pPr>
            <a:r>
              <a:rPr sz="1100" b="1" spc="-5" dirty="0">
                <a:latin typeface="TeXGyreSchola"/>
                <a:cs typeface="TeXGyreSchola"/>
              </a:rPr>
              <a:t>Original Source Material: </a:t>
            </a:r>
            <a:r>
              <a:rPr sz="1100" b="1" spc="-5" dirty="0">
                <a:solidFill>
                  <a:srgbClr val="FFFFFF"/>
                </a:solidFill>
                <a:latin typeface="TeXGyreSchola"/>
                <a:cs typeface="TeXGyreSchola"/>
              </a:rPr>
              <a:t>Constructivism is </a:t>
            </a:r>
            <a:r>
              <a:rPr sz="1100" b="1" dirty="0">
                <a:solidFill>
                  <a:srgbClr val="FFFFFF"/>
                </a:solidFill>
                <a:latin typeface="TeXGyreSchola"/>
                <a:cs typeface="TeXGyreSchola"/>
              </a:rPr>
              <a:t>a </a:t>
            </a:r>
            <a:r>
              <a:rPr sz="1100" b="1" spc="-5" dirty="0">
                <a:solidFill>
                  <a:srgbClr val="FFFFFF"/>
                </a:solidFill>
                <a:latin typeface="TeXGyreSchola"/>
                <a:cs typeface="TeXGyreSchola"/>
              </a:rPr>
              <a:t>movement that extends  beyond the beliefs </a:t>
            </a:r>
            <a:r>
              <a:rPr sz="1100" b="1" dirty="0">
                <a:solidFill>
                  <a:srgbClr val="FFFFFF"/>
                </a:solidFill>
                <a:latin typeface="TeXGyreSchola"/>
                <a:cs typeface="TeXGyreSchola"/>
              </a:rPr>
              <a:t>of </a:t>
            </a:r>
            <a:r>
              <a:rPr sz="1100" b="1" spc="-5" dirty="0">
                <a:solidFill>
                  <a:srgbClr val="FFFFFF"/>
                </a:solidFill>
                <a:latin typeface="TeXGyreSchola"/>
                <a:cs typeface="TeXGyreSchola"/>
              </a:rPr>
              <a:t>the cognitivist. It considers the engagement </a:t>
            </a:r>
            <a:r>
              <a:rPr sz="1100" b="1" dirty="0">
                <a:solidFill>
                  <a:srgbClr val="FFFFFF"/>
                </a:solidFill>
                <a:latin typeface="TeXGyreSchola"/>
                <a:cs typeface="TeXGyreSchola"/>
              </a:rPr>
              <a:t>of  </a:t>
            </a:r>
            <a:r>
              <a:rPr sz="1100" b="1" spc="-5" dirty="0">
                <a:solidFill>
                  <a:srgbClr val="FFFFFF"/>
                </a:solidFill>
                <a:latin typeface="TeXGyreSchola"/>
                <a:cs typeface="TeXGyreSchola"/>
              </a:rPr>
              <a:t>students </a:t>
            </a:r>
            <a:r>
              <a:rPr sz="1100" b="1" dirty="0">
                <a:solidFill>
                  <a:srgbClr val="FFFFFF"/>
                </a:solidFill>
                <a:latin typeface="TeXGyreSchola"/>
                <a:cs typeface="TeXGyreSchola"/>
              </a:rPr>
              <a:t>in </a:t>
            </a:r>
            <a:r>
              <a:rPr sz="1100" b="1" spc="-5" dirty="0">
                <a:solidFill>
                  <a:srgbClr val="FFFFFF"/>
                </a:solidFill>
                <a:latin typeface="TeXGyreSchola"/>
                <a:cs typeface="TeXGyreSchola"/>
              </a:rPr>
              <a:t>meaningful experiences </a:t>
            </a:r>
            <a:r>
              <a:rPr sz="1100" b="1" dirty="0">
                <a:solidFill>
                  <a:srgbClr val="FFFFFF"/>
                </a:solidFill>
                <a:latin typeface="TeXGyreSchola"/>
                <a:cs typeface="TeXGyreSchola"/>
              </a:rPr>
              <a:t>as </a:t>
            </a:r>
            <a:r>
              <a:rPr sz="1100" b="1" spc="-5" dirty="0">
                <a:solidFill>
                  <a:srgbClr val="FFFFFF"/>
                </a:solidFill>
                <a:latin typeface="TeXGyreSchola"/>
                <a:cs typeface="TeXGyreSchola"/>
              </a:rPr>
              <a:t>the essence </a:t>
            </a:r>
            <a:r>
              <a:rPr sz="1100" b="1" dirty="0">
                <a:solidFill>
                  <a:srgbClr val="FFFFFF"/>
                </a:solidFill>
                <a:latin typeface="TeXGyreSchola"/>
                <a:cs typeface="TeXGyreSchola"/>
              </a:rPr>
              <a:t>of </a:t>
            </a:r>
            <a:r>
              <a:rPr sz="1100" b="1" spc="-5" dirty="0">
                <a:solidFill>
                  <a:srgbClr val="FFFFFF"/>
                </a:solidFill>
                <a:latin typeface="TeXGyreSchola"/>
                <a:cs typeface="TeXGyreSchola"/>
              </a:rPr>
              <a:t>learning. </a:t>
            </a:r>
            <a:r>
              <a:rPr sz="1100" b="1" dirty="0">
                <a:solidFill>
                  <a:srgbClr val="FFFFFF"/>
                </a:solidFill>
                <a:latin typeface="TeXGyreSchola"/>
                <a:cs typeface="TeXGyreSchola"/>
              </a:rPr>
              <a:t>The </a:t>
            </a:r>
            <a:r>
              <a:rPr sz="1100" b="1" spc="-5" dirty="0">
                <a:solidFill>
                  <a:srgbClr val="FFFFFF"/>
                </a:solidFill>
                <a:latin typeface="TeXGyreSchola"/>
                <a:cs typeface="TeXGyreSchola"/>
              </a:rPr>
              <a:t>shift is  </a:t>
            </a:r>
            <a:r>
              <a:rPr sz="1100" b="1" dirty="0">
                <a:solidFill>
                  <a:srgbClr val="FFFFFF"/>
                </a:solidFill>
                <a:latin typeface="TeXGyreSchola"/>
                <a:cs typeface="TeXGyreSchola"/>
              </a:rPr>
              <a:t>from </a:t>
            </a:r>
            <a:r>
              <a:rPr sz="1100" b="1" spc="-5" dirty="0">
                <a:solidFill>
                  <a:srgbClr val="FFFFFF"/>
                </a:solidFill>
                <a:latin typeface="TeXGyreSchola"/>
                <a:cs typeface="TeXGyreSchola"/>
              </a:rPr>
              <a:t>passive transfer </a:t>
            </a:r>
            <a:r>
              <a:rPr sz="1100" b="1" dirty="0">
                <a:solidFill>
                  <a:srgbClr val="FFFFFF"/>
                </a:solidFill>
                <a:latin typeface="TeXGyreSchola"/>
                <a:cs typeface="TeXGyreSchola"/>
              </a:rPr>
              <a:t>of </a:t>
            </a:r>
            <a:r>
              <a:rPr sz="1100" b="1" spc="-5" dirty="0">
                <a:solidFill>
                  <a:srgbClr val="FFFFFF"/>
                </a:solidFill>
                <a:latin typeface="TeXGyreSchola"/>
                <a:cs typeface="TeXGyreSchola"/>
              </a:rPr>
              <a:t>information to active problem</a:t>
            </a:r>
            <a:r>
              <a:rPr sz="1100" b="1" spc="-10" dirty="0">
                <a:solidFill>
                  <a:srgbClr val="FFFFFF"/>
                </a:solidFill>
                <a:latin typeface="TeXGyreSchola"/>
                <a:cs typeface="TeXGyreSchola"/>
              </a:rPr>
              <a:t> </a:t>
            </a:r>
            <a:r>
              <a:rPr sz="1100" b="1" spc="-5" dirty="0">
                <a:solidFill>
                  <a:srgbClr val="FFFFFF"/>
                </a:solidFill>
                <a:latin typeface="TeXGyreSchola"/>
                <a:cs typeface="TeXGyreSchola"/>
              </a:rPr>
              <a:t>solving.</a:t>
            </a:r>
            <a:endParaRPr sz="1100">
              <a:latin typeface="TeXGyreSchola"/>
              <a:cs typeface="TeXGyreSchola"/>
            </a:endParaRPr>
          </a:p>
          <a:p>
            <a:pPr marL="41275" marR="66675">
              <a:lnSpc>
                <a:spcPct val="114799"/>
              </a:lnSpc>
            </a:pPr>
            <a:r>
              <a:rPr sz="1100" b="1" spc="-5" dirty="0">
                <a:solidFill>
                  <a:srgbClr val="FFFFFF"/>
                </a:solidFill>
                <a:latin typeface="TeXGyreSchola"/>
                <a:cs typeface="TeXGyreSchola"/>
              </a:rPr>
              <a:t>Constructivists emphasize that learners create their </a:t>
            </a:r>
            <a:r>
              <a:rPr sz="1100" b="1" dirty="0">
                <a:solidFill>
                  <a:srgbClr val="FFFFFF"/>
                </a:solidFill>
                <a:latin typeface="TeXGyreSchola"/>
                <a:cs typeface="TeXGyreSchola"/>
              </a:rPr>
              <a:t>own </a:t>
            </a:r>
            <a:r>
              <a:rPr sz="1100" b="1" spc="-5" dirty="0">
                <a:solidFill>
                  <a:srgbClr val="FFFFFF"/>
                </a:solidFill>
                <a:latin typeface="TeXGyreSchola"/>
                <a:cs typeface="TeXGyreSchola"/>
              </a:rPr>
              <a:t>interpretations </a:t>
            </a:r>
            <a:r>
              <a:rPr sz="1100" b="1" dirty="0">
                <a:solidFill>
                  <a:srgbClr val="FFFFFF"/>
                </a:solidFill>
                <a:latin typeface="TeXGyreSchola"/>
                <a:cs typeface="TeXGyreSchola"/>
              </a:rPr>
              <a:t>of  </a:t>
            </a:r>
            <a:r>
              <a:rPr sz="1100" b="1" spc="-5" dirty="0">
                <a:solidFill>
                  <a:srgbClr val="FFFFFF"/>
                </a:solidFill>
                <a:latin typeface="TeXGyreSchola"/>
                <a:cs typeface="TeXGyreSchola"/>
              </a:rPr>
              <a:t>the world </a:t>
            </a:r>
            <a:r>
              <a:rPr sz="1100" b="1" dirty="0">
                <a:solidFill>
                  <a:srgbClr val="FFFFFF"/>
                </a:solidFill>
                <a:latin typeface="TeXGyreSchola"/>
                <a:cs typeface="TeXGyreSchola"/>
              </a:rPr>
              <a:t>of</a:t>
            </a:r>
            <a:r>
              <a:rPr sz="1100" b="1" spc="-15" dirty="0">
                <a:solidFill>
                  <a:srgbClr val="FFFFFF"/>
                </a:solidFill>
                <a:latin typeface="TeXGyreSchola"/>
                <a:cs typeface="TeXGyreSchola"/>
              </a:rPr>
              <a:t> </a:t>
            </a:r>
            <a:r>
              <a:rPr sz="1100" b="1" spc="-5" dirty="0">
                <a:solidFill>
                  <a:srgbClr val="FFFFFF"/>
                </a:solidFill>
                <a:latin typeface="TeXGyreSchola"/>
                <a:cs typeface="TeXGyreSchola"/>
              </a:rPr>
              <a:t>information.</a:t>
            </a:r>
            <a:endParaRPr sz="1100">
              <a:latin typeface="TeXGyreSchola"/>
              <a:cs typeface="TeXGyreSchola"/>
            </a:endParaRPr>
          </a:p>
        </p:txBody>
      </p:sp>
      <p:sp>
        <p:nvSpPr>
          <p:cNvPr id="5" name="object 5"/>
          <p:cNvSpPr txBox="1"/>
          <p:nvPr/>
        </p:nvSpPr>
        <p:spPr>
          <a:xfrm>
            <a:off x="7664450" y="1149350"/>
            <a:ext cx="1854200" cy="1296670"/>
          </a:xfrm>
          <a:prstGeom prst="rect">
            <a:avLst/>
          </a:prstGeom>
          <a:solidFill>
            <a:srgbClr val="FD8537"/>
          </a:solidFill>
        </p:spPr>
        <p:txBody>
          <a:bodyPr vert="horz" wrap="square" lIns="0" tIns="34290" rIns="0" bIns="0" rtlCol="0">
            <a:spAutoFit/>
          </a:bodyPr>
          <a:lstStyle/>
          <a:p>
            <a:pPr marL="41275" marR="50800">
              <a:lnSpc>
                <a:spcPct val="114999"/>
              </a:lnSpc>
              <a:spcBef>
                <a:spcPts val="270"/>
              </a:spcBef>
            </a:pPr>
            <a:r>
              <a:rPr sz="1000" b="1" spc="-5" dirty="0">
                <a:latin typeface="TeXGyreSchola"/>
                <a:cs typeface="TeXGyreSchola"/>
              </a:rPr>
              <a:t>Source: Heinich, R.,  Molenda, M., Russell, </a:t>
            </a:r>
            <a:r>
              <a:rPr sz="1000" b="1" dirty="0">
                <a:latin typeface="TeXGyreSchola"/>
                <a:cs typeface="TeXGyreSchola"/>
              </a:rPr>
              <a:t>J. </a:t>
            </a:r>
            <a:r>
              <a:rPr sz="1000" b="1" spc="-5" dirty="0">
                <a:latin typeface="TeXGyreSchola"/>
                <a:cs typeface="TeXGyreSchola"/>
              </a:rPr>
              <a:t>D.,  &amp; Smaldino, S. E.</a:t>
            </a:r>
            <a:r>
              <a:rPr sz="1000" b="1" spc="-10" dirty="0">
                <a:latin typeface="TeXGyreSchola"/>
                <a:cs typeface="TeXGyreSchola"/>
              </a:rPr>
              <a:t> </a:t>
            </a:r>
            <a:r>
              <a:rPr sz="1000" b="1" spc="-5" dirty="0">
                <a:latin typeface="TeXGyreSchola"/>
                <a:cs typeface="TeXGyreSchola"/>
              </a:rPr>
              <a:t>(1999).</a:t>
            </a:r>
            <a:endParaRPr sz="1000">
              <a:latin typeface="TeXGyreSchola"/>
              <a:cs typeface="TeXGyreSchola"/>
            </a:endParaRPr>
          </a:p>
          <a:p>
            <a:pPr marL="41275" marR="113030">
              <a:lnSpc>
                <a:spcPct val="114999"/>
              </a:lnSpc>
            </a:pPr>
            <a:r>
              <a:rPr sz="1000" b="1" spc="-5" dirty="0">
                <a:latin typeface="TeXGyreSchola"/>
                <a:cs typeface="TeXGyreSchola"/>
              </a:rPr>
              <a:t>Instructional media and  technologies for learning.  Upper Saddle River, </a:t>
            </a:r>
            <a:r>
              <a:rPr sz="1000" b="1" dirty="0">
                <a:latin typeface="TeXGyreSchola"/>
                <a:cs typeface="TeXGyreSchola"/>
              </a:rPr>
              <a:t>NJ:  </a:t>
            </a:r>
            <a:r>
              <a:rPr sz="1000" b="1" spc="-5" dirty="0">
                <a:latin typeface="TeXGyreSchola"/>
                <a:cs typeface="TeXGyreSchola"/>
              </a:rPr>
              <a:t>Prentice-Hall.</a:t>
            </a:r>
            <a:endParaRPr sz="1000">
              <a:latin typeface="TeXGyreSchola"/>
              <a:cs typeface="TeXGyreSchola"/>
            </a:endParaRPr>
          </a:p>
        </p:txBody>
      </p:sp>
      <p:graphicFrame>
        <p:nvGraphicFramePr>
          <p:cNvPr id="6" name="object 6"/>
          <p:cNvGraphicFramePr>
            <a:graphicFrameLocks noGrp="1"/>
          </p:cNvGraphicFramePr>
          <p:nvPr/>
        </p:nvGraphicFramePr>
        <p:xfrm>
          <a:off x="2051051" y="2597468"/>
          <a:ext cx="7467599" cy="4102099"/>
        </p:xfrm>
        <a:graphic>
          <a:graphicData uri="http://schemas.openxmlformats.org/drawingml/2006/table">
            <a:tbl>
              <a:tblPr firstRow="1" bandRow="1">
                <a:tableStyleId>{2D5ABB26-0587-4C30-8999-92F81FD0307C}</a:tableStyleId>
              </a:tblPr>
              <a:tblGrid>
                <a:gridCol w="3658870">
                  <a:extLst>
                    <a:ext uri="{9D8B030D-6E8A-4147-A177-3AD203B41FA5}">
                      <a16:colId xmlns:a16="http://schemas.microsoft.com/office/drawing/2014/main" val="20000"/>
                    </a:ext>
                  </a:extLst>
                </a:gridCol>
                <a:gridCol w="3808729">
                  <a:extLst>
                    <a:ext uri="{9D8B030D-6E8A-4147-A177-3AD203B41FA5}">
                      <a16:colId xmlns:a16="http://schemas.microsoft.com/office/drawing/2014/main" val="20001"/>
                    </a:ext>
                  </a:extLst>
                </a:gridCol>
              </a:tblGrid>
              <a:tr h="334010">
                <a:tc>
                  <a:txBody>
                    <a:bodyPr/>
                    <a:lstStyle/>
                    <a:p>
                      <a:pPr marL="47625">
                        <a:lnSpc>
                          <a:spcPct val="100000"/>
                        </a:lnSpc>
                        <a:spcBef>
                          <a:spcPts val="500"/>
                        </a:spcBef>
                      </a:pPr>
                      <a:r>
                        <a:rPr sz="1000" b="1" spc="-5" dirty="0">
                          <a:latin typeface="TeXGyreSchola"/>
                          <a:cs typeface="TeXGyreSchola"/>
                        </a:rPr>
                        <a:t>Plagiarized</a:t>
                      </a:r>
                      <a:r>
                        <a:rPr sz="1000" b="1" spc="-10" dirty="0">
                          <a:latin typeface="TeXGyreSchola"/>
                          <a:cs typeface="TeXGyreSchola"/>
                        </a:rPr>
                        <a:t> </a:t>
                      </a:r>
                      <a:r>
                        <a:rPr sz="1000" b="1" spc="-5" dirty="0">
                          <a:latin typeface="TeXGyreSchola"/>
                          <a:cs typeface="TeXGyreSchola"/>
                        </a:rPr>
                        <a:t>Version</a:t>
                      </a:r>
                      <a:endParaRPr sz="1000">
                        <a:latin typeface="TeXGyreSchola"/>
                        <a:cs typeface="TeXGyreSchola"/>
                      </a:endParaRPr>
                    </a:p>
                  </a:txBody>
                  <a:tcPr marL="0" marR="0" marT="6350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FD8537"/>
                    </a:solidFill>
                  </a:tcPr>
                </a:tc>
                <a:tc>
                  <a:txBody>
                    <a:bodyPr/>
                    <a:lstStyle/>
                    <a:p>
                      <a:pPr marL="47625">
                        <a:lnSpc>
                          <a:spcPct val="100000"/>
                        </a:lnSpc>
                        <a:spcBef>
                          <a:spcPts val="500"/>
                        </a:spcBef>
                      </a:pPr>
                      <a:r>
                        <a:rPr sz="1000" b="1" spc="-5" dirty="0">
                          <a:latin typeface="TeXGyreSchola"/>
                          <a:cs typeface="TeXGyreSchola"/>
                        </a:rPr>
                        <a:t>Correct</a:t>
                      </a:r>
                      <a:r>
                        <a:rPr sz="1000" b="1" spc="-10" dirty="0">
                          <a:latin typeface="TeXGyreSchola"/>
                          <a:cs typeface="TeXGyreSchola"/>
                        </a:rPr>
                        <a:t> </a:t>
                      </a:r>
                      <a:r>
                        <a:rPr sz="1000" b="1" spc="-5" dirty="0">
                          <a:latin typeface="TeXGyreSchola"/>
                          <a:cs typeface="TeXGyreSchola"/>
                        </a:rPr>
                        <a:t>Version</a:t>
                      </a:r>
                      <a:endParaRPr sz="1000">
                        <a:latin typeface="TeXGyreSchola"/>
                        <a:cs typeface="TeXGyreSchola"/>
                      </a:endParaRPr>
                    </a:p>
                  </a:txBody>
                  <a:tcPr marL="0" marR="0" marT="6350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FD8537"/>
                    </a:solidFill>
                  </a:tcPr>
                </a:tc>
                <a:extLst>
                  <a:ext uri="{0D108BD9-81ED-4DB2-BD59-A6C34878D82A}">
                    <a16:rowId xmlns:a16="http://schemas.microsoft.com/office/drawing/2014/main" val="10000"/>
                  </a:ext>
                </a:extLst>
              </a:tr>
              <a:tr h="2078355">
                <a:tc>
                  <a:txBody>
                    <a:bodyPr/>
                    <a:lstStyle/>
                    <a:p>
                      <a:pPr marL="47625" marR="93345">
                        <a:lnSpc>
                          <a:spcPct val="114999"/>
                        </a:lnSpc>
                        <a:spcBef>
                          <a:spcPts val="320"/>
                        </a:spcBef>
                      </a:pPr>
                      <a:r>
                        <a:rPr sz="1000" b="1" spc="-5" dirty="0">
                          <a:solidFill>
                            <a:srgbClr val="FFFFFF"/>
                          </a:solidFill>
                          <a:latin typeface="TeXGyreSchola"/>
                          <a:cs typeface="TeXGyreSchola"/>
                        </a:rPr>
                        <a:t>Constructivists do not hold views entirely opposed to  those of the cognitivists. The position of  constructivists extends beyond the beliefs of the  cognitivist.</a:t>
                      </a:r>
                      <a:endParaRPr sz="1000">
                        <a:latin typeface="TeXGyreSchola"/>
                        <a:cs typeface="TeXGyreSchola"/>
                      </a:endParaRPr>
                    </a:p>
                    <a:p>
                      <a:pPr marL="47625" marR="96520">
                        <a:lnSpc>
                          <a:spcPct val="114999"/>
                        </a:lnSpc>
                        <a:spcBef>
                          <a:spcPts val="1000"/>
                        </a:spcBef>
                      </a:pPr>
                      <a:r>
                        <a:rPr sz="1000" b="1" spc="-5" dirty="0">
                          <a:latin typeface="TeXGyreSchola"/>
                          <a:cs typeface="TeXGyreSchola"/>
                        </a:rPr>
                        <a:t>References: Heinich, R., Molenda, M., Russell, </a:t>
                      </a:r>
                      <a:r>
                        <a:rPr sz="1000" b="1" dirty="0">
                          <a:latin typeface="TeXGyreSchola"/>
                          <a:cs typeface="TeXGyreSchola"/>
                        </a:rPr>
                        <a:t>J. </a:t>
                      </a:r>
                      <a:r>
                        <a:rPr sz="1000" b="1" spc="-5" dirty="0">
                          <a:latin typeface="TeXGyreSchola"/>
                          <a:cs typeface="TeXGyreSchola"/>
                        </a:rPr>
                        <a:t>D., &amp;  Smaldino, S. E. (1999). Instructional media and  technologies for learning. Upper Saddle River, </a:t>
                      </a:r>
                      <a:r>
                        <a:rPr sz="1000" b="1" dirty="0">
                          <a:latin typeface="TeXGyreSchola"/>
                          <a:cs typeface="TeXGyreSchola"/>
                        </a:rPr>
                        <a:t>NJ:  </a:t>
                      </a:r>
                      <a:r>
                        <a:rPr sz="1000" b="1" spc="-5" dirty="0">
                          <a:latin typeface="TeXGyreSchola"/>
                          <a:cs typeface="TeXGyreSchola"/>
                        </a:rPr>
                        <a:t>Prentice-Hall.</a:t>
                      </a:r>
                      <a:endParaRPr sz="1000">
                        <a:latin typeface="TeXGyreSchola"/>
                        <a:cs typeface="TeXGyreSchola"/>
                      </a:endParaRPr>
                    </a:p>
                  </a:txBody>
                  <a:tcPr marL="0" marR="0" marT="4064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FD8537"/>
                    </a:solidFill>
                  </a:tcPr>
                </a:tc>
                <a:tc>
                  <a:txBody>
                    <a:bodyPr/>
                    <a:lstStyle/>
                    <a:p>
                      <a:pPr marL="47625" marR="104139">
                        <a:lnSpc>
                          <a:spcPct val="114999"/>
                        </a:lnSpc>
                        <a:spcBef>
                          <a:spcPts val="320"/>
                        </a:spcBef>
                      </a:pPr>
                      <a:r>
                        <a:rPr sz="1000" b="1" spc="-5" dirty="0">
                          <a:solidFill>
                            <a:srgbClr val="6F2F9F"/>
                          </a:solidFill>
                          <a:latin typeface="TeXGyreSchola"/>
                          <a:cs typeface="TeXGyreSchola"/>
                        </a:rPr>
                        <a:t>Constructivists do not hold views entirely opposed to  those of the cognitivists. The position of constructivists  "... extends beyond the beliefs of the cognitivist"  (Heinich, Molenda, Russell, &amp; Smaldino, 1999, p.</a:t>
                      </a:r>
                      <a:r>
                        <a:rPr sz="1000" b="1" spc="25" dirty="0">
                          <a:solidFill>
                            <a:srgbClr val="6F2F9F"/>
                          </a:solidFill>
                          <a:latin typeface="TeXGyreSchola"/>
                          <a:cs typeface="TeXGyreSchola"/>
                        </a:rPr>
                        <a:t> </a:t>
                      </a:r>
                      <a:r>
                        <a:rPr sz="1000" b="1" spc="-5" dirty="0">
                          <a:solidFill>
                            <a:srgbClr val="6F2F9F"/>
                          </a:solidFill>
                          <a:latin typeface="TeXGyreSchola"/>
                          <a:cs typeface="TeXGyreSchola"/>
                        </a:rPr>
                        <a:t>17).</a:t>
                      </a:r>
                      <a:endParaRPr sz="1000">
                        <a:latin typeface="TeXGyreSchola"/>
                        <a:cs typeface="TeXGyreSchola"/>
                      </a:endParaRPr>
                    </a:p>
                    <a:p>
                      <a:pPr marL="47625" marR="194310">
                        <a:lnSpc>
                          <a:spcPct val="114999"/>
                        </a:lnSpc>
                        <a:spcBef>
                          <a:spcPts val="1010"/>
                        </a:spcBef>
                      </a:pPr>
                      <a:r>
                        <a:rPr sz="1000" spc="-5" dirty="0">
                          <a:latin typeface="TeXGyreSchola"/>
                          <a:cs typeface="TeXGyreSchola"/>
                        </a:rPr>
                        <a:t>References: Heinich, R., Molenda, M., Russell, J. D., &amp;  Smaldino, S. E. (1999). Instructional media and technologies  for learning. Upper Saddle River, NJ:</a:t>
                      </a:r>
                      <a:r>
                        <a:rPr sz="1000" spc="55" dirty="0">
                          <a:latin typeface="TeXGyreSchola"/>
                          <a:cs typeface="TeXGyreSchola"/>
                        </a:rPr>
                        <a:t> </a:t>
                      </a:r>
                      <a:r>
                        <a:rPr sz="1000" spc="-5" dirty="0">
                          <a:latin typeface="TeXGyreSchola"/>
                          <a:cs typeface="TeXGyreSchola"/>
                        </a:rPr>
                        <a:t>Prentice-Hall.</a:t>
                      </a:r>
                      <a:endParaRPr sz="1000">
                        <a:latin typeface="TeXGyreSchola"/>
                        <a:cs typeface="TeXGyreSchola"/>
                      </a:endParaRPr>
                    </a:p>
                  </a:txBody>
                  <a:tcPr marL="0" marR="0" marT="4064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FFD9CE"/>
                    </a:solidFill>
                  </a:tcPr>
                </a:tc>
                <a:extLst>
                  <a:ext uri="{0D108BD9-81ED-4DB2-BD59-A6C34878D82A}">
                    <a16:rowId xmlns:a16="http://schemas.microsoft.com/office/drawing/2014/main" val="10001"/>
                  </a:ext>
                </a:extLst>
              </a:tr>
              <a:tr h="1689734">
                <a:tc>
                  <a:txBody>
                    <a:bodyPr/>
                    <a:lstStyle/>
                    <a:p>
                      <a:pPr marL="47625" marR="87630">
                        <a:lnSpc>
                          <a:spcPct val="114999"/>
                        </a:lnSpc>
                        <a:spcBef>
                          <a:spcPts val="320"/>
                        </a:spcBef>
                      </a:pPr>
                      <a:r>
                        <a:rPr sz="1000" b="1" spc="-5" dirty="0">
                          <a:latin typeface="TeXGyreSchola"/>
                          <a:cs typeface="TeXGyreSchola"/>
                        </a:rPr>
                        <a:t>Explanation: This example of student written work is  plagiarized. The student included a portion of the  original author's work in a sentence without using  quotation marks. Although the work was cited in the  references, no credit was given to the original author  in the text of the paper, and quotation marks were  not</a:t>
                      </a:r>
                      <a:r>
                        <a:rPr sz="1000" b="1" spc="-10" dirty="0">
                          <a:latin typeface="TeXGyreSchola"/>
                          <a:cs typeface="TeXGyreSchola"/>
                        </a:rPr>
                        <a:t> </a:t>
                      </a:r>
                      <a:r>
                        <a:rPr sz="1000" b="1" spc="-5" dirty="0">
                          <a:latin typeface="TeXGyreSchola"/>
                          <a:cs typeface="TeXGyreSchola"/>
                        </a:rPr>
                        <a:t>used.</a:t>
                      </a:r>
                      <a:endParaRPr sz="1000">
                        <a:latin typeface="TeXGyreSchola"/>
                        <a:cs typeface="TeXGyreSchola"/>
                      </a:endParaRPr>
                    </a:p>
                  </a:txBody>
                  <a:tcPr marL="0" marR="0" marT="4064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D8537"/>
                    </a:solidFill>
                  </a:tcPr>
                </a:tc>
                <a:tc>
                  <a:txBody>
                    <a:bodyPr/>
                    <a:lstStyle/>
                    <a:p>
                      <a:pPr marL="47625" marR="25400">
                        <a:lnSpc>
                          <a:spcPct val="114999"/>
                        </a:lnSpc>
                        <a:spcBef>
                          <a:spcPts val="330"/>
                        </a:spcBef>
                      </a:pPr>
                      <a:r>
                        <a:rPr sz="1000" spc="-5" dirty="0">
                          <a:latin typeface="TeXGyreSchola"/>
                          <a:cs typeface="TeXGyreSchola"/>
                        </a:rPr>
                        <a:t>Explanation: Quotation marks are used to indicate that this  passage is a word-for-word citation from the original</a:t>
                      </a:r>
                      <a:r>
                        <a:rPr sz="1000" spc="100" dirty="0">
                          <a:latin typeface="TeXGyreSchola"/>
                          <a:cs typeface="TeXGyreSchola"/>
                        </a:rPr>
                        <a:t> </a:t>
                      </a:r>
                      <a:r>
                        <a:rPr sz="1000" spc="-5" dirty="0">
                          <a:latin typeface="TeXGyreSchola"/>
                          <a:cs typeface="TeXGyreSchola"/>
                        </a:rPr>
                        <a:t>document.</a:t>
                      </a:r>
                      <a:endParaRPr sz="1000">
                        <a:latin typeface="TeXGyreSchola"/>
                        <a:cs typeface="TeXGyreSchola"/>
                      </a:endParaRPr>
                    </a:p>
                  </a:txBody>
                  <a:tcPr marL="0" marR="0" marT="4191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FECE8"/>
                    </a:solid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212341" y="694690"/>
            <a:ext cx="7275195" cy="2226250"/>
          </a:xfrm>
          <a:prstGeom prst="rect">
            <a:avLst/>
          </a:prstGeom>
        </p:spPr>
        <p:txBody>
          <a:bodyPr vert="horz" wrap="square" lIns="0" tIns="12700" rIns="0" bIns="0" rtlCol="0">
            <a:spAutoFit/>
          </a:bodyPr>
          <a:lstStyle/>
          <a:p>
            <a:pPr marL="12700">
              <a:spcBef>
                <a:spcPts val="100"/>
              </a:spcBef>
            </a:pPr>
            <a:r>
              <a:rPr sz="3000" b="1" dirty="0">
                <a:solidFill>
                  <a:srgbClr val="565F6C"/>
                </a:solidFill>
                <a:latin typeface="TeXGyreSchola"/>
                <a:cs typeface="TeXGyreSchola"/>
              </a:rPr>
              <a:t>2. </a:t>
            </a:r>
            <a:r>
              <a:rPr sz="3000" b="1" spc="-5" dirty="0">
                <a:solidFill>
                  <a:srgbClr val="565F6C"/>
                </a:solidFill>
                <a:latin typeface="TeXGyreSchola"/>
                <a:cs typeface="TeXGyreSchola"/>
              </a:rPr>
              <a:t>P</a:t>
            </a:r>
            <a:r>
              <a:rPr sz="2400" b="1" spc="-5" dirty="0">
                <a:solidFill>
                  <a:srgbClr val="565F6C"/>
                </a:solidFill>
                <a:latin typeface="TeXGyreSchola"/>
                <a:cs typeface="TeXGyreSchola"/>
              </a:rPr>
              <a:t>LAGIARISM IN</a:t>
            </a:r>
            <a:r>
              <a:rPr sz="2400" b="1" spc="325" dirty="0">
                <a:solidFill>
                  <a:srgbClr val="565F6C"/>
                </a:solidFill>
                <a:latin typeface="TeXGyreSchola"/>
                <a:cs typeface="TeXGyreSchola"/>
              </a:rPr>
              <a:t> </a:t>
            </a:r>
            <a:r>
              <a:rPr sz="3000" b="1" spc="-5" dirty="0">
                <a:solidFill>
                  <a:srgbClr val="565F6C"/>
                </a:solidFill>
                <a:latin typeface="TeXGyreSchola"/>
                <a:cs typeface="TeXGyreSchola"/>
              </a:rPr>
              <a:t>P</a:t>
            </a:r>
            <a:r>
              <a:rPr sz="2400" b="1" spc="-5" dirty="0">
                <a:solidFill>
                  <a:srgbClr val="565F6C"/>
                </a:solidFill>
                <a:latin typeface="TeXGyreSchola"/>
                <a:cs typeface="TeXGyreSchola"/>
              </a:rPr>
              <a:t>ARAPHRASING</a:t>
            </a:r>
            <a:endParaRPr sz="2400">
              <a:latin typeface="TeXGyreSchola"/>
              <a:cs typeface="TeXGyreSchola"/>
            </a:endParaRPr>
          </a:p>
          <a:p>
            <a:pPr>
              <a:spcBef>
                <a:spcPts val="75"/>
              </a:spcBef>
            </a:pPr>
            <a:endParaRPr sz="2300">
              <a:latin typeface="TeXGyreSchola"/>
              <a:cs typeface="TeXGyreSchola"/>
            </a:endParaRPr>
          </a:p>
          <a:p>
            <a:pPr marL="12700" marR="5080"/>
            <a:r>
              <a:rPr sz="3000" spc="-5" dirty="0">
                <a:solidFill>
                  <a:srgbClr val="565F6C"/>
                </a:solidFill>
                <a:latin typeface="TeXGyreSchola"/>
                <a:cs typeface="TeXGyreSchola"/>
              </a:rPr>
              <a:t>P</a:t>
            </a:r>
            <a:r>
              <a:rPr sz="2400" spc="-5" dirty="0">
                <a:solidFill>
                  <a:srgbClr val="565F6C"/>
                </a:solidFill>
                <a:latin typeface="TeXGyreSchola"/>
                <a:cs typeface="TeXGyreSchola"/>
              </a:rPr>
              <a:t>ARAPHRASING IS </a:t>
            </a:r>
            <a:r>
              <a:rPr sz="2400" dirty="0">
                <a:solidFill>
                  <a:srgbClr val="565F6C"/>
                </a:solidFill>
                <a:latin typeface="TeXGyreSchola"/>
                <a:cs typeface="TeXGyreSchola"/>
              </a:rPr>
              <a:t>A </a:t>
            </a:r>
            <a:r>
              <a:rPr sz="2400" spc="-5" dirty="0">
                <a:solidFill>
                  <a:srgbClr val="565F6C"/>
                </a:solidFill>
                <a:latin typeface="TeXGyreSchola"/>
                <a:cs typeface="TeXGyreSchola"/>
              </a:rPr>
              <a:t>CONDENSED VERSION  OF ANOTHER AUTHOR</a:t>
            </a:r>
            <a:r>
              <a:rPr sz="3000" spc="-5" dirty="0">
                <a:solidFill>
                  <a:srgbClr val="565F6C"/>
                </a:solidFill>
                <a:latin typeface="TeXGyreSchola"/>
                <a:cs typeface="TeXGyreSchola"/>
              </a:rPr>
              <a:t>'</a:t>
            </a:r>
            <a:r>
              <a:rPr sz="2400" spc="-5" dirty="0">
                <a:solidFill>
                  <a:srgbClr val="565F6C"/>
                </a:solidFill>
                <a:latin typeface="TeXGyreSchola"/>
                <a:cs typeface="TeXGyreSchola"/>
              </a:rPr>
              <a:t>S WORK</a:t>
            </a:r>
            <a:r>
              <a:rPr sz="3000" spc="-5" dirty="0">
                <a:solidFill>
                  <a:srgbClr val="565F6C"/>
                </a:solidFill>
                <a:latin typeface="TeXGyreSchola"/>
                <a:cs typeface="TeXGyreSchola"/>
              </a:rPr>
              <a:t>, </a:t>
            </a:r>
            <a:r>
              <a:rPr sz="2400" spc="-5" dirty="0">
                <a:solidFill>
                  <a:srgbClr val="565F6C"/>
                </a:solidFill>
                <a:latin typeface="TeXGyreSchola"/>
                <a:cs typeface="TeXGyreSchola"/>
              </a:rPr>
              <a:t>OR PUTTING  THE AUTHOR</a:t>
            </a:r>
            <a:r>
              <a:rPr sz="3000" spc="-5" dirty="0">
                <a:solidFill>
                  <a:srgbClr val="565F6C"/>
                </a:solidFill>
                <a:latin typeface="TeXGyreSchola"/>
                <a:cs typeface="TeXGyreSchola"/>
              </a:rPr>
              <a:t>'</a:t>
            </a:r>
            <a:r>
              <a:rPr sz="2400" spc="-5" dirty="0">
                <a:solidFill>
                  <a:srgbClr val="565F6C"/>
                </a:solidFill>
                <a:latin typeface="TeXGyreSchola"/>
                <a:cs typeface="TeXGyreSchola"/>
              </a:rPr>
              <a:t>S WORDS INTO YOUR OWN  WORDS</a:t>
            </a:r>
            <a:r>
              <a:rPr sz="3000" spc="-5" dirty="0">
                <a:solidFill>
                  <a:srgbClr val="565F6C"/>
                </a:solidFill>
                <a:latin typeface="TeXGyreSchola"/>
                <a:cs typeface="TeXGyreSchola"/>
              </a:rPr>
              <a:t>.</a:t>
            </a:r>
            <a:endParaRPr sz="3000">
              <a:latin typeface="TeXGyreSchola"/>
              <a:cs typeface="TeXGyreSchola"/>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59939" y="332261"/>
            <a:ext cx="3093085" cy="689932"/>
          </a:xfrm>
          <a:prstGeom prst="rect">
            <a:avLst/>
          </a:prstGeom>
        </p:spPr>
        <p:txBody>
          <a:bodyPr vert="horz" wrap="square" lIns="0" tIns="12700" rIns="0" bIns="0" rtlCol="0" anchor="ctr">
            <a:spAutoFit/>
          </a:bodyPr>
          <a:lstStyle/>
          <a:p>
            <a:pPr marL="12700">
              <a:lnSpc>
                <a:spcPct val="100000"/>
              </a:lnSpc>
              <a:spcBef>
                <a:spcPts val="100"/>
              </a:spcBef>
            </a:pPr>
            <a:r>
              <a:rPr b="1" spc="-5" dirty="0">
                <a:latin typeface="TeXGyreSchola"/>
              </a:rPr>
              <a:t>EXAMPLE 1</a:t>
            </a:r>
          </a:p>
        </p:txBody>
      </p:sp>
      <p:graphicFrame>
        <p:nvGraphicFramePr>
          <p:cNvPr id="3" name="object 3"/>
          <p:cNvGraphicFramePr>
            <a:graphicFrameLocks noGrp="1"/>
          </p:cNvGraphicFramePr>
          <p:nvPr/>
        </p:nvGraphicFramePr>
        <p:xfrm>
          <a:off x="2051050" y="1060450"/>
          <a:ext cx="7467600" cy="1303016"/>
        </p:xfrm>
        <a:graphic>
          <a:graphicData uri="http://schemas.openxmlformats.org/drawingml/2006/table">
            <a:tbl>
              <a:tblPr firstRow="1" bandRow="1">
                <a:tableStyleId>{2D5ABB26-0587-4C30-8999-92F81FD0307C}</a:tableStyleId>
              </a:tblPr>
              <a:tblGrid>
                <a:gridCol w="56007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tblGrid>
              <a:tr h="229509">
                <a:tc>
                  <a:txBody>
                    <a:bodyPr/>
                    <a:lstStyle/>
                    <a:p>
                      <a:pPr marL="47625">
                        <a:lnSpc>
                          <a:spcPct val="100000"/>
                        </a:lnSpc>
                        <a:spcBef>
                          <a:spcPts val="500"/>
                        </a:spcBef>
                      </a:pPr>
                      <a:r>
                        <a:rPr sz="1000" b="1" spc="-5" dirty="0">
                          <a:latin typeface="TeXGyreSchola"/>
                          <a:cs typeface="TeXGyreSchola"/>
                        </a:rPr>
                        <a:t>Original Source Material: </a:t>
                      </a:r>
                      <a:r>
                        <a:rPr sz="1000" b="1" spc="-5" dirty="0">
                          <a:solidFill>
                            <a:srgbClr val="FFFFFF"/>
                          </a:solidFill>
                          <a:latin typeface="TeXGyreSchola"/>
                          <a:cs typeface="TeXGyreSchola"/>
                        </a:rPr>
                        <a:t>Developing complex skills in the classroom involves</a:t>
                      </a:r>
                      <a:r>
                        <a:rPr sz="1000" b="1" spc="60" dirty="0">
                          <a:solidFill>
                            <a:srgbClr val="FFFFFF"/>
                          </a:solidFill>
                          <a:latin typeface="TeXGyreSchola"/>
                          <a:cs typeface="TeXGyreSchola"/>
                        </a:rPr>
                        <a:t> </a:t>
                      </a:r>
                      <a:r>
                        <a:rPr sz="1000" b="1" spc="-5" dirty="0">
                          <a:solidFill>
                            <a:srgbClr val="FFFFFF"/>
                          </a:solidFill>
                          <a:latin typeface="TeXGyreSchola"/>
                          <a:cs typeface="TeXGyreSchola"/>
                        </a:rPr>
                        <a:t>the</a:t>
                      </a:r>
                      <a:endParaRPr sz="1000">
                        <a:latin typeface="TeXGyreSchola"/>
                        <a:cs typeface="TeXGyreSchola"/>
                      </a:endParaRPr>
                    </a:p>
                  </a:txBody>
                  <a:tcPr marL="0" marR="0" marT="63500" marB="0">
                    <a:lnL w="12700">
                      <a:solidFill>
                        <a:srgbClr val="FFFFFF"/>
                      </a:solidFill>
                      <a:prstDash val="solid"/>
                    </a:lnL>
                    <a:lnR w="12700">
                      <a:solidFill>
                        <a:srgbClr val="FFFFFF"/>
                      </a:solidFill>
                      <a:prstDash val="solid"/>
                    </a:lnR>
                    <a:lnT w="12700">
                      <a:solidFill>
                        <a:srgbClr val="FFFFFF"/>
                      </a:solidFill>
                      <a:prstDash val="solid"/>
                    </a:lnT>
                    <a:solidFill>
                      <a:srgbClr val="FD8537"/>
                    </a:solidFill>
                  </a:tcPr>
                </a:tc>
                <a:tc>
                  <a:txBody>
                    <a:bodyPr/>
                    <a:lstStyle/>
                    <a:p>
                      <a:pPr marL="47625">
                        <a:lnSpc>
                          <a:spcPct val="100000"/>
                        </a:lnSpc>
                        <a:spcBef>
                          <a:spcPts val="500"/>
                        </a:spcBef>
                      </a:pPr>
                      <a:r>
                        <a:rPr sz="1000" b="1" spc="-5" dirty="0">
                          <a:latin typeface="TeXGyreSchola"/>
                          <a:cs typeface="TeXGyreSchola"/>
                        </a:rPr>
                        <a:t>Source: Gredler, M. E.</a:t>
                      </a:r>
                      <a:endParaRPr sz="1000">
                        <a:latin typeface="TeXGyreSchola"/>
                        <a:cs typeface="TeXGyreSchola"/>
                      </a:endParaRPr>
                    </a:p>
                  </a:txBody>
                  <a:tcPr marL="0" marR="0" marT="63500" marB="0">
                    <a:lnL w="12700">
                      <a:solidFill>
                        <a:srgbClr val="FFFFFF"/>
                      </a:solidFill>
                      <a:prstDash val="solid"/>
                    </a:lnL>
                    <a:lnR w="12700">
                      <a:solidFill>
                        <a:srgbClr val="FFFFFF"/>
                      </a:solidFill>
                      <a:prstDash val="solid"/>
                    </a:lnR>
                    <a:lnT w="12700">
                      <a:solidFill>
                        <a:srgbClr val="FFFFFF"/>
                      </a:solidFill>
                      <a:prstDash val="solid"/>
                    </a:lnT>
                    <a:solidFill>
                      <a:srgbClr val="FD8537"/>
                    </a:solidFill>
                  </a:tcPr>
                </a:tc>
                <a:extLst>
                  <a:ext uri="{0D108BD9-81ED-4DB2-BD59-A6C34878D82A}">
                    <a16:rowId xmlns:a16="http://schemas.microsoft.com/office/drawing/2014/main" val="10000"/>
                  </a:ext>
                </a:extLst>
              </a:tr>
              <a:tr h="175260">
                <a:tc>
                  <a:txBody>
                    <a:bodyPr/>
                    <a:lstStyle/>
                    <a:p>
                      <a:pPr marL="47625">
                        <a:lnSpc>
                          <a:spcPct val="100000"/>
                        </a:lnSpc>
                        <a:spcBef>
                          <a:spcPts val="70"/>
                        </a:spcBef>
                      </a:pPr>
                      <a:r>
                        <a:rPr sz="1000" b="1" spc="-5" dirty="0">
                          <a:solidFill>
                            <a:srgbClr val="FFFFFF"/>
                          </a:solidFill>
                          <a:latin typeface="TeXGyreSchola"/>
                          <a:cs typeface="TeXGyreSchola"/>
                        </a:rPr>
                        <a:t>key ingredients identified in teaching pigeons to play ping-pong and to bowl.</a:t>
                      </a:r>
                      <a:r>
                        <a:rPr sz="1000" b="1" spc="75" dirty="0">
                          <a:solidFill>
                            <a:srgbClr val="FFFFFF"/>
                          </a:solidFill>
                          <a:latin typeface="TeXGyreSchola"/>
                          <a:cs typeface="TeXGyreSchola"/>
                        </a:rPr>
                        <a:t> </a:t>
                      </a:r>
                      <a:r>
                        <a:rPr sz="1000" b="1" spc="-5" dirty="0">
                          <a:solidFill>
                            <a:srgbClr val="FFFFFF"/>
                          </a:solidFill>
                          <a:latin typeface="TeXGyreSchola"/>
                          <a:cs typeface="TeXGyreSchola"/>
                        </a:rPr>
                        <a:t>The</a:t>
                      </a:r>
                      <a:endParaRPr sz="1000">
                        <a:latin typeface="TeXGyreSchola"/>
                        <a:cs typeface="TeXGyreSchola"/>
                      </a:endParaRPr>
                    </a:p>
                  </a:txBody>
                  <a:tcPr marL="0" marR="0" marT="8890" marB="0">
                    <a:lnL w="12700">
                      <a:solidFill>
                        <a:srgbClr val="FFFFFF"/>
                      </a:solidFill>
                      <a:prstDash val="solid"/>
                    </a:lnL>
                    <a:lnR w="12700">
                      <a:solidFill>
                        <a:srgbClr val="FFFFFF"/>
                      </a:solidFill>
                      <a:prstDash val="solid"/>
                    </a:lnR>
                    <a:solidFill>
                      <a:srgbClr val="FD8537"/>
                    </a:solidFill>
                  </a:tcPr>
                </a:tc>
                <a:tc>
                  <a:txBody>
                    <a:bodyPr/>
                    <a:lstStyle/>
                    <a:p>
                      <a:pPr marL="47625">
                        <a:lnSpc>
                          <a:spcPct val="100000"/>
                        </a:lnSpc>
                        <a:spcBef>
                          <a:spcPts val="70"/>
                        </a:spcBef>
                      </a:pPr>
                      <a:r>
                        <a:rPr sz="1000" b="1" spc="-5" dirty="0">
                          <a:latin typeface="TeXGyreSchola"/>
                          <a:cs typeface="TeXGyreSchola"/>
                        </a:rPr>
                        <a:t>(2001). Learning and</a:t>
                      </a:r>
                      <a:endParaRPr sz="1000">
                        <a:latin typeface="TeXGyreSchola"/>
                        <a:cs typeface="TeXGyreSchola"/>
                      </a:endParaRPr>
                    </a:p>
                  </a:txBody>
                  <a:tcPr marL="0" marR="0" marT="8890" marB="0">
                    <a:lnL w="12700">
                      <a:solidFill>
                        <a:srgbClr val="FFFFFF"/>
                      </a:solidFill>
                      <a:prstDash val="solid"/>
                    </a:lnL>
                    <a:lnR w="12700">
                      <a:solidFill>
                        <a:srgbClr val="FFFFFF"/>
                      </a:solidFill>
                      <a:prstDash val="solid"/>
                    </a:lnR>
                    <a:solidFill>
                      <a:srgbClr val="FD8537"/>
                    </a:solidFill>
                  </a:tcPr>
                </a:tc>
                <a:extLst>
                  <a:ext uri="{0D108BD9-81ED-4DB2-BD59-A6C34878D82A}">
                    <a16:rowId xmlns:a16="http://schemas.microsoft.com/office/drawing/2014/main" val="10001"/>
                  </a:ext>
                </a:extLst>
              </a:tr>
              <a:tr h="175259">
                <a:tc>
                  <a:txBody>
                    <a:bodyPr/>
                    <a:lstStyle/>
                    <a:p>
                      <a:pPr marL="47625">
                        <a:lnSpc>
                          <a:spcPct val="100000"/>
                        </a:lnSpc>
                        <a:spcBef>
                          <a:spcPts val="70"/>
                        </a:spcBef>
                      </a:pPr>
                      <a:r>
                        <a:rPr sz="1000" b="1" spc="-5" dirty="0">
                          <a:solidFill>
                            <a:srgbClr val="FFFFFF"/>
                          </a:solidFill>
                          <a:latin typeface="TeXGyreSchola"/>
                          <a:cs typeface="TeXGyreSchola"/>
                        </a:rPr>
                        <a:t>key ingredients are: (1) inducing a response, (2) reinforcing subtle</a:t>
                      </a:r>
                      <a:r>
                        <a:rPr sz="1000" b="1" spc="85" dirty="0">
                          <a:solidFill>
                            <a:srgbClr val="FFFFFF"/>
                          </a:solidFill>
                          <a:latin typeface="TeXGyreSchola"/>
                          <a:cs typeface="TeXGyreSchola"/>
                        </a:rPr>
                        <a:t> </a:t>
                      </a:r>
                      <a:r>
                        <a:rPr sz="1000" b="1" spc="-5" dirty="0">
                          <a:solidFill>
                            <a:srgbClr val="FFFFFF"/>
                          </a:solidFill>
                          <a:latin typeface="TeXGyreSchola"/>
                          <a:cs typeface="TeXGyreSchola"/>
                        </a:rPr>
                        <a:t>improvements</a:t>
                      </a:r>
                      <a:endParaRPr sz="1000">
                        <a:latin typeface="TeXGyreSchola"/>
                        <a:cs typeface="TeXGyreSchola"/>
                      </a:endParaRPr>
                    </a:p>
                  </a:txBody>
                  <a:tcPr marL="0" marR="0" marT="8890" marB="0">
                    <a:lnL w="12700">
                      <a:solidFill>
                        <a:srgbClr val="FFFFFF"/>
                      </a:solidFill>
                      <a:prstDash val="solid"/>
                    </a:lnL>
                    <a:lnR w="12700">
                      <a:solidFill>
                        <a:srgbClr val="FFFFFF"/>
                      </a:solidFill>
                      <a:prstDash val="solid"/>
                    </a:lnR>
                    <a:solidFill>
                      <a:srgbClr val="FD8537"/>
                    </a:solidFill>
                  </a:tcPr>
                </a:tc>
                <a:tc>
                  <a:txBody>
                    <a:bodyPr/>
                    <a:lstStyle/>
                    <a:p>
                      <a:pPr marL="47625">
                        <a:lnSpc>
                          <a:spcPct val="100000"/>
                        </a:lnSpc>
                        <a:spcBef>
                          <a:spcPts val="70"/>
                        </a:spcBef>
                      </a:pPr>
                      <a:r>
                        <a:rPr sz="1000" b="1" spc="-5" dirty="0">
                          <a:latin typeface="TeXGyreSchola"/>
                          <a:cs typeface="TeXGyreSchola"/>
                        </a:rPr>
                        <a:t>instruction: Theory</a:t>
                      </a:r>
                      <a:r>
                        <a:rPr sz="1000" b="1" spc="-10" dirty="0">
                          <a:latin typeface="TeXGyreSchola"/>
                          <a:cs typeface="TeXGyreSchola"/>
                        </a:rPr>
                        <a:t> </a:t>
                      </a:r>
                      <a:r>
                        <a:rPr sz="1000" b="1" spc="-5" dirty="0">
                          <a:latin typeface="TeXGyreSchola"/>
                          <a:cs typeface="TeXGyreSchola"/>
                        </a:rPr>
                        <a:t>into</a:t>
                      </a:r>
                      <a:endParaRPr sz="1000">
                        <a:latin typeface="TeXGyreSchola"/>
                        <a:cs typeface="TeXGyreSchola"/>
                      </a:endParaRPr>
                    </a:p>
                  </a:txBody>
                  <a:tcPr marL="0" marR="0" marT="8890" marB="0">
                    <a:lnL w="12700">
                      <a:solidFill>
                        <a:srgbClr val="FFFFFF"/>
                      </a:solidFill>
                      <a:prstDash val="solid"/>
                    </a:lnL>
                    <a:lnR w="12700">
                      <a:solidFill>
                        <a:srgbClr val="FFFFFF"/>
                      </a:solidFill>
                      <a:prstDash val="solid"/>
                    </a:lnR>
                    <a:solidFill>
                      <a:srgbClr val="FD8537"/>
                    </a:solidFill>
                  </a:tcPr>
                </a:tc>
                <a:extLst>
                  <a:ext uri="{0D108BD9-81ED-4DB2-BD59-A6C34878D82A}">
                    <a16:rowId xmlns:a16="http://schemas.microsoft.com/office/drawing/2014/main" val="10002"/>
                  </a:ext>
                </a:extLst>
              </a:tr>
              <a:tr h="175259">
                <a:tc>
                  <a:txBody>
                    <a:bodyPr/>
                    <a:lstStyle/>
                    <a:p>
                      <a:pPr marL="47625">
                        <a:lnSpc>
                          <a:spcPct val="100000"/>
                        </a:lnSpc>
                        <a:spcBef>
                          <a:spcPts val="70"/>
                        </a:spcBef>
                      </a:pPr>
                      <a:r>
                        <a:rPr sz="1000" b="1" spc="-5" dirty="0">
                          <a:solidFill>
                            <a:srgbClr val="FFFFFF"/>
                          </a:solidFill>
                          <a:latin typeface="TeXGyreSchola"/>
                          <a:cs typeface="TeXGyreSchola"/>
                        </a:rPr>
                        <a:t>or refinements in the behavior, (3) providing for the transfer of stimulus control</a:t>
                      </a:r>
                      <a:r>
                        <a:rPr sz="1000" b="1" spc="120" dirty="0">
                          <a:solidFill>
                            <a:srgbClr val="FFFFFF"/>
                          </a:solidFill>
                          <a:latin typeface="TeXGyreSchola"/>
                          <a:cs typeface="TeXGyreSchola"/>
                        </a:rPr>
                        <a:t> </a:t>
                      </a:r>
                      <a:r>
                        <a:rPr sz="1000" b="1" spc="-5" dirty="0">
                          <a:solidFill>
                            <a:srgbClr val="FFFFFF"/>
                          </a:solidFill>
                          <a:latin typeface="TeXGyreSchola"/>
                          <a:cs typeface="TeXGyreSchola"/>
                        </a:rPr>
                        <a:t>by</a:t>
                      </a:r>
                      <a:endParaRPr sz="1000">
                        <a:latin typeface="TeXGyreSchola"/>
                        <a:cs typeface="TeXGyreSchola"/>
                      </a:endParaRPr>
                    </a:p>
                  </a:txBody>
                  <a:tcPr marL="0" marR="0" marT="8890" marB="0">
                    <a:lnL w="12700">
                      <a:solidFill>
                        <a:srgbClr val="FFFFFF"/>
                      </a:solidFill>
                      <a:prstDash val="solid"/>
                    </a:lnL>
                    <a:lnR w="12700">
                      <a:solidFill>
                        <a:srgbClr val="FFFFFF"/>
                      </a:solidFill>
                      <a:prstDash val="solid"/>
                    </a:lnR>
                    <a:solidFill>
                      <a:srgbClr val="FD8537"/>
                    </a:solidFill>
                  </a:tcPr>
                </a:tc>
                <a:tc>
                  <a:txBody>
                    <a:bodyPr/>
                    <a:lstStyle/>
                    <a:p>
                      <a:pPr marL="47625">
                        <a:lnSpc>
                          <a:spcPct val="100000"/>
                        </a:lnSpc>
                        <a:spcBef>
                          <a:spcPts val="70"/>
                        </a:spcBef>
                      </a:pPr>
                      <a:r>
                        <a:rPr sz="1000" b="1" spc="-5" dirty="0">
                          <a:latin typeface="TeXGyreSchola"/>
                          <a:cs typeface="TeXGyreSchola"/>
                        </a:rPr>
                        <a:t>practice (4th ed.). Upper</a:t>
                      </a:r>
                      <a:endParaRPr sz="1000">
                        <a:latin typeface="TeXGyreSchola"/>
                        <a:cs typeface="TeXGyreSchola"/>
                      </a:endParaRPr>
                    </a:p>
                  </a:txBody>
                  <a:tcPr marL="0" marR="0" marT="8890" marB="0">
                    <a:lnL w="12700">
                      <a:solidFill>
                        <a:srgbClr val="FFFFFF"/>
                      </a:solidFill>
                      <a:prstDash val="solid"/>
                    </a:lnL>
                    <a:lnR w="12700">
                      <a:solidFill>
                        <a:srgbClr val="FFFFFF"/>
                      </a:solidFill>
                      <a:prstDash val="solid"/>
                    </a:lnR>
                    <a:solidFill>
                      <a:srgbClr val="FD8537"/>
                    </a:solidFill>
                  </a:tcPr>
                </a:tc>
                <a:extLst>
                  <a:ext uri="{0D108BD9-81ED-4DB2-BD59-A6C34878D82A}">
                    <a16:rowId xmlns:a16="http://schemas.microsoft.com/office/drawing/2014/main" val="10003"/>
                  </a:ext>
                </a:extLst>
              </a:tr>
              <a:tr h="175260">
                <a:tc>
                  <a:txBody>
                    <a:bodyPr/>
                    <a:lstStyle/>
                    <a:p>
                      <a:pPr marL="47625">
                        <a:lnSpc>
                          <a:spcPct val="100000"/>
                        </a:lnSpc>
                        <a:spcBef>
                          <a:spcPts val="70"/>
                        </a:spcBef>
                      </a:pPr>
                      <a:r>
                        <a:rPr sz="1000" b="1" spc="-5" dirty="0">
                          <a:solidFill>
                            <a:srgbClr val="FFFFFF"/>
                          </a:solidFill>
                          <a:latin typeface="TeXGyreSchola"/>
                          <a:cs typeface="TeXGyreSchola"/>
                        </a:rPr>
                        <a:t>gradually withdrawing the prompts or cues, and (4) scheduling reinforcements</a:t>
                      </a:r>
                      <a:r>
                        <a:rPr sz="1000" b="1" spc="70" dirty="0">
                          <a:solidFill>
                            <a:srgbClr val="FFFFFF"/>
                          </a:solidFill>
                          <a:latin typeface="TeXGyreSchola"/>
                          <a:cs typeface="TeXGyreSchola"/>
                        </a:rPr>
                        <a:t> </a:t>
                      </a:r>
                      <a:r>
                        <a:rPr sz="1000" b="1" spc="-5" dirty="0">
                          <a:solidFill>
                            <a:srgbClr val="FFFFFF"/>
                          </a:solidFill>
                          <a:latin typeface="TeXGyreSchola"/>
                          <a:cs typeface="TeXGyreSchola"/>
                        </a:rPr>
                        <a:t>so</a:t>
                      </a:r>
                      <a:endParaRPr sz="1000">
                        <a:latin typeface="TeXGyreSchola"/>
                        <a:cs typeface="TeXGyreSchola"/>
                      </a:endParaRPr>
                    </a:p>
                  </a:txBody>
                  <a:tcPr marL="0" marR="0" marT="8890" marB="0">
                    <a:lnL w="12700">
                      <a:solidFill>
                        <a:srgbClr val="FFFFFF"/>
                      </a:solidFill>
                      <a:prstDash val="solid"/>
                    </a:lnL>
                    <a:lnR w="12700">
                      <a:solidFill>
                        <a:srgbClr val="FFFFFF"/>
                      </a:solidFill>
                      <a:prstDash val="solid"/>
                    </a:lnR>
                    <a:solidFill>
                      <a:srgbClr val="FD8537"/>
                    </a:solidFill>
                  </a:tcPr>
                </a:tc>
                <a:tc>
                  <a:txBody>
                    <a:bodyPr/>
                    <a:lstStyle/>
                    <a:p>
                      <a:pPr marL="47625">
                        <a:lnSpc>
                          <a:spcPct val="100000"/>
                        </a:lnSpc>
                        <a:spcBef>
                          <a:spcPts val="70"/>
                        </a:spcBef>
                      </a:pPr>
                      <a:r>
                        <a:rPr sz="1000" b="1" spc="-5" dirty="0">
                          <a:latin typeface="TeXGyreSchola"/>
                          <a:cs typeface="TeXGyreSchola"/>
                        </a:rPr>
                        <a:t>Saddle River, </a:t>
                      </a:r>
                      <a:r>
                        <a:rPr sz="1000" b="1" dirty="0">
                          <a:latin typeface="TeXGyreSchola"/>
                          <a:cs typeface="TeXGyreSchola"/>
                        </a:rPr>
                        <a:t>NJ:</a:t>
                      </a:r>
                      <a:endParaRPr sz="1000">
                        <a:latin typeface="TeXGyreSchola"/>
                        <a:cs typeface="TeXGyreSchola"/>
                      </a:endParaRPr>
                    </a:p>
                  </a:txBody>
                  <a:tcPr marL="0" marR="0" marT="8890" marB="0">
                    <a:lnL w="12700">
                      <a:solidFill>
                        <a:srgbClr val="FFFFFF"/>
                      </a:solidFill>
                      <a:prstDash val="solid"/>
                    </a:lnL>
                    <a:lnR w="12700">
                      <a:solidFill>
                        <a:srgbClr val="FFFFFF"/>
                      </a:solidFill>
                      <a:prstDash val="solid"/>
                    </a:lnR>
                    <a:solidFill>
                      <a:srgbClr val="FD8537"/>
                    </a:solidFill>
                  </a:tcPr>
                </a:tc>
                <a:extLst>
                  <a:ext uri="{0D108BD9-81ED-4DB2-BD59-A6C34878D82A}">
                    <a16:rowId xmlns:a16="http://schemas.microsoft.com/office/drawing/2014/main" val="10004"/>
                  </a:ext>
                </a:extLst>
              </a:tr>
              <a:tr h="175259">
                <a:tc>
                  <a:txBody>
                    <a:bodyPr/>
                    <a:lstStyle/>
                    <a:p>
                      <a:pPr marL="47625">
                        <a:lnSpc>
                          <a:spcPct val="100000"/>
                        </a:lnSpc>
                        <a:spcBef>
                          <a:spcPts val="70"/>
                        </a:spcBef>
                      </a:pPr>
                      <a:r>
                        <a:rPr sz="1000" b="1" spc="-5" dirty="0">
                          <a:solidFill>
                            <a:srgbClr val="FFFFFF"/>
                          </a:solidFill>
                          <a:latin typeface="TeXGyreSchola"/>
                          <a:cs typeface="TeXGyreSchola"/>
                        </a:rPr>
                        <a:t>that the ratio of reinforcements in responses gradually increases and</a:t>
                      </a:r>
                      <a:r>
                        <a:rPr sz="1000" b="1" spc="50" dirty="0">
                          <a:solidFill>
                            <a:srgbClr val="FFFFFF"/>
                          </a:solidFill>
                          <a:latin typeface="TeXGyreSchola"/>
                          <a:cs typeface="TeXGyreSchola"/>
                        </a:rPr>
                        <a:t> </a:t>
                      </a:r>
                      <a:r>
                        <a:rPr sz="1000" b="1" spc="-5" dirty="0">
                          <a:solidFill>
                            <a:srgbClr val="FFFFFF"/>
                          </a:solidFill>
                          <a:latin typeface="TeXGyreSchola"/>
                          <a:cs typeface="TeXGyreSchola"/>
                        </a:rPr>
                        <a:t>natural</a:t>
                      </a:r>
                      <a:endParaRPr sz="1000">
                        <a:latin typeface="TeXGyreSchola"/>
                        <a:cs typeface="TeXGyreSchola"/>
                      </a:endParaRPr>
                    </a:p>
                  </a:txBody>
                  <a:tcPr marL="0" marR="0" marT="8890" marB="0">
                    <a:lnL w="12700">
                      <a:solidFill>
                        <a:srgbClr val="FFFFFF"/>
                      </a:solidFill>
                      <a:prstDash val="solid"/>
                    </a:lnL>
                    <a:lnR w="12700">
                      <a:solidFill>
                        <a:srgbClr val="FFFFFF"/>
                      </a:solidFill>
                      <a:prstDash val="solid"/>
                    </a:lnR>
                    <a:solidFill>
                      <a:srgbClr val="FD8537"/>
                    </a:solidFill>
                  </a:tcPr>
                </a:tc>
                <a:tc>
                  <a:txBody>
                    <a:bodyPr/>
                    <a:lstStyle/>
                    <a:p>
                      <a:pPr marL="47625">
                        <a:lnSpc>
                          <a:spcPct val="100000"/>
                        </a:lnSpc>
                        <a:spcBef>
                          <a:spcPts val="70"/>
                        </a:spcBef>
                      </a:pPr>
                      <a:r>
                        <a:rPr sz="1000" b="1" spc="-5" dirty="0">
                          <a:latin typeface="TeXGyreSchola"/>
                          <a:cs typeface="TeXGyreSchola"/>
                        </a:rPr>
                        <a:t>Prentice-Hall.</a:t>
                      </a:r>
                      <a:endParaRPr sz="1000">
                        <a:latin typeface="TeXGyreSchola"/>
                        <a:cs typeface="TeXGyreSchola"/>
                      </a:endParaRPr>
                    </a:p>
                  </a:txBody>
                  <a:tcPr marL="0" marR="0" marT="8890" marB="0">
                    <a:lnL w="12700">
                      <a:solidFill>
                        <a:srgbClr val="FFFFFF"/>
                      </a:solidFill>
                      <a:prstDash val="solid"/>
                    </a:lnL>
                    <a:lnR w="12700">
                      <a:solidFill>
                        <a:srgbClr val="FFFFFF"/>
                      </a:solidFill>
                      <a:prstDash val="solid"/>
                    </a:lnR>
                    <a:solidFill>
                      <a:srgbClr val="FD8537"/>
                    </a:solidFill>
                  </a:tcPr>
                </a:tc>
                <a:extLst>
                  <a:ext uri="{0D108BD9-81ED-4DB2-BD59-A6C34878D82A}">
                    <a16:rowId xmlns:a16="http://schemas.microsoft.com/office/drawing/2014/main" val="10005"/>
                  </a:ext>
                </a:extLst>
              </a:tr>
              <a:tr h="197210">
                <a:tc>
                  <a:txBody>
                    <a:bodyPr/>
                    <a:lstStyle/>
                    <a:p>
                      <a:pPr marL="47625">
                        <a:lnSpc>
                          <a:spcPct val="100000"/>
                        </a:lnSpc>
                        <a:spcBef>
                          <a:spcPts val="70"/>
                        </a:spcBef>
                      </a:pPr>
                      <a:r>
                        <a:rPr sz="1000" b="1" spc="-5" dirty="0">
                          <a:solidFill>
                            <a:srgbClr val="FFFFFF"/>
                          </a:solidFill>
                          <a:latin typeface="TeXGyreSchola"/>
                          <a:cs typeface="TeXGyreSchola"/>
                        </a:rPr>
                        <a:t>reinforcers can maintain their</a:t>
                      </a:r>
                      <a:r>
                        <a:rPr sz="1000" b="1" spc="10" dirty="0">
                          <a:solidFill>
                            <a:srgbClr val="FFFFFF"/>
                          </a:solidFill>
                          <a:latin typeface="TeXGyreSchola"/>
                          <a:cs typeface="TeXGyreSchola"/>
                        </a:rPr>
                        <a:t> </a:t>
                      </a:r>
                      <a:r>
                        <a:rPr sz="1000" b="1" spc="-5" dirty="0">
                          <a:solidFill>
                            <a:srgbClr val="FFFFFF"/>
                          </a:solidFill>
                          <a:latin typeface="TeXGyreSchola"/>
                          <a:cs typeface="TeXGyreSchola"/>
                        </a:rPr>
                        <a:t>behavior.</a:t>
                      </a:r>
                      <a:endParaRPr sz="1000">
                        <a:latin typeface="TeXGyreSchola"/>
                        <a:cs typeface="TeXGyreSchola"/>
                      </a:endParaRPr>
                    </a:p>
                  </a:txBody>
                  <a:tcPr marL="0" marR="0" marT="8890" marB="0">
                    <a:lnL w="12700">
                      <a:solidFill>
                        <a:srgbClr val="FFFFFF"/>
                      </a:solidFill>
                      <a:prstDash val="solid"/>
                    </a:lnL>
                    <a:lnR w="12700">
                      <a:solidFill>
                        <a:srgbClr val="FFFFFF"/>
                      </a:solidFill>
                      <a:prstDash val="solid"/>
                    </a:lnR>
                    <a:solidFill>
                      <a:srgbClr val="FD8537"/>
                    </a:solidFill>
                  </a:tcPr>
                </a:tc>
                <a:tc>
                  <a:txBody>
                    <a:bodyPr/>
                    <a:lstStyle/>
                    <a:p>
                      <a:pPr>
                        <a:lnSpc>
                          <a:spcPct val="100000"/>
                        </a:lnSpc>
                      </a:pPr>
                      <a:endParaRPr sz="1000">
                        <a:latin typeface="Times New Roman"/>
                        <a:cs typeface="Times New Roman"/>
                      </a:endParaRPr>
                    </a:p>
                  </a:txBody>
                  <a:tcPr marL="0" marR="0" marT="0" marB="0">
                    <a:lnL w="12700">
                      <a:solidFill>
                        <a:srgbClr val="FFFFFF"/>
                      </a:solidFill>
                      <a:prstDash val="solid"/>
                    </a:lnL>
                    <a:lnR w="12700">
                      <a:solidFill>
                        <a:srgbClr val="FFFFFF"/>
                      </a:solidFill>
                      <a:prstDash val="solid"/>
                    </a:lnR>
                    <a:solidFill>
                      <a:srgbClr val="FD8537"/>
                    </a:solidFill>
                  </a:tcPr>
                </a:tc>
                <a:extLst>
                  <a:ext uri="{0D108BD9-81ED-4DB2-BD59-A6C34878D82A}">
                    <a16:rowId xmlns:a16="http://schemas.microsoft.com/office/drawing/2014/main" val="10006"/>
                  </a:ext>
                </a:extLst>
              </a:tr>
            </a:tbl>
          </a:graphicData>
        </a:graphic>
      </p:graphicFrame>
      <p:graphicFrame>
        <p:nvGraphicFramePr>
          <p:cNvPr id="4" name="object 4"/>
          <p:cNvGraphicFramePr>
            <a:graphicFrameLocks noGrp="1"/>
          </p:cNvGraphicFramePr>
          <p:nvPr/>
        </p:nvGraphicFramePr>
        <p:xfrm>
          <a:off x="2051051" y="2492312"/>
          <a:ext cx="7467599" cy="3602353"/>
        </p:xfrm>
        <a:graphic>
          <a:graphicData uri="http://schemas.openxmlformats.org/drawingml/2006/table">
            <a:tbl>
              <a:tblPr firstRow="1" bandRow="1">
                <a:tableStyleId>{2D5ABB26-0587-4C30-8999-92F81FD0307C}</a:tableStyleId>
              </a:tblPr>
              <a:tblGrid>
                <a:gridCol w="3658870">
                  <a:extLst>
                    <a:ext uri="{9D8B030D-6E8A-4147-A177-3AD203B41FA5}">
                      <a16:colId xmlns:a16="http://schemas.microsoft.com/office/drawing/2014/main" val="20000"/>
                    </a:ext>
                  </a:extLst>
                </a:gridCol>
                <a:gridCol w="3808729">
                  <a:extLst>
                    <a:ext uri="{9D8B030D-6E8A-4147-A177-3AD203B41FA5}">
                      <a16:colId xmlns:a16="http://schemas.microsoft.com/office/drawing/2014/main" val="20001"/>
                    </a:ext>
                  </a:extLst>
                </a:gridCol>
              </a:tblGrid>
              <a:tr h="270509">
                <a:tc>
                  <a:txBody>
                    <a:bodyPr/>
                    <a:lstStyle/>
                    <a:p>
                      <a:pPr marL="47625">
                        <a:lnSpc>
                          <a:spcPct val="100000"/>
                        </a:lnSpc>
                        <a:spcBef>
                          <a:spcPts val="500"/>
                        </a:spcBef>
                      </a:pPr>
                      <a:r>
                        <a:rPr sz="1000" b="1" spc="-5" dirty="0">
                          <a:latin typeface="TeXGyreSchola"/>
                          <a:cs typeface="TeXGyreSchola"/>
                        </a:rPr>
                        <a:t>Plagiarized</a:t>
                      </a:r>
                      <a:r>
                        <a:rPr sz="1000" b="1" spc="-10" dirty="0">
                          <a:latin typeface="TeXGyreSchola"/>
                          <a:cs typeface="TeXGyreSchola"/>
                        </a:rPr>
                        <a:t> </a:t>
                      </a:r>
                      <a:r>
                        <a:rPr sz="1000" b="1" spc="-5" dirty="0">
                          <a:latin typeface="TeXGyreSchola"/>
                          <a:cs typeface="TeXGyreSchola"/>
                        </a:rPr>
                        <a:t>Version</a:t>
                      </a:r>
                      <a:endParaRPr sz="1000">
                        <a:latin typeface="TeXGyreSchola"/>
                        <a:cs typeface="TeXGyreSchola"/>
                      </a:endParaRPr>
                    </a:p>
                  </a:txBody>
                  <a:tcPr marL="0" marR="0" marT="6350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FD8537"/>
                    </a:solidFill>
                  </a:tcPr>
                </a:tc>
                <a:tc>
                  <a:txBody>
                    <a:bodyPr/>
                    <a:lstStyle/>
                    <a:p>
                      <a:pPr marL="47625">
                        <a:lnSpc>
                          <a:spcPct val="100000"/>
                        </a:lnSpc>
                        <a:spcBef>
                          <a:spcPts val="500"/>
                        </a:spcBef>
                      </a:pPr>
                      <a:r>
                        <a:rPr sz="1000" b="1" spc="-5" dirty="0">
                          <a:latin typeface="TeXGyreSchola"/>
                          <a:cs typeface="TeXGyreSchola"/>
                        </a:rPr>
                        <a:t>Correct</a:t>
                      </a:r>
                      <a:r>
                        <a:rPr sz="1000" b="1" spc="-10" dirty="0">
                          <a:latin typeface="TeXGyreSchola"/>
                          <a:cs typeface="TeXGyreSchola"/>
                        </a:rPr>
                        <a:t> </a:t>
                      </a:r>
                      <a:r>
                        <a:rPr sz="1000" b="1" spc="-5" dirty="0">
                          <a:latin typeface="TeXGyreSchola"/>
                          <a:cs typeface="TeXGyreSchola"/>
                        </a:rPr>
                        <a:t>Version</a:t>
                      </a:r>
                      <a:endParaRPr sz="1000">
                        <a:latin typeface="TeXGyreSchola"/>
                        <a:cs typeface="TeXGyreSchola"/>
                      </a:endParaRPr>
                    </a:p>
                  </a:txBody>
                  <a:tcPr marL="0" marR="0" marT="6350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FD8537"/>
                    </a:solidFill>
                  </a:tcPr>
                </a:tc>
                <a:extLst>
                  <a:ext uri="{0D108BD9-81ED-4DB2-BD59-A6C34878D82A}">
                    <a16:rowId xmlns:a16="http://schemas.microsoft.com/office/drawing/2014/main" val="10000"/>
                  </a:ext>
                </a:extLst>
              </a:tr>
              <a:tr h="2185035">
                <a:tc>
                  <a:txBody>
                    <a:bodyPr/>
                    <a:lstStyle/>
                    <a:p>
                      <a:pPr marL="47625" marR="101600">
                        <a:lnSpc>
                          <a:spcPct val="114999"/>
                        </a:lnSpc>
                        <a:spcBef>
                          <a:spcPts val="320"/>
                        </a:spcBef>
                      </a:pPr>
                      <a:r>
                        <a:rPr sz="1000" b="1" spc="-5" dirty="0">
                          <a:solidFill>
                            <a:srgbClr val="FFFFFF"/>
                          </a:solidFill>
                          <a:latin typeface="TeXGyreSchola"/>
                          <a:cs typeface="TeXGyreSchola"/>
                        </a:rPr>
                        <a:t>Inducing a response, providing for the transfer of  stimulus control by gradually withdrawing prompts  or cues, reinforcing subtle improvements in the  behavior, and scheduling reinforcements so that  natural reinforcers can maintain their behavior are  the key ingredients identified both in teaching  pigeons to play ping-pong and in developing complex  skills in the</a:t>
                      </a:r>
                      <a:r>
                        <a:rPr sz="1000" b="1" spc="5" dirty="0">
                          <a:solidFill>
                            <a:srgbClr val="FFFFFF"/>
                          </a:solidFill>
                          <a:latin typeface="TeXGyreSchola"/>
                          <a:cs typeface="TeXGyreSchola"/>
                        </a:rPr>
                        <a:t> </a:t>
                      </a:r>
                      <a:r>
                        <a:rPr sz="1000" b="1" spc="-5" dirty="0">
                          <a:solidFill>
                            <a:srgbClr val="FFFFFF"/>
                          </a:solidFill>
                          <a:latin typeface="TeXGyreSchola"/>
                          <a:cs typeface="TeXGyreSchola"/>
                        </a:rPr>
                        <a:t>classroom.</a:t>
                      </a:r>
                      <a:endParaRPr sz="1000">
                        <a:latin typeface="TeXGyreSchola"/>
                        <a:cs typeface="TeXGyreSchola"/>
                      </a:endParaRPr>
                    </a:p>
                    <a:p>
                      <a:pPr marL="47625" marR="374015">
                        <a:lnSpc>
                          <a:spcPct val="114999"/>
                        </a:lnSpc>
                        <a:spcBef>
                          <a:spcPts val="1000"/>
                        </a:spcBef>
                      </a:pPr>
                      <a:r>
                        <a:rPr sz="1000" b="1" spc="-5" dirty="0">
                          <a:latin typeface="TeXGyreSchola"/>
                          <a:cs typeface="TeXGyreSchola"/>
                        </a:rPr>
                        <a:t>References: Gredler, M. E. (2001). Learning and  instruction: Theory into practice (4th ed.). Upper  Saddle, </a:t>
                      </a:r>
                      <a:r>
                        <a:rPr sz="1000" b="1" dirty="0">
                          <a:latin typeface="TeXGyreSchola"/>
                          <a:cs typeface="TeXGyreSchola"/>
                        </a:rPr>
                        <a:t>NJ: </a:t>
                      </a:r>
                      <a:r>
                        <a:rPr sz="1000" b="1" spc="-5" dirty="0">
                          <a:latin typeface="TeXGyreSchola"/>
                          <a:cs typeface="TeXGyreSchola"/>
                        </a:rPr>
                        <a:t>Prentice-Hall.</a:t>
                      </a:r>
                      <a:endParaRPr sz="1000">
                        <a:latin typeface="TeXGyreSchola"/>
                        <a:cs typeface="TeXGyreSchola"/>
                      </a:endParaRPr>
                    </a:p>
                  </a:txBody>
                  <a:tcPr marL="0" marR="0" marT="4064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FD8537"/>
                    </a:solidFill>
                  </a:tcPr>
                </a:tc>
                <a:tc>
                  <a:txBody>
                    <a:bodyPr/>
                    <a:lstStyle/>
                    <a:p>
                      <a:pPr marL="47625" marR="94615">
                        <a:lnSpc>
                          <a:spcPct val="114999"/>
                        </a:lnSpc>
                        <a:spcBef>
                          <a:spcPts val="320"/>
                        </a:spcBef>
                      </a:pPr>
                      <a:r>
                        <a:rPr sz="1000" b="1" spc="-5" dirty="0">
                          <a:solidFill>
                            <a:srgbClr val="6F2F9F"/>
                          </a:solidFill>
                          <a:latin typeface="TeXGyreSchola"/>
                          <a:cs typeface="TeXGyreSchola"/>
                        </a:rPr>
                        <a:t>According to Gredler (2001), the same factors apply to  developing complex skills in a classroom setting as to  developing complex skills in any setting. A response  must be induced, then reinforced as it gets closer to the  desired behavior. Reinforcers have to be scheduled  carefully, and cues have to be withdrawn gradually so  that the new behaviors can be transferred</a:t>
                      </a:r>
                      <a:r>
                        <a:rPr sz="1000" b="1" spc="15" dirty="0">
                          <a:solidFill>
                            <a:srgbClr val="6F2F9F"/>
                          </a:solidFill>
                          <a:latin typeface="TeXGyreSchola"/>
                          <a:cs typeface="TeXGyreSchola"/>
                        </a:rPr>
                        <a:t> </a:t>
                      </a:r>
                      <a:r>
                        <a:rPr sz="1000" b="1" spc="-5" dirty="0">
                          <a:solidFill>
                            <a:srgbClr val="6F2F9F"/>
                          </a:solidFill>
                          <a:latin typeface="TeXGyreSchola"/>
                          <a:cs typeface="TeXGyreSchola"/>
                        </a:rPr>
                        <a:t>and</a:t>
                      </a:r>
                      <a:endParaRPr sz="1000">
                        <a:latin typeface="TeXGyreSchola"/>
                        <a:cs typeface="TeXGyreSchola"/>
                      </a:endParaRPr>
                    </a:p>
                    <a:p>
                      <a:pPr marL="47625">
                        <a:lnSpc>
                          <a:spcPct val="100000"/>
                        </a:lnSpc>
                        <a:spcBef>
                          <a:spcPts val="405"/>
                        </a:spcBef>
                      </a:pPr>
                      <a:r>
                        <a:rPr sz="1000" b="1" spc="-5" dirty="0">
                          <a:solidFill>
                            <a:srgbClr val="6F2F9F"/>
                          </a:solidFill>
                          <a:latin typeface="TeXGyreSchola"/>
                          <a:cs typeface="TeXGyreSchola"/>
                        </a:rPr>
                        <a:t>maintained.</a:t>
                      </a:r>
                      <a:endParaRPr sz="1000">
                        <a:latin typeface="TeXGyreSchola"/>
                        <a:cs typeface="TeXGyreSchola"/>
                      </a:endParaRPr>
                    </a:p>
                    <a:p>
                      <a:pPr marL="47625" marR="217170">
                        <a:lnSpc>
                          <a:spcPct val="114999"/>
                        </a:lnSpc>
                        <a:spcBef>
                          <a:spcPts val="1060"/>
                        </a:spcBef>
                      </a:pPr>
                      <a:r>
                        <a:rPr sz="1000" spc="-5" dirty="0">
                          <a:latin typeface="TeXGyreSchola"/>
                          <a:cs typeface="TeXGyreSchola"/>
                        </a:rPr>
                        <a:t>References: Gredler, M. E. (2001). Learning and instruction:  Theory into practice (4th ed.). Upper Saddle River, NJ:  Prentice-Hall.</a:t>
                      </a:r>
                      <a:endParaRPr sz="1000">
                        <a:latin typeface="TeXGyreSchola"/>
                        <a:cs typeface="TeXGyreSchola"/>
                      </a:endParaRPr>
                    </a:p>
                  </a:txBody>
                  <a:tcPr marL="0" marR="0" marT="4064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FFD9CE"/>
                    </a:solidFill>
                  </a:tcPr>
                </a:tc>
                <a:extLst>
                  <a:ext uri="{0D108BD9-81ED-4DB2-BD59-A6C34878D82A}">
                    <a16:rowId xmlns:a16="http://schemas.microsoft.com/office/drawing/2014/main" val="10001"/>
                  </a:ext>
                </a:extLst>
              </a:tr>
              <a:tr h="1146809">
                <a:tc>
                  <a:txBody>
                    <a:bodyPr/>
                    <a:lstStyle/>
                    <a:p>
                      <a:pPr marL="47625" marR="43815">
                        <a:lnSpc>
                          <a:spcPct val="114999"/>
                        </a:lnSpc>
                        <a:spcBef>
                          <a:spcPts val="320"/>
                        </a:spcBef>
                      </a:pPr>
                      <a:r>
                        <a:rPr sz="1000" b="1" spc="-5" dirty="0">
                          <a:latin typeface="TeXGyreSchola"/>
                          <a:cs typeface="TeXGyreSchola"/>
                        </a:rPr>
                        <a:t>Explanation: This example has been plagiarized. The  student has only moved the original author's words  around, inserting and deleting small portions as  needed. The student has not used quotation marks for  the portions that are still identical to the original,  and has not credited the original</a:t>
                      </a:r>
                      <a:r>
                        <a:rPr sz="1000" b="1" dirty="0">
                          <a:latin typeface="TeXGyreSchola"/>
                          <a:cs typeface="TeXGyreSchola"/>
                        </a:rPr>
                        <a:t> </a:t>
                      </a:r>
                      <a:r>
                        <a:rPr sz="1000" b="1" spc="-5" dirty="0">
                          <a:latin typeface="TeXGyreSchola"/>
                          <a:cs typeface="TeXGyreSchola"/>
                        </a:rPr>
                        <a:t>author.</a:t>
                      </a:r>
                      <a:endParaRPr sz="1000">
                        <a:latin typeface="TeXGyreSchola"/>
                        <a:cs typeface="TeXGyreSchola"/>
                      </a:endParaRPr>
                    </a:p>
                  </a:txBody>
                  <a:tcPr marL="0" marR="0" marT="4064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D8537"/>
                    </a:solidFill>
                  </a:tcPr>
                </a:tc>
                <a:tc>
                  <a:txBody>
                    <a:bodyPr/>
                    <a:lstStyle/>
                    <a:p>
                      <a:pPr marL="47625" marR="127635">
                        <a:lnSpc>
                          <a:spcPct val="114999"/>
                        </a:lnSpc>
                        <a:spcBef>
                          <a:spcPts val="330"/>
                        </a:spcBef>
                      </a:pPr>
                      <a:r>
                        <a:rPr sz="1000" spc="-5" dirty="0">
                          <a:latin typeface="TeXGyreSchola"/>
                          <a:cs typeface="TeXGyreSchola"/>
                        </a:rPr>
                        <a:t>Explanation: This example has been paraphrased and is not  considered plagiarized. The author was cited at the end of the  passage as well as in the bibliographic section. Since  paraphrasing occurred, quotation marks are not</a:t>
                      </a:r>
                      <a:r>
                        <a:rPr sz="1000" spc="40" dirty="0">
                          <a:latin typeface="TeXGyreSchola"/>
                          <a:cs typeface="TeXGyreSchola"/>
                        </a:rPr>
                        <a:t> </a:t>
                      </a:r>
                      <a:r>
                        <a:rPr sz="1000" spc="-5" dirty="0">
                          <a:latin typeface="TeXGyreSchola"/>
                          <a:cs typeface="TeXGyreSchola"/>
                        </a:rPr>
                        <a:t>used.</a:t>
                      </a:r>
                      <a:endParaRPr sz="1000">
                        <a:latin typeface="TeXGyreSchola"/>
                        <a:cs typeface="TeXGyreSchola"/>
                      </a:endParaRPr>
                    </a:p>
                    <a:p>
                      <a:pPr marL="47625">
                        <a:lnSpc>
                          <a:spcPct val="100000"/>
                        </a:lnSpc>
                        <a:spcBef>
                          <a:spcPts val="180"/>
                        </a:spcBef>
                      </a:pPr>
                      <a:r>
                        <a:rPr sz="1000" spc="-5" dirty="0">
                          <a:latin typeface="TeXGyreSchola"/>
                          <a:cs typeface="TeXGyreSchola"/>
                        </a:rPr>
                        <a:t>Nothing was directly</a:t>
                      </a:r>
                      <a:r>
                        <a:rPr sz="1000" spc="10" dirty="0">
                          <a:latin typeface="TeXGyreSchola"/>
                          <a:cs typeface="TeXGyreSchola"/>
                        </a:rPr>
                        <a:t> </a:t>
                      </a:r>
                      <a:r>
                        <a:rPr sz="1000" spc="-5" dirty="0">
                          <a:latin typeface="TeXGyreSchola"/>
                          <a:cs typeface="TeXGyreSchola"/>
                        </a:rPr>
                        <a:t>quoted.</a:t>
                      </a:r>
                      <a:endParaRPr sz="1000">
                        <a:latin typeface="TeXGyreSchola"/>
                        <a:cs typeface="TeXGyreSchola"/>
                      </a:endParaRPr>
                    </a:p>
                  </a:txBody>
                  <a:tcPr marL="0" marR="0" marT="4191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FECE8"/>
                    </a:solid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59939" y="332261"/>
            <a:ext cx="3607435" cy="689932"/>
          </a:xfrm>
          <a:prstGeom prst="rect">
            <a:avLst/>
          </a:prstGeom>
        </p:spPr>
        <p:txBody>
          <a:bodyPr vert="horz" wrap="square" lIns="0" tIns="12700" rIns="0" bIns="0" rtlCol="0" anchor="ctr">
            <a:spAutoFit/>
          </a:bodyPr>
          <a:lstStyle/>
          <a:p>
            <a:pPr marL="12700">
              <a:lnSpc>
                <a:spcPct val="100000"/>
              </a:lnSpc>
              <a:spcBef>
                <a:spcPts val="100"/>
              </a:spcBef>
            </a:pPr>
            <a:r>
              <a:rPr b="1" spc="-5" dirty="0">
                <a:latin typeface="TeXGyreSchola"/>
              </a:rPr>
              <a:t>EXAMPLE 2</a:t>
            </a:r>
          </a:p>
        </p:txBody>
      </p:sp>
      <p:sp>
        <p:nvSpPr>
          <p:cNvPr id="3" name="object 3"/>
          <p:cNvSpPr/>
          <p:nvPr/>
        </p:nvSpPr>
        <p:spPr>
          <a:xfrm>
            <a:off x="2051050" y="1060449"/>
            <a:ext cx="7480300" cy="1153160"/>
          </a:xfrm>
          <a:custGeom>
            <a:avLst/>
            <a:gdLst/>
            <a:ahLst/>
            <a:cxnLst/>
            <a:rect l="l" t="t" r="r" b="b"/>
            <a:pathLst>
              <a:path w="7480300" h="1153160">
                <a:moveTo>
                  <a:pt x="7480300" y="6350"/>
                </a:moveTo>
                <a:lnTo>
                  <a:pt x="7473950" y="6350"/>
                </a:lnTo>
                <a:lnTo>
                  <a:pt x="7473950" y="0"/>
                </a:lnTo>
                <a:lnTo>
                  <a:pt x="6350" y="0"/>
                </a:lnTo>
                <a:lnTo>
                  <a:pt x="6350" y="6350"/>
                </a:lnTo>
                <a:lnTo>
                  <a:pt x="0" y="6350"/>
                </a:lnTo>
                <a:lnTo>
                  <a:pt x="0" y="1153160"/>
                </a:lnTo>
                <a:lnTo>
                  <a:pt x="12700" y="1153160"/>
                </a:lnTo>
                <a:lnTo>
                  <a:pt x="12700" y="12700"/>
                </a:lnTo>
                <a:lnTo>
                  <a:pt x="5600700" y="12700"/>
                </a:lnTo>
                <a:lnTo>
                  <a:pt x="5600700" y="1153160"/>
                </a:lnTo>
                <a:lnTo>
                  <a:pt x="5613400" y="1153160"/>
                </a:lnTo>
                <a:lnTo>
                  <a:pt x="5613400" y="12700"/>
                </a:lnTo>
                <a:lnTo>
                  <a:pt x="7467600" y="12700"/>
                </a:lnTo>
                <a:lnTo>
                  <a:pt x="7467600" y="1153160"/>
                </a:lnTo>
                <a:lnTo>
                  <a:pt x="7480300" y="1153160"/>
                </a:lnTo>
                <a:lnTo>
                  <a:pt x="7480300" y="6350"/>
                </a:lnTo>
                <a:close/>
              </a:path>
            </a:pathLst>
          </a:custGeom>
          <a:solidFill>
            <a:srgbClr val="FFFFFF"/>
          </a:solidFill>
        </p:spPr>
        <p:txBody>
          <a:bodyPr wrap="square" lIns="0" tIns="0" rIns="0" bIns="0" rtlCol="0"/>
          <a:lstStyle/>
          <a:p>
            <a:endParaRPr/>
          </a:p>
        </p:txBody>
      </p:sp>
      <p:sp>
        <p:nvSpPr>
          <p:cNvPr id="4" name="object 4"/>
          <p:cNvSpPr txBox="1"/>
          <p:nvPr/>
        </p:nvSpPr>
        <p:spPr>
          <a:xfrm>
            <a:off x="2063750" y="1073151"/>
            <a:ext cx="5588000" cy="732123"/>
          </a:xfrm>
          <a:prstGeom prst="rect">
            <a:avLst/>
          </a:prstGeom>
          <a:solidFill>
            <a:srgbClr val="FD8537"/>
          </a:solidFill>
        </p:spPr>
        <p:txBody>
          <a:bodyPr vert="horz" wrap="square" lIns="0" tIns="34290" rIns="0" bIns="0" rtlCol="0">
            <a:spAutoFit/>
          </a:bodyPr>
          <a:lstStyle/>
          <a:p>
            <a:pPr marL="41275" marR="369570">
              <a:lnSpc>
                <a:spcPct val="114999"/>
              </a:lnSpc>
              <a:spcBef>
                <a:spcPts val="270"/>
              </a:spcBef>
            </a:pPr>
            <a:r>
              <a:rPr sz="1000" b="1" spc="-5" dirty="0">
                <a:latin typeface="TeXGyreSchola"/>
                <a:cs typeface="TeXGyreSchola"/>
              </a:rPr>
              <a:t>Original Source Material: </a:t>
            </a:r>
            <a:r>
              <a:rPr sz="1000" b="1" spc="-5" dirty="0">
                <a:solidFill>
                  <a:srgbClr val="FFFFFF"/>
                </a:solidFill>
                <a:latin typeface="TeXGyreSchola"/>
                <a:cs typeface="TeXGyreSchola"/>
              </a:rPr>
              <a:t>During the last decade, there has been a shift from  "instructivist" approaches towards "constructivist" approaches in the field of  instructional design. Instructivist approaches reflect the belief that the role of  knowledge is basically to represent the real world. Meaning is eventually  determined by this real world and [is] thus external to the</a:t>
            </a:r>
            <a:r>
              <a:rPr sz="1000" b="1" spc="45" dirty="0">
                <a:solidFill>
                  <a:srgbClr val="FFFFFF"/>
                </a:solidFill>
                <a:latin typeface="TeXGyreSchola"/>
                <a:cs typeface="TeXGyreSchola"/>
              </a:rPr>
              <a:t> </a:t>
            </a:r>
            <a:r>
              <a:rPr sz="1000" b="1" spc="-5" dirty="0">
                <a:solidFill>
                  <a:srgbClr val="FFFFFF"/>
                </a:solidFill>
                <a:latin typeface="TeXGyreSchola"/>
                <a:cs typeface="TeXGyreSchola"/>
              </a:rPr>
              <a:t>understander.</a:t>
            </a:r>
            <a:endParaRPr sz="1000">
              <a:latin typeface="TeXGyreSchola"/>
              <a:cs typeface="TeXGyreSchola"/>
            </a:endParaRPr>
          </a:p>
        </p:txBody>
      </p:sp>
      <p:sp>
        <p:nvSpPr>
          <p:cNvPr id="5" name="object 5"/>
          <p:cNvSpPr txBox="1"/>
          <p:nvPr/>
        </p:nvSpPr>
        <p:spPr>
          <a:xfrm>
            <a:off x="7664450" y="1073151"/>
            <a:ext cx="1854200" cy="909095"/>
          </a:xfrm>
          <a:prstGeom prst="rect">
            <a:avLst/>
          </a:prstGeom>
          <a:solidFill>
            <a:srgbClr val="FD8537"/>
          </a:solidFill>
        </p:spPr>
        <p:txBody>
          <a:bodyPr vert="horz" wrap="square" lIns="0" tIns="34290" rIns="0" bIns="0" rtlCol="0">
            <a:spAutoFit/>
          </a:bodyPr>
          <a:lstStyle/>
          <a:p>
            <a:pPr marL="41275" marR="95250">
              <a:lnSpc>
                <a:spcPct val="114999"/>
              </a:lnSpc>
              <a:spcBef>
                <a:spcPts val="270"/>
              </a:spcBef>
            </a:pPr>
            <a:r>
              <a:rPr sz="1000" b="1" spc="-5" dirty="0">
                <a:latin typeface="TeXGyreSchola"/>
                <a:cs typeface="TeXGyreSchola"/>
              </a:rPr>
              <a:t>Source: Merriënboer, </a:t>
            </a:r>
            <a:r>
              <a:rPr sz="1000" b="1" dirty="0">
                <a:latin typeface="TeXGyreSchola"/>
                <a:cs typeface="TeXGyreSchola"/>
              </a:rPr>
              <a:t>J. J.  </a:t>
            </a:r>
            <a:r>
              <a:rPr sz="1000" b="1" spc="-5" dirty="0">
                <a:latin typeface="TeXGyreSchola"/>
                <a:cs typeface="TeXGyreSchola"/>
              </a:rPr>
              <a:t>van. (1997). Training  complex cognitive skills.  Englewood Cliffs, </a:t>
            </a:r>
            <a:r>
              <a:rPr sz="1000" b="1" dirty="0">
                <a:latin typeface="TeXGyreSchola"/>
                <a:cs typeface="TeXGyreSchola"/>
              </a:rPr>
              <a:t>NJ:  </a:t>
            </a:r>
            <a:r>
              <a:rPr sz="1000" b="1" spc="-5" dirty="0">
                <a:latin typeface="TeXGyreSchola"/>
                <a:cs typeface="TeXGyreSchola"/>
              </a:rPr>
              <a:t>Educational Technology  Publications.</a:t>
            </a:r>
            <a:endParaRPr sz="1000">
              <a:latin typeface="TeXGyreSchola"/>
              <a:cs typeface="TeXGyreSchola"/>
            </a:endParaRPr>
          </a:p>
        </p:txBody>
      </p:sp>
      <p:graphicFrame>
        <p:nvGraphicFramePr>
          <p:cNvPr id="6" name="object 6"/>
          <p:cNvGraphicFramePr>
            <a:graphicFrameLocks noGrp="1"/>
          </p:cNvGraphicFramePr>
          <p:nvPr/>
        </p:nvGraphicFramePr>
        <p:xfrm>
          <a:off x="2051051" y="2355851"/>
          <a:ext cx="7467599" cy="3427095"/>
        </p:xfrm>
        <a:graphic>
          <a:graphicData uri="http://schemas.openxmlformats.org/drawingml/2006/table">
            <a:tbl>
              <a:tblPr firstRow="1" bandRow="1">
                <a:tableStyleId>{2D5ABB26-0587-4C30-8999-92F81FD0307C}</a:tableStyleId>
              </a:tblPr>
              <a:tblGrid>
                <a:gridCol w="3658870">
                  <a:extLst>
                    <a:ext uri="{9D8B030D-6E8A-4147-A177-3AD203B41FA5}">
                      <a16:colId xmlns:a16="http://schemas.microsoft.com/office/drawing/2014/main" val="20000"/>
                    </a:ext>
                  </a:extLst>
                </a:gridCol>
                <a:gridCol w="3808729">
                  <a:extLst>
                    <a:ext uri="{9D8B030D-6E8A-4147-A177-3AD203B41FA5}">
                      <a16:colId xmlns:a16="http://schemas.microsoft.com/office/drawing/2014/main" val="20001"/>
                    </a:ext>
                  </a:extLst>
                </a:gridCol>
              </a:tblGrid>
              <a:tr h="270510">
                <a:tc>
                  <a:txBody>
                    <a:bodyPr/>
                    <a:lstStyle/>
                    <a:p>
                      <a:pPr marL="47625">
                        <a:lnSpc>
                          <a:spcPct val="100000"/>
                        </a:lnSpc>
                        <a:spcBef>
                          <a:spcPts val="500"/>
                        </a:spcBef>
                      </a:pPr>
                      <a:r>
                        <a:rPr sz="1000" b="1" spc="-5" dirty="0">
                          <a:latin typeface="TeXGyreSchola"/>
                          <a:cs typeface="TeXGyreSchola"/>
                        </a:rPr>
                        <a:t>Plagiarized</a:t>
                      </a:r>
                      <a:r>
                        <a:rPr sz="1000" b="1" spc="-10" dirty="0">
                          <a:latin typeface="TeXGyreSchola"/>
                          <a:cs typeface="TeXGyreSchola"/>
                        </a:rPr>
                        <a:t> </a:t>
                      </a:r>
                      <a:r>
                        <a:rPr sz="1000" b="1" spc="-5" dirty="0">
                          <a:latin typeface="TeXGyreSchola"/>
                          <a:cs typeface="TeXGyreSchola"/>
                        </a:rPr>
                        <a:t>Version</a:t>
                      </a:r>
                      <a:endParaRPr sz="1000">
                        <a:latin typeface="TeXGyreSchola"/>
                        <a:cs typeface="TeXGyreSchola"/>
                      </a:endParaRPr>
                    </a:p>
                  </a:txBody>
                  <a:tcPr marL="0" marR="0" marT="6350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FD8537"/>
                    </a:solidFill>
                  </a:tcPr>
                </a:tc>
                <a:tc>
                  <a:txBody>
                    <a:bodyPr/>
                    <a:lstStyle/>
                    <a:p>
                      <a:pPr marL="47625">
                        <a:lnSpc>
                          <a:spcPct val="100000"/>
                        </a:lnSpc>
                        <a:spcBef>
                          <a:spcPts val="500"/>
                        </a:spcBef>
                      </a:pPr>
                      <a:r>
                        <a:rPr sz="1000" b="1" spc="-5" dirty="0">
                          <a:latin typeface="TeXGyreSchola"/>
                          <a:cs typeface="TeXGyreSchola"/>
                        </a:rPr>
                        <a:t>Correct</a:t>
                      </a:r>
                      <a:r>
                        <a:rPr sz="1000" b="1" spc="-10" dirty="0">
                          <a:latin typeface="TeXGyreSchola"/>
                          <a:cs typeface="TeXGyreSchola"/>
                        </a:rPr>
                        <a:t> </a:t>
                      </a:r>
                      <a:r>
                        <a:rPr sz="1000" b="1" spc="-5" dirty="0">
                          <a:latin typeface="TeXGyreSchola"/>
                          <a:cs typeface="TeXGyreSchola"/>
                        </a:rPr>
                        <a:t>Version</a:t>
                      </a:r>
                      <a:endParaRPr sz="1000">
                        <a:latin typeface="TeXGyreSchola"/>
                        <a:cs typeface="TeXGyreSchola"/>
                      </a:endParaRPr>
                    </a:p>
                  </a:txBody>
                  <a:tcPr marL="0" marR="0" marT="6350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FD8537"/>
                    </a:solidFill>
                  </a:tcPr>
                </a:tc>
                <a:extLst>
                  <a:ext uri="{0D108BD9-81ED-4DB2-BD59-A6C34878D82A}">
                    <a16:rowId xmlns:a16="http://schemas.microsoft.com/office/drawing/2014/main" val="10000"/>
                  </a:ext>
                </a:extLst>
              </a:tr>
              <a:tr h="2185035">
                <a:tc>
                  <a:txBody>
                    <a:bodyPr/>
                    <a:lstStyle/>
                    <a:p>
                      <a:pPr marL="47625" marR="124460">
                        <a:lnSpc>
                          <a:spcPct val="114999"/>
                        </a:lnSpc>
                        <a:spcBef>
                          <a:spcPts val="320"/>
                        </a:spcBef>
                      </a:pPr>
                      <a:r>
                        <a:rPr sz="1000" b="1" spc="-5" dirty="0">
                          <a:solidFill>
                            <a:srgbClr val="FFFFFF"/>
                          </a:solidFill>
                          <a:latin typeface="TeXGyreSchola"/>
                          <a:cs typeface="TeXGyreSchola"/>
                        </a:rPr>
                        <a:t>Over the last ten years, there has been a marked  change from "instructivist" points of view to  "constructivist" points of view among instructional  designers. Instructivist points of view hold the belief  that the role of knowledge is fundamentally to  represent the real world. In this view, meaning is  determined by the real world and is</a:t>
                      </a:r>
                      <a:r>
                        <a:rPr sz="1000" b="1" spc="5" dirty="0">
                          <a:solidFill>
                            <a:srgbClr val="FFFFFF"/>
                          </a:solidFill>
                          <a:latin typeface="TeXGyreSchola"/>
                          <a:cs typeface="TeXGyreSchola"/>
                        </a:rPr>
                        <a:t> </a:t>
                      </a:r>
                      <a:r>
                        <a:rPr sz="1000" b="1" spc="-5" dirty="0">
                          <a:solidFill>
                            <a:srgbClr val="FFFFFF"/>
                          </a:solidFill>
                          <a:latin typeface="TeXGyreSchola"/>
                          <a:cs typeface="TeXGyreSchola"/>
                        </a:rPr>
                        <a:t>therefore</a:t>
                      </a:r>
                      <a:endParaRPr sz="1000">
                        <a:latin typeface="TeXGyreSchola"/>
                        <a:cs typeface="TeXGyreSchola"/>
                      </a:endParaRPr>
                    </a:p>
                    <a:p>
                      <a:pPr marL="47625">
                        <a:lnSpc>
                          <a:spcPct val="100000"/>
                        </a:lnSpc>
                        <a:spcBef>
                          <a:spcPts val="405"/>
                        </a:spcBef>
                      </a:pPr>
                      <a:r>
                        <a:rPr sz="1000" b="1" spc="-5" dirty="0">
                          <a:solidFill>
                            <a:srgbClr val="FFFFFF"/>
                          </a:solidFill>
                          <a:latin typeface="TeXGyreSchola"/>
                          <a:cs typeface="TeXGyreSchola"/>
                        </a:rPr>
                        <a:t>external to the</a:t>
                      </a:r>
                      <a:r>
                        <a:rPr sz="1000" b="1" dirty="0">
                          <a:solidFill>
                            <a:srgbClr val="FFFFFF"/>
                          </a:solidFill>
                          <a:latin typeface="TeXGyreSchola"/>
                          <a:cs typeface="TeXGyreSchola"/>
                        </a:rPr>
                        <a:t> </a:t>
                      </a:r>
                      <a:r>
                        <a:rPr sz="1000" b="1" spc="-5" dirty="0">
                          <a:solidFill>
                            <a:srgbClr val="FFFFFF"/>
                          </a:solidFill>
                          <a:latin typeface="TeXGyreSchola"/>
                          <a:cs typeface="TeXGyreSchola"/>
                        </a:rPr>
                        <a:t>learner.</a:t>
                      </a:r>
                      <a:endParaRPr sz="1000">
                        <a:latin typeface="TeXGyreSchola"/>
                        <a:cs typeface="TeXGyreSchola"/>
                      </a:endParaRPr>
                    </a:p>
                    <a:p>
                      <a:pPr marL="47625" marR="226695">
                        <a:lnSpc>
                          <a:spcPct val="114999"/>
                        </a:lnSpc>
                        <a:spcBef>
                          <a:spcPts val="1050"/>
                        </a:spcBef>
                      </a:pPr>
                      <a:r>
                        <a:rPr sz="1000" b="1" spc="-5" dirty="0">
                          <a:latin typeface="TeXGyreSchola"/>
                          <a:cs typeface="TeXGyreSchola"/>
                        </a:rPr>
                        <a:t>References: Merriënboer, </a:t>
                      </a:r>
                      <a:r>
                        <a:rPr sz="1000" b="1" dirty="0">
                          <a:latin typeface="TeXGyreSchola"/>
                          <a:cs typeface="TeXGyreSchola"/>
                        </a:rPr>
                        <a:t>J. J. </a:t>
                      </a:r>
                      <a:r>
                        <a:rPr sz="1000" b="1" spc="-5" dirty="0">
                          <a:latin typeface="TeXGyreSchola"/>
                          <a:cs typeface="TeXGyreSchola"/>
                        </a:rPr>
                        <a:t>van. (1997). Training  complex cognitive skills. Englewood Cliffs, </a:t>
                      </a:r>
                      <a:r>
                        <a:rPr sz="1000" b="1" dirty="0">
                          <a:latin typeface="TeXGyreSchola"/>
                          <a:cs typeface="TeXGyreSchola"/>
                        </a:rPr>
                        <a:t>NJ:  </a:t>
                      </a:r>
                      <a:r>
                        <a:rPr sz="1000" b="1" spc="-5" dirty="0">
                          <a:latin typeface="TeXGyreSchola"/>
                          <a:cs typeface="TeXGyreSchola"/>
                        </a:rPr>
                        <a:t>Educational Technology Publications.</a:t>
                      </a:r>
                      <a:endParaRPr sz="1000">
                        <a:latin typeface="TeXGyreSchola"/>
                        <a:cs typeface="TeXGyreSchola"/>
                      </a:endParaRPr>
                    </a:p>
                  </a:txBody>
                  <a:tcPr marL="0" marR="0" marT="4064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FD8537"/>
                    </a:solidFill>
                  </a:tcPr>
                </a:tc>
                <a:tc>
                  <a:txBody>
                    <a:bodyPr/>
                    <a:lstStyle/>
                    <a:p>
                      <a:pPr marL="47625" marR="40005">
                        <a:lnSpc>
                          <a:spcPct val="114999"/>
                        </a:lnSpc>
                        <a:spcBef>
                          <a:spcPts val="320"/>
                        </a:spcBef>
                      </a:pPr>
                      <a:r>
                        <a:rPr sz="1000" b="1" spc="-5" dirty="0">
                          <a:solidFill>
                            <a:srgbClr val="6F2F9F"/>
                          </a:solidFill>
                          <a:latin typeface="TeXGyreSchola"/>
                          <a:cs typeface="TeXGyreSchola"/>
                        </a:rPr>
                        <a:t>Instructivists hold that the "real world," external to  individuals, can be represented as knowledge and  determines what will be understood by individuals.  This view has been shifting to a constructivist view over  the past decade (Merriënboer,</a:t>
                      </a:r>
                      <a:r>
                        <a:rPr sz="1000" b="1" spc="5" dirty="0">
                          <a:solidFill>
                            <a:srgbClr val="6F2F9F"/>
                          </a:solidFill>
                          <a:latin typeface="TeXGyreSchola"/>
                          <a:cs typeface="TeXGyreSchola"/>
                        </a:rPr>
                        <a:t> </a:t>
                      </a:r>
                      <a:r>
                        <a:rPr sz="1000" b="1" spc="-5" dirty="0">
                          <a:solidFill>
                            <a:srgbClr val="6F2F9F"/>
                          </a:solidFill>
                          <a:latin typeface="TeXGyreSchola"/>
                          <a:cs typeface="TeXGyreSchola"/>
                        </a:rPr>
                        <a:t>1997).</a:t>
                      </a:r>
                      <a:endParaRPr sz="1000">
                        <a:latin typeface="TeXGyreSchola"/>
                        <a:cs typeface="TeXGyreSchola"/>
                      </a:endParaRPr>
                    </a:p>
                    <a:p>
                      <a:pPr marL="47625" marR="92075">
                        <a:lnSpc>
                          <a:spcPct val="114999"/>
                        </a:lnSpc>
                        <a:spcBef>
                          <a:spcPts val="1010"/>
                        </a:spcBef>
                      </a:pPr>
                      <a:r>
                        <a:rPr sz="1000" spc="-5" dirty="0">
                          <a:latin typeface="TeXGyreSchola"/>
                          <a:cs typeface="TeXGyreSchola"/>
                        </a:rPr>
                        <a:t>References: Merriënboer, J. J. van. (1997). Training complex  cognitive skills. Englewood Cliffs, NJ: Educational Technology  Publications.</a:t>
                      </a:r>
                      <a:endParaRPr sz="1000">
                        <a:latin typeface="TeXGyreSchola"/>
                        <a:cs typeface="TeXGyreSchola"/>
                      </a:endParaRPr>
                    </a:p>
                  </a:txBody>
                  <a:tcPr marL="0" marR="0" marT="4064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FFD9CE"/>
                    </a:solidFill>
                  </a:tcPr>
                </a:tc>
                <a:extLst>
                  <a:ext uri="{0D108BD9-81ED-4DB2-BD59-A6C34878D82A}">
                    <a16:rowId xmlns:a16="http://schemas.microsoft.com/office/drawing/2014/main" val="10001"/>
                  </a:ext>
                </a:extLst>
              </a:tr>
              <a:tr h="971550">
                <a:tc>
                  <a:txBody>
                    <a:bodyPr/>
                    <a:lstStyle/>
                    <a:p>
                      <a:pPr marL="47625" marR="108585">
                        <a:lnSpc>
                          <a:spcPct val="114999"/>
                        </a:lnSpc>
                        <a:spcBef>
                          <a:spcPts val="320"/>
                        </a:spcBef>
                      </a:pPr>
                      <a:r>
                        <a:rPr sz="1000" b="1" spc="-5" dirty="0">
                          <a:latin typeface="TeXGyreSchola"/>
                          <a:cs typeface="TeXGyreSchola"/>
                        </a:rPr>
                        <a:t>Explanation: This example has been plagiarized. The  student has substituted synonyms for many words in  the passage, but has not changed the structure of the  text and has used another person's ideas without  crediting that person for</a:t>
                      </a:r>
                      <a:r>
                        <a:rPr sz="1000" b="1" spc="5" dirty="0">
                          <a:latin typeface="TeXGyreSchola"/>
                          <a:cs typeface="TeXGyreSchola"/>
                        </a:rPr>
                        <a:t> </a:t>
                      </a:r>
                      <a:r>
                        <a:rPr sz="1000" b="1" spc="-5" dirty="0">
                          <a:latin typeface="TeXGyreSchola"/>
                          <a:cs typeface="TeXGyreSchola"/>
                        </a:rPr>
                        <a:t>them.</a:t>
                      </a:r>
                      <a:endParaRPr sz="1000">
                        <a:latin typeface="TeXGyreSchola"/>
                        <a:cs typeface="TeXGyreSchola"/>
                      </a:endParaRPr>
                    </a:p>
                  </a:txBody>
                  <a:tcPr marL="0" marR="0" marT="4064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D8537"/>
                    </a:solidFill>
                  </a:tcPr>
                </a:tc>
                <a:tc>
                  <a:txBody>
                    <a:bodyPr/>
                    <a:lstStyle/>
                    <a:p>
                      <a:pPr marL="47625" marR="132715">
                        <a:lnSpc>
                          <a:spcPct val="114999"/>
                        </a:lnSpc>
                        <a:spcBef>
                          <a:spcPts val="330"/>
                        </a:spcBef>
                      </a:pPr>
                      <a:r>
                        <a:rPr sz="1000" spc="-5" dirty="0">
                          <a:latin typeface="TeXGyreSchola"/>
                          <a:cs typeface="TeXGyreSchola"/>
                        </a:rPr>
                        <a:t>Explanation: This example has been paraphrased and the  original author has been credited for those ideas. The student  has cited the source of the ideas appropriately, and included  the source in the reference</a:t>
                      </a:r>
                      <a:r>
                        <a:rPr sz="1000" spc="15" dirty="0">
                          <a:latin typeface="TeXGyreSchola"/>
                          <a:cs typeface="TeXGyreSchola"/>
                        </a:rPr>
                        <a:t> </a:t>
                      </a:r>
                      <a:r>
                        <a:rPr sz="1000" spc="-5" dirty="0">
                          <a:latin typeface="TeXGyreSchola"/>
                          <a:cs typeface="TeXGyreSchola"/>
                        </a:rPr>
                        <a:t>list</a:t>
                      </a:r>
                      <a:endParaRPr sz="1000">
                        <a:latin typeface="TeXGyreSchola"/>
                        <a:cs typeface="TeXGyreSchola"/>
                      </a:endParaRPr>
                    </a:p>
                  </a:txBody>
                  <a:tcPr marL="0" marR="0" marT="4191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FECE8"/>
                    </a:solid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059940" y="1626870"/>
            <a:ext cx="7308850" cy="3180080"/>
          </a:xfrm>
          <a:prstGeom prst="rect">
            <a:avLst/>
          </a:prstGeom>
        </p:spPr>
        <p:txBody>
          <a:bodyPr vert="horz" wrap="square" lIns="0" tIns="12700" rIns="0" bIns="0" rtlCol="0">
            <a:spAutoFit/>
          </a:bodyPr>
          <a:lstStyle/>
          <a:p>
            <a:pPr marL="12700">
              <a:spcBef>
                <a:spcPts val="100"/>
              </a:spcBef>
            </a:pPr>
            <a:r>
              <a:rPr sz="2400" b="1" spc="-5" dirty="0">
                <a:latin typeface="TeXGyreSchola"/>
                <a:cs typeface="TeXGyreSchola"/>
              </a:rPr>
              <a:t>Source:</a:t>
            </a:r>
            <a:endParaRPr sz="2400">
              <a:latin typeface="TeXGyreSchola"/>
              <a:cs typeface="TeXGyreSchola"/>
            </a:endParaRPr>
          </a:p>
          <a:p>
            <a:pPr>
              <a:spcBef>
                <a:spcPts val="60"/>
              </a:spcBef>
            </a:pPr>
            <a:endParaRPr sz="2600">
              <a:latin typeface="TeXGyreSchola"/>
              <a:cs typeface="TeXGyreSchola"/>
            </a:endParaRPr>
          </a:p>
          <a:p>
            <a:pPr marL="285750" marR="147955" indent="-273050">
              <a:buClr>
                <a:srgbClr val="FD8537"/>
              </a:buClr>
              <a:buSzPct val="68750"/>
              <a:buFont typeface="Wingdings"/>
              <a:buChar char=""/>
              <a:tabLst>
                <a:tab pos="285750" algn="l"/>
              </a:tabLst>
            </a:pPr>
            <a:r>
              <a:rPr sz="2400" b="1" u="heavy" spc="-5" dirty="0">
                <a:solidFill>
                  <a:srgbClr val="D2601C"/>
                </a:solidFill>
                <a:uFill>
                  <a:solidFill>
                    <a:srgbClr val="D2601C"/>
                  </a:solidFill>
                </a:uFill>
                <a:latin typeface="TeXGyreSchola"/>
                <a:cs typeface="TeXGyreSchola"/>
              </a:rPr>
              <a:t>https://</a:t>
            </a:r>
            <a:r>
              <a:rPr sz="2400" b="1" u="heavy" spc="-5" dirty="0">
                <a:solidFill>
                  <a:srgbClr val="D2601C"/>
                </a:solidFill>
                <a:uFill>
                  <a:solidFill>
                    <a:srgbClr val="D2601C"/>
                  </a:solidFill>
                </a:uFill>
                <a:latin typeface="TeXGyreSchola"/>
                <a:cs typeface="TeXGyreSchola"/>
                <a:hlinkClick r:id="rId2"/>
              </a:rPr>
              <a:t>www.indiana.edu/~istd/example5par </a:t>
            </a:r>
            <a:r>
              <a:rPr sz="2400" b="1" u="heavy" spc="-5" dirty="0">
                <a:solidFill>
                  <a:srgbClr val="D2601C"/>
                </a:solidFill>
                <a:uFill>
                  <a:solidFill>
                    <a:srgbClr val="D2601C"/>
                  </a:solidFill>
                </a:uFill>
                <a:latin typeface="TeXGyreSchola"/>
                <a:cs typeface="TeXGyreSchola"/>
              </a:rPr>
              <a:t> aphrasing.html</a:t>
            </a:r>
            <a:r>
              <a:rPr sz="2400" b="1" spc="-5" dirty="0">
                <a:latin typeface="TeXGyreSchola"/>
                <a:cs typeface="TeXGyreSchola"/>
              </a:rPr>
              <a:t>(accessed June </a:t>
            </a:r>
            <a:r>
              <a:rPr sz="2400" b="1" dirty="0">
                <a:latin typeface="TeXGyreSchola"/>
                <a:cs typeface="TeXGyreSchola"/>
              </a:rPr>
              <a:t>16, 2011).</a:t>
            </a:r>
            <a:endParaRPr sz="2400">
              <a:latin typeface="TeXGyreSchola"/>
              <a:cs typeface="TeXGyreSchola"/>
            </a:endParaRPr>
          </a:p>
          <a:p>
            <a:pPr marL="285750" marR="5080" indent="-273050">
              <a:spcBef>
                <a:spcPts val="600"/>
              </a:spcBef>
              <a:buClr>
                <a:srgbClr val="FD8537"/>
              </a:buClr>
              <a:buSzPct val="68750"/>
              <a:buFont typeface="Wingdings"/>
              <a:buChar char=""/>
              <a:tabLst>
                <a:tab pos="285750" algn="l"/>
              </a:tabLst>
            </a:pPr>
            <a:r>
              <a:rPr sz="2400" b="1" spc="-5" dirty="0">
                <a:latin typeface="TeXGyreSchola"/>
                <a:cs typeface="TeXGyreSchola"/>
              </a:rPr>
              <a:t>*Permission to disseminate this information  for educational purposes </a:t>
            </a:r>
            <a:r>
              <a:rPr sz="2400" b="1" dirty="0">
                <a:latin typeface="TeXGyreSchola"/>
                <a:cs typeface="TeXGyreSchola"/>
              </a:rPr>
              <a:t>is </a:t>
            </a:r>
            <a:r>
              <a:rPr sz="2400" b="1" spc="-5" dirty="0">
                <a:latin typeface="TeXGyreSchola"/>
                <a:cs typeface="TeXGyreSchola"/>
              </a:rPr>
              <a:t>granted by the  School of Education, Instructional Systems  Technology, Indiana University.</a:t>
            </a:r>
            <a:endParaRPr sz="2400">
              <a:latin typeface="TeXGyreSchola"/>
              <a:cs typeface="TeXGyreSchol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905000" y="0"/>
            <a:ext cx="444500" cy="6858000"/>
          </a:xfrm>
          <a:custGeom>
            <a:avLst/>
            <a:gdLst/>
            <a:ahLst/>
            <a:cxnLst/>
            <a:rect l="l" t="t" r="r" b="b"/>
            <a:pathLst>
              <a:path w="444500" h="6858000">
                <a:moveTo>
                  <a:pt x="0" y="6858000"/>
                </a:moveTo>
                <a:lnTo>
                  <a:pt x="444500" y="6858000"/>
                </a:lnTo>
                <a:lnTo>
                  <a:pt x="444500" y="0"/>
                </a:lnTo>
                <a:lnTo>
                  <a:pt x="0" y="0"/>
                </a:lnTo>
                <a:lnTo>
                  <a:pt x="0" y="6858000"/>
                </a:lnTo>
                <a:close/>
              </a:path>
            </a:pathLst>
          </a:custGeom>
          <a:solidFill>
            <a:srgbClr val="FDC3AD">
              <a:alpha val="54098"/>
            </a:srgbClr>
          </a:solidFill>
        </p:spPr>
        <p:txBody>
          <a:bodyPr wrap="square" lIns="0" tIns="0" rIns="0" bIns="0" rtlCol="0"/>
          <a:lstStyle/>
          <a:p>
            <a:endParaRPr/>
          </a:p>
        </p:txBody>
      </p:sp>
      <p:sp>
        <p:nvSpPr>
          <p:cNvPr id="3" name="object 3"/>
          <p:cNvSpPr/>
          <p:nvPr/>
        </p:nvSpPr>
        <p:spPr>
          <a:xfrm>
            <a:off x="2406651" y="0"/>
            <a:ext cx="3175" cy="6858000"/>
          </a:xfrm>
          <a:custGeom>
            <a:avLst/>
            <a:gdLst/>
            <a:ahLst/>
            <a:cxnLst/>
            <a:rect l="l" t="t" r="r" b="b"/>
            <a:pathLst>
              <a:path w="3175" h="6858000">
                <a:moveTo>
                  <a:pt x="0" y="6858000"/>
                </a:moveTo>
                <a:lnTo>
                  <a:pt x="3175" y="6858000"/>
                </a:lnTo>
                <a:lnTo>
                  <a:pt x="3175" y="0"/>
                </a:lnTo>
                <a:lnTo>
                  <a:pt x="0" y="0"/>
                </a:lnTo>
                <a:lnTo>
                  <a:pt x="0" y="6858000"/>
                </a:lnTo>
                <a:close/>
              </a:path>
            </a:pathLst>
          </a:custGeom>
          <a:solidFill>
            <a:srgbClr val="FDC3AD">
              <a:alpha val="54098"/>
            </a:srgbClr>
          </a:solidFill>
        </p:spPr>
        <p:txBody>
          <a:bodyPr wrap="square" lIns="0" tIns="0" rIns="0" bIns="0" rtlCol="0"/>
          <a:lstStyle/>
          <a:p>
            <a:endParaRPr/>
          </a:p>
        </p:txBody>
      </p:sp>
      <p:sp>
        <p:nvSpPr>
          <p:cNvPr id="4" name="object 4"/>
          <p:cNvSpPr/>
          <p:nvPr/>
        </p:nvSpPr>
        <p:spPr>
          <a:xfrm>
            <a:off x="2466976" y="0"/>
            <a:ext cx="47625" cy="6858000"/>
          </a:xfrm>
          <a:custGeom>
            <a:avLst/>
            <a:gdLst/>
            <a:ahLst/>
            <a:cxnLst/>
            <a:rect l="l" t="t" r="r" b="b"/>
            <a:pathLst>
              <a:path w="47625" h="6858000">
                <a:moveTo>
                  <a:pt x="0" y="6858000"/>
                </a:moveTo>
                <a:lnTo>
                  <a:pt x="47625" y="6858000"/>
                </a:lnTo>
                <a:lnTo>
                  <a:pt x="47625" y="0"/>
                </a:lnTo>
                <a:lnTo>
                  <a:pt x="0" y="0"/>
                </a:lnTo>
                <a:lnTo>
                  <a:pt x="0" y="6858000"/>
                </a:lnTo>
                <a:close/>
              </a:path>
            </a:pathLst>
          </a:custGeom>
          <a:solidFill>
            <a:srgbClr val="FDC3AD">
              <a:alpha val="54098"/>
            </a:srgbClr>
          </a:solidFill>
        </p:spPr>
        <p:txBody>
          <a:bodyPr wrap="square" lIns="0" tIns="0" rIns="0" bIns="0" rtlCol="0"/>
          <a:lstStyle/>
          <a:p>
            <a:endParaRPr/>
          </a:p>
        </p:txBody>
      </p:sp>
      <p:sp>
        <p:nvSpPr>
          <p:cNvPr id="5" name="object 5"/>
          <p:cNvSpPr/>
          <p:nvPr/>
        </p:nvSpPr>
        <p:spPr>
          <a:xfrm>
            <a:off x="1799843" y="0"/>
            <a:ext cx="105410" cy="6858000"/>
          </a:xfrm>
          <a:custGeom>
            <a:avLst/>
            <a:gdLst/>
            <a:ahLst/>
            <a:cxnLst/>
            <a:rect l="l" t="t" r="r" b="b"/>
            <a:pathLst>
              <a:path w="105410" h="6858000">
                <a:moveTo>
                  <a:pt x="105156" y="6858000"/>
                </a:moveTo>
                <a:lnTo>
                  <a:pt x="0" y="6858000"/>
                </a:lnTo>
                <a:lnTo>
                  <a:pt x="0" y="0"/>
                </a:lnTo>
                <a:lnTo>
                  <a:pt x="105156" y="0"/>
                </a:lnTo>
                <a:lnTo>
                  <a:pt x="105156" y="6858000"/>
                </a:lnTo>
                <a:close/>
              </a:path>
            </a:pathLst>
          </a:custGeom>
          <a:solidFill>
            <a:srgbClr val="FFD9CE">
              <a:alpha val="36099"/>
            </a:srgbClr>
          </a:solidFill>
        </p:spPr>
        <p:txBody>
          <a:bodyPr wrap="square" lIns="0" tIns="0" rIns="0" bIns="0" rtlCol="0"/>
          <a:lstStyle/>
          <a:p>
            <a:endParaRPr/>
          </a:p>
        </p:txBody>
      </p:sp>
      <p:grpSp>
        <p:nvGrpSpPr>
          <p:cNvPr id="6" name="object 6"/>
          <p:cNvGrpSpPr/>
          <p:nvPr/>
        </p:nvGrpSpPr>
        <p:grpSpPr>
          <a:xfrm>
            <a:off x="2514600" y="0"/>
            <a:ext cx="228600" cy="6858000"/>
            <a:chOff x="990600" y="0"/>
            <a:chExt cx="228600" cy="6858000"/>
          </a:xfrm>
        </p:grpSpPr>
        <p:sp>
          <p:nvSpPr>
            <p:cNvPr id="7" name="object 7"/>
            <p:cNvSpPr/>
            <p:nvPr/>
          </p:nvSpPr>
          <p:spPr>
            <a:xfrm>
              <a:off x="990600" y="0"/>
              <a:ext cx="151130" cy="6858000"/>
            </a:xfrm>
            <a:custGeom>
              <a:avLst/>
              <a:gdLst/>
              <a:ahLst/>
              <a:cxnLst/>
              <a:rect l="l" t="t" r="r" b="b"/>
              <a:pathLst>
                <a:path w="151130" h="6858000">
                  <a:moveTo>
                    <a:pt x="0" y="6858000"/>
                  </a:moveTo>
                  <a:lnTo>
                    <a:pt x="150875" y="6858000"/>
                  </a:lnTo>
                  <a:lnTo>
                    <a:pt x="150875" y="0"/>
                  </a:lnTo>
                  <a:lnTo>
                    <a:pt x="0" y="0"/>
                  </a:lnTo>
                  <a:lnTo>
                    <a:pt x="0" y="6858000"/>
                  </a:lnTo>
                  <a:close/>
                </a:path>
              </a:pathLst>
            </a:custGeom>
            <a:solidFill>
              <a:srgbClr val="FFD9CE">
                <a:alpha val="70199"/>
              </a:srgbClr>
            </a:solidFill>
          </p:spPr>
          <p:txBody>
            <a:bodyPr wrap="square" lIns="0" tIns="0" rIns="0" bIns="0" rtlCol="0"/>
            <a:lstStyle/>
            <a:p>
              <a:endParaRPr/>
            </a:p>
          </p:txBody>
        </p:sp>
        <p:sp>
          <p:nvSpPr>
            <p:cNvPr id="8" name="object 8"/>
            <p:cNvSpPr/>
            <p:nvPr/>
          </p:nvSpPr>
          <p:spPr>
            <a:xfrm>
              <a:off x="1141476" y="0"/>
              <a:ext cx="78105" cy="6858000"/>
            </a:xfrm>
            <a:custGeom>
              <a:avLst/>
              <a:gdLst/>
              <a:ahLst/>
              <a:cxnLst/>
              <a:rect l="l" t="t" r="r" b="b"/>
              <a:pathLst>
                <a:path w="78105" h="6858000">
                  <a:moveTo>
                    <a:pt x="0" y="6858000"/>
                  </a:moveTo>
                  <a:lnTo>
                    <a:pt x="77724" y="6858000"/>
                  </a:lnTo>
                  <a:lnTo>
                    <a:pt x="77724" y="0"/>
                  </a:lnTo>
                  <a:lnTo>
                    <a:pt x="0" y="0"/>
                  </a:lnTo>
                  <a:lnTo>
                    <a:pt x="0" y="6858000"/>
                  </a:lnTo>
                  <a:close/>
                </a:path>
              </a:pathLst>
            </a:custGeom>
            <a:solidFill>
              <a:srgbClr val="FFECE8">
                <a:alpha val="70999"/>
              </a:srgbClr>
            </a:solidFill>
          </p:spPr>
          <p:txBody>
            <a:bodyPr wrap="square" lIns="0" tIns="0" rIns="0" bIns="0" rtlCol="0"/>
            <a:lstStyle/>
            <a:p>
              <a:endParaRPr/>
            </a:p>
          </p:txBody>
        </p:sp>
      </p:grpSp>
      <p:sp>
        <p:nvSpPr>
          <p:cNvPr id="9" name="object 9"/>
          <p:cNvSpPr/>
          <p:nvPr/>
        </p:nvSpPr>
        <p:spPr>
          <a:xfrm>
            <a:off x="2819400" y="0"/>
            <a:ext cx="76200" cy="6858000"/>
          </a:xfrm>
          <a:custGeom>
            <a:avLst/>
            <a:gdLst/>
            <a:ahLst/>
            <a:cxnLst/>
            <a:rect l="l" t="t" r="r" b="b"/>
            <a:pathLst>
              <a:path w="76200" h="6858000">
                <a:moveTo>
                  <a:pt x="0" y="6858000"/>
                </a:moveTo>
                <a:lnTo>
                  <a:pt x="76200" y="6858000"/>
                </a:lnTo>
                <a:lnTo>
                  <a:pt x="76200" y="0"/>
                </a:lnTo>
                <a:lnTo>
                  <a:pt x="0" y="0"/>
                </a:lnTo>
                <a:lnTo>
                  <a:pt x="0" y="6858000"/>
                </a:lnTo>
                <a:close/>
              </a:path>
            </a:pathLst>
          </a:custGeom>
          <a:solidFill>
            <a:srgbClr val="FFECE8">
              <a:alpha val="70999"/>
            </a:srgbClr>
          </a:solidFill>
        </p:spPr>
        <p:txBody>
          <a:bodyPr wrap="square" lIns="0" tIns="0" rIns="0" bIns="0" rtlCol="0"/>
          <a:lstStyle/>
          <a:p>
            <a:endParaRPr/>
          </a:p>
        </p:txBody>
      </p:sp>
      <p:sp>
        <p:nvSpPr>
          <p:cNvPr id="10" name="object 10"/>
          <p:cNvSpPr/>
          <p:nvPr/>
        </p:nvSpPr>
        <p:spPr>
          <a:xfrm>
            <a:off x="1601787" y="0"/>
            <a:ext cx="57150" cy="6858000"/>
          </a:xfrm>
          <a:custGeom>
            <a:avLst/>
            <a:gdLst/>
            <a:ahLst/>
            <a:cxnLst/>
            <a:rect l="l" t="t" r="r" b="b"/>
            <a:pathLst>
              <a:path w="57150" h="6858000">
                <a:moveTo>
                  <a:pt x="57150" y="6858000"/>
                </a:moveTo>
                <a:lnTo>
                  <a:pt x="0" y="6858000"/>
                </a:lnTo>
                <a:lnTo>
                  <a:pt x="0" y="0"/>
                </a:lnTo>
                <a:lnTo>
                  <a:pt x="57150" y="0"/>
                </a:lnTo>
                <a:lnTo>
                  <a:pt x="57150" y="6858000"/>
                </a:lnTo>
                <a:close/>
              </a:path>
            </a:pathLst>
          </a:custGeom>
          <a:solidFill>
            <a:srgbClr val="FDC3AD">
              <a:alpha val="72898"/>
            </a:srgbClr>
          </a:solidFill>
        </p:spPr>
        <p:txBody>
          <a:bodyPr wrap="square" lIns="0" tIns="0" rIns="0" bIns="0" rtlCol="0"/>
          <a:lstStyle/>
          <a:p>
            <a:endParaRPr/>
          </a:p>
        </p:txBody>
      </p:sp>
      <p:grpSp>
        <p:nvGrpSpPr>
          <p:cNvPr id="11" name="object 11"/>
          <p:cNvGrpSpPr/>
          <p:nvPr/>
        </p:nvGrpSpPr>
        <p:grpSpPr>
          <a:xfrm>
            <a:off x="2349501" y="0"/>
            <a:ext cx="117475" cy="6858000"/>
            <a:chOff x="825500" y="0"/>
            <a:chExt cx="117475" cy="6858000"/>
          </a:xfrm>
        </p:grpSpPr>
        <p:sp>
          <p:nvSpPr>
            <p:cNvPr id="12" name="object 12"/>
            <p:cNvSpPr/>
            <p:nvPr/>
          </p:nvSpPr>
          <p:spPr>
            <a:xfrm>
              <a:off x="885825" y="0"/>
              <a:ext cx="57150" cy="6858000"/>
            </a:xfrm>
            <a:custGeom>
              <a:avLst/>
              <a:gdLst/>
              <a:ahLst/>
              <a:cxnLst/>
              <a:rect l="l" t="t" r="r" b="b"/>
              <a:pathLst>
                <a:path w="57150" h="6858000">
                  <a:moveTo>
                    <a:pt x="57150" y="6858000"/>
                  </a:moveTo>
                  <a:lnTo>
                    <a:pt x="0" y="6858000"/>
                  </a:lnTo>
                  <a:lnTo>
                    <a:pt x="0" y="0"/>
                  </a:lnTo>
                  <a:lnTo>
                    <a:pt x="57150" y="0"/>
                  </a:lnTo>
                  <a:lnTo>
                    <a:pt x="57150" y="6858000"/>
                  </a:lnTo>
                  <a:close/>
                </a:path>
              </a:pathLst>
            </a:custGeom>
            <a:solidFill>
              <a:srgbClr val="FFECE8">
                <a:alpha val="83099"/>
              </a:srgbClr>
            </a:solidFill>
          </p:spPr>
          <p:txBody>
            <a:bodyPr wrap="square" lIns="0" tIns="0" rIns="0" bIns="0" rtlCol="0"/>
            <a:lstStyle/>
            <a:p>
              <a:endParaRPr/>
            </a:p>
          </p:txBody>
        </p:sp>
        <p:sp>
          <p:nvSpPr>
            <p:cNvPr id="13" name="object 13"/>
            <p:cNvSpPr/>
            <p:nvPr/>
          </p:nvSpPr>
          <p:spPr>
            <a:xfrm>
              <a:off x="825500" y="0"/>
              <a:ext cx="57150" cy="6858000"/>
            </a:xfrm>
            <a:custGeom>
              <a:avLst/>
              <a:gdLst/>
              <a:ahLst/>
              <a:cxnLst/>
              <a:rect l="l" t="t" r="r" b="b"/>
              <a:pathLst>
                <a:path w="57150" h="6858000">
                  <a:moveTo>
                    <a:pt x="57150" y="6858000"/>
                  </a:moveTo>
                  <a:lnTo>
                    <a:pt x="0" y="6858000"/>
                  </a:lnTo>
                  <a:lnTo>
                    <a:pt x="0" y="0"/>
                  </a:lnTo>
                  <a:lnTo>
                    <a:pt x="57150" y="0"/>
                  </a:lnTo>
                  <a:lnTo>
                    <a:pt x="57150" y="6858000"/>
                  </a:lnTo>
                  <a:close/>
                </a:path>
              </a:pathLst>
            </a:custGeom>
            <a:solidFill>
              <a:srgbClr val="FDC3AD"/>
            </a:solidFill>
          </p:spPr>
          <p:txBody>
            <a:bodyPr wrap="square" lIns="0" tIns="0" rIns="0" bIns="0" rtlCol="0"/>
            <a:lstStyle/>
            <a:p>
              <a:endParaRPr/>
            </a:p>
          </p:txBody>
        </p:sp>
      </p:grpSp>
      <p:sp>
        <p:nvSpPr>
          <p:cNvPr id="14" name="object 14"/>
          <p:cNvSpPr/>
          <p:nvPr/>
        </p:nvSpPr>
        <p:spPr>
          <a:xfrm>
            <a:off x="3236913" y="0"/>
            <a:ext cx="28575" cy="6858000"/>
          </a:xfrm>
          <a:custGeom>
            <a:avLst/>
            <a:gdLst/>
            <a:ahLst/>
            <a:cxnLst/>
            <a:rect l="l" t="t" r="r" b="b"/>
            <a:pathLst>
              <a:path w="28575" h="6858000">
                <a:moveTo>
                  <a:pt x="28575" y="6858000"/>
                </a:moveTo>
                <a:lnTo>
                  <a:pt x="0" y="6858000"/>
                </a:lnTo>
                <a:lnTo>
                  <a:pt x="0" y="0"/>
                </a:lnTo>
                <a:lnTo>
                  <a:pt x="28575" y="0"/>
                </a:lnTo>
                <a:lnTo>
                  <a:pt x="28575" y="6858000"/>
                </a:lnTo>
                <a:close/>
              </a:path>
            </a:pathLst>
          </a:custGeom>
          <a:solidFill>
            <a:srgbClr val="FDC3AD">
              <a:alpha val="81999"/>
            </a:srgbClr>
          </a:solidFill>
        </p:spPr>
        <p:txBody>
          <a:bodyPr wrap="square" lIns="0" tIns="0" rIns="0" bIns="0" rtlCol="0"/>
          <a:lstStyle/>
          <a:p>
            <a:endParaRPr/>
          </a:p>
        </p:txBody>
      </p:sp>
      <p:sp>
        <p:nvSpPr>
          <p:cNvPr id="15" name="object 15"/>
          <p:cNvSpPr/>
          <p:nvPr/>
        </p:nvSpPr>
        <p:spPr>
          <a:xfrm>
            <a:off x="2586038" y="0"/>
            <a:ext cx="9525" cy="6858000"/>
          </a:xfrm>
          <a:custGeom>
            <a:avLst/>
            <a:gdLst/>
            <a:ahLst/>
            <a:cxnLst/>
            <a:rect l="l" t="t" r="r" b="b"/>
            <a:pathLst>
              <a:path w="9525" h="6858000">
                <a:moveTo>
                  <a:pt x="9525" y="6858000"/>
                </a:moveTo>
                <a:lnTo>
                  <a:pt x="0" y="6858000"/>
                </a:lnTo>
                <a:lnTo>
                  <a:pt x="0" y="0"/>
                </a:lnTo>
                <a:lnTo>
                  <a:pt x="9525" y="0"/>
                </a:lnTo>
                <a:lnTo>
                  <a:pt x="9525" y="6858000"/>
                </a:lnTo>
                <a:close/>
              </a:path>
            </a:pathLst>
          </a:custGeom>
          <a:solidFill>
            <a:srgbClr val="FDC3AD"/>
          </a:solidFill>
        </p:spPr>
        <p:txBody>
          <a:bodyPr wrap="square" lIns="0" tIns="0" rIns="0" bIns="0" rtlCol="0"/>
          <a:lstStyle/>
          <a:p>
            <a:endParaRPr/>
          </a:p>
        </p:txBody>
      </p:sp>
      <p:sp>
        <p:nvSpPr>
          <p:cNvPr id="16" name="object 16"/>
          <p:cNvSpPr/>
          <p:nvPr/>
        </p:nvSpPr>
        <p:spPr>
          <a:xfrm>
            <a:off x="10609263" y="0"/>
            <a:ext cx="57150" cy="6858000"/>
          </a:xfrm>
          <a:custGeom>
            <a:avLst/>
            <a:gdLst/>
            <a:ahLst/>
            <a:cxnLst/>
            <a:rect l="l" t="t" r="r" b="b"/>
            <a:pathLst>
              <a:path w="57150" h="6858000">
                <a:moveTo>
                  <a:pt x="11430" y="0"/>
                </a:moveTo>
                <a:lnTo>
                  <a:pt x="0" y="0"/>
                </a:lnTo>
                <a:lnTo>
                  <a:pt x="0" y="6858000"/>
                </a:lnTo>
                <a:lnTo>
                  <a:pt x="11430" y="6858000"/>
                </a:lnTo>
                <a:lnTo>
                  <a:pt x="11430" y="0"/>
                </a:lnTo>
                <a:close/>
              </a:path>
              <a:path w="57150" h="6858000">
                <a:moveTo>
                  <a:pt x="57150" y="0"/>
                </a:moveTo>
                <a:lnTo>
                  <a:pt x="22860" y="0"/>
                </a:lnTo>
                <a:lnTo>
                  <a:pt x="22860" y="6858000"/>
                </a:lnTo>
                <a:lnTo>
                  <a:pt x="57150" y="6858000"/>
                </a:lnTo>
                <a:lnTo>
                  <a:pt x="57150" y="0"/>
                </a:lnTo>
                <a:close/>
              </a:path>
            </a:pathLst>
          </a:custGeom>
          <a:solidFill>
            <a:srgbClr val="FDC3AD"/>
          </a:solidFill>
        </p:spPr>
        <p:txBody>
          <a:bodyPr wrap="square" lIns="0" tIns="0" rIns="0" bIns="0" rtlCol="0"/>
          <a:lstStyle/>
          <a:p>
            <a:endParaRPr/>
          </a:p>
        </p:txBody>
      </p:sp>
      <p:grpSp>
        <p:nvGrpSpPr>
          <p:cNvPr id="17" name="object 17"/>
          <p:cNvGrpSpPr/>
          <p:nvPr/>
        </p:nvGrpSpPr>
        <p:grpSpPr>
          <a:xfrm>
            <a:off x="2133601" y="0"/>
            <a:ext cx="1660525" cy="6858000"/>
            <a:chOff x="609600" y="0"/>
            <a:chExt cx="1660525" cy="6858000"/>
          </a:xfrm>
        </p:grpSpPr>
        <p:sp>
          <p:nvSpPr>
            <p:cNvPr id="18" name="object 18"/>
            <p:cNvSpPr/>
            <p:nvPr/>
          </p:nvSpPr>
          <p:spPr>
            <a:xfrm>
              <a:off x="1219200" y="0"/>
              <a:ext cx="76200" cy="6858000"/>
            </a:xfrm>
            <a:custGeom>
              <a:avLst/>
              <a:gdLst/>
              <a:ahLst/>
              <a:cxnLst/>
              <a:rect l="l" t="t" r="r" b="b"/>
              <a:pathLst>
                <a:path w="76200" h="6858000">
                  <a:moveTo>
                    <a:pt x="76200" y="6858000"/>
                  </a:moveTo>
                  <a:lnTo>
                    <a:pt x="0" y="6858000"/>
                  </a:lnTo>
                  <a:lnTo>
                    <a:pt x="0" y="0"/>
                  </a:lnTo>
                  <a:lnTo>
                    <a:pt x="76200" y="0"/>
                  </a:lnTo>
                  <a:lnTo>
                    <a:pt x="76200" y="6858000"/>
                  </a:lnTo>
                  <a:close/>
                </a:path>
              </a:pathLst>
            </a:custGeom>
            <a:solidFill>
              <a:srgbClr val="FDC3AD">
                <a:alpha val="50999"/>
              </a:srgbClr>
            </a:solidFill>
          </p:spPr>
          <p:txBody>
            <a:bodyPr wrap="square" lIns="0" tIns="0" rIns="0" bIns="0" rtlCol="0"/>
            <a:lstStyle/>
            <a:p>
              <a:endParaRPr/>
            </a:p>
          </p:txBody>
        </p:sp>
        <p:sp>
          <p:nvSpPr>
            <p:cNvPr id="19" name="object 19"/>
            <p:cNvSpPr/>
            <p:nvPr/>
          </p:nvSpPr>
          <p:spPr>
            <a:xfrm>
              <a:off x="609600" y="3429000"/>
              <a:ext cx="1341755" cy="2079625"/>
            </a:xfrm>
            <a:custGeom>
              <a:avLst/>
              <a:gdLst/>
              <a:ahLst/>
              <a:cxnLst/>
              <a:rect l="l" t="t" r="r" b="b"/>
              <a:pathLst>
                <a:path w="1341755" h="2079625">
                  <a:moveTo>
                    <a:pt x="1295400" y="647700"/>
                  </a:moveTo>
                  <a:lnTo>
                    <a:pt x="1293622" y="599363"/>
                  </a:lnTo>
                  <a:lnTo>
                    <a:pt x="1288376" y="551992"/>
                  </a:lnTo>
                  <a:lnTo>
                    <a:pt x="1279779" y="505714"/>
                  </a:lnTo>
                  <a:lnTo>
                    <a:pt x="1267968" y="460641"/>
                  </a:lnTo>
                  <a:lnTo>
                    <a:pt x="1253070" y="416915"/>
                  </a:lnTo>
                  <a:lnTo>
                    <a:pt x="1235202" y="374650"/>
                  </a:lnTo>
                  <a:lnTo>
                    <a:pt x="1214475" y="333984"/>
                  </a:lnTo>
                  <a:lnTo>
                    <a:pt x="1191044" y="295021"/>
                  </a:lnTo>
                  <a:lnTo>
                    <a:pt x="1165021" y="257911"/>
                  </a:lnTo>
                  <a:lnTo>
                    <a:pt x="1136523" y="222770"/>
                  </a:lnTo>
                  <a:lnTo>
                    <a:pt x="1105687" y="189712"/>
                  </a:lnTo>
                  <a:lnTo>
                    <a:pt x="1072629" y="158877"/>
                  </a:lnTo>
                  <a:lnTo>
                    <a:pt x="1037488" y="130378"/>
                  </a:lnTo>
                  <a:lnTo>
                    <a:pt x="1000379" y="104355"/>
                  </a:lnTo>
                  <a:lnTo>
                    <a:pt x="961415" y="80924"/>
                  </a:lnTo>
                  <a:lnTo>
                    <a:pt x="920750" y="60198"/>
                  </a:lnTo>
                  <a:lnTo>
                    <a:pt x="878484" y="42329"/>
                  </a:lnTo>
                  <a:lnTo>
                    <a:pt x="834758" y="27432"/>
                  </a:lnTo>
                  <a:lnTo>
                    <a:pt x="789686" y="15621"/>
                  </a:lnTo>
                  <a:lnTo>
                    <a:pt x="743407" y="7023"/>
                  </a:lnTo>
                  <a:lnTo>
                    <a:pt x="696036" y="1778"/>
                  </a:lnTo>
                  <a:lnTo>
                    <a:pt x="647700" y="0"/>
                  </a:lnTo>
                  <a:lnTo>
                    <a:pt x="599351" y="1778"/>
                  </a:lnTo>
                  <a:lnTo>
                    <a:pt x="551980" y="7023"/>
                  </a:lnTo>
                  <a:lnTo>
                    <a:pt x="505701" y="15621"/>
                  </a:lnTo>
                  <a:lnTo>
                    <a:pt x="460629" y="27432"/>
                  </a:lnTo>
                  <a:lnTo>
                    <a:pt x="416902" y="42329"/>
                  </a:lnTo>
                  <a:lnTo>
                    <a:pt x="374637" y="60198"/>
                  </a:lnTo>
                  <a:lnTo>
                    <a:pt x="333971" y="80924"/>
                  </a:lnTo>
                  <a:lnTo>
                    <a:pt x="295008" y="104355"/>
                  </a:lnTo>
                  <a:lnTo>
                    <a:pt x="257898" y="130378"/>
                  </a:lnTo>
                  <a:lnTo>
                    <a:pt x="222758" y="158877"/>
                  </a:lnTo>
                  <a:lnTo>
                    <a:pt x="189699" y="189712"/>
                  </a:lnTo>
                  <a:lnTo>
                    <a:pt x="158864" y="222770"/>
                  </a:lnTo>
                  <a:lnTo>
                    <a:pt x="130365" y="257911"/>
                  </a:lnTo>
                  <a:lnTo>
                    <a:pt x="104343" y="295021"/>
                  </a:lnTo>
                  <a:lnTo>
                    <a:pt x="80911" y="333984"/>
                  </a:lnTo>
                  <a:lnTo>
                    <a:pt x="60185" y="374650"/>
                  </a:lnTo>
                  <a:lnTo>
                    <a:pt x="42316" y="416915"/>
                  </a:lnTo>
                  <a:lnTo>
                    <a:pt x="27419" y="460641"/>
                  </a:lnTo>
                  <a:lnTo>
                    <a:pt x="15608" y="505714"/>
                  </a:lnTo>
                  <a:lnTo>
                    <a:pt x="7010" y="551992"/>
                  </a:lnTo>
                  <a:lnTo>
                    <a:pt x="1765" y="599363"/>
                  </a:lnTo>
                  <a:lnTo>
                    <a:pt x="0" y="647700"/>
                  </a:lnTo>
                  <a:lnTo>
                    <a:pt x="1765" y="696048"/>
                  </a:lnTo>
                  <a:lnTo>
                    <a:pt x="7010" y="743419"/>
                  </a:lnTo>
                  <a:lnTo>
                    <a:pt x="15608" y="789698"/>
                  </a:lnTo>
                  <a:lnTo>
                    <a:pt x="27419" y="834771"/>
                  </a:lnTo>
                  <a:lnTo>
                    <a:pt x="42316" y="878497"/>
                  </a:lnTo>
                  <a:lnTo>
                    <a:pt x="60185" y="920762"/>
                  </a:lnTo>
                  <a:lnTo>
                    <a:pt x="80911" y="961428"/>
                  </a:lnTo>
                  <a:lnTo>
                    <a:pt x="104343" y="1000391"/>
                  </a:lnTo>
                  <a:lnTo>
                    <a:pt x="130365" y="1037501"/>
                  </a:lnTo>
                  <a:lnTo>
                    <a:pt x="158864" y="1072642"/>
                  </a:lnTo>
                  <a:lnTo>
                    <a:pt x="189699" y="1105700"/>
                  </a:lnTo>
                  <a:lnTo>
                    <a:pt x="222758" y="1136535"/>
                  </a:lnTo>
                  <a:lnTo>
                    <a:pt x="257898" y="1165034"/>
                  </a:lnTo>
                  <a:lnTo>
                    <a:pt x="295008" y="1191056"/>
                  </a:lnTo>
                  <a:lnTo>
                    <a:pt x="333971" y="1214488"/>
                  </a:lnTo>
                  <a:lnTo>
                    <a:pt x="374637" y="1235214"/>
                  </a:lnTo>
                  <a:lnTo>
                    <a:pt x="416902" y="1253083"/>
                  </a:lnTo>
                  <a:lnTo>
                    <a:pt x="460629" y="1267980"/>
                  </a:lnTo>
                  <a:lnTo>
                    <a:pt x="505701" y="1279791"/>
                  </a:lnTo>
                  <a:lnTo>
                    <a:pt x="551980" y="1288389"/>
                  </a:lnTo>
                  <a:lnTo>
                    <a:pt x="599351" y="1293634"/>
                  </a:lnTo>
                  <a:lnTo>
                    <a:pt x="647700" y="1295400"/>
                  </a:lnTo>
                  <a:lnTo>
                    <a:pt x="696036" y="1293634"/>
                  </a:lnTo>
                  <a:lnTo>
                    <a:pt x="743407" y="1288389"/>
                  </a:lnTo>
                  <a:lnTo>
                    <a:pt x="789686" y="1279791"/>
                  </a:lnTo>
                  <a:lnTo>
                    <a:pt x="834758" y="1267980"/>
                  </a:lnTo>
                  <a:lnTo>
                    <a:pt x="878484" y="1253083"/>
                  </a:lnTo>
                  <a:lnTo>
                    <a:pt x="920750" y="1235214"/>
                  </a:lnTo>
                  <a:lnTo>
                    <a:pt x="961415" y="1214488"/>
                  </a:lnTo>
                  <a:lnTo>
                    <a:pt x="1000379" y="1191056"/>
                  </a:lnTo>
                  <a:lnTo>
                    <a:pt x="1037488" y="1165034"/>
                  </a:lnTo>
                  <a:lnTo>
                    <a:pt x="1072629" y="1136535"/>
                  </a:lnTo>
                  <a:lnTo>
                    <a:pt x="1105687" y="1105700"/>
                  </a:lnTo>
                  <a:lnTo>
                    <a:pt x="1136523" y="1072642"/>
                  </a:lnTo>
                  <a:lnTo>
                    <a:pt x="1165021" y="1037501"/>
                  </a:lnTo>
                  <a:lnTo>
                    <a:pt x="1191044" y="1000391"/>
                  </a:lnTo>
                  <a:lnTo>
                    <a:pt x="1214475" y="961428"/>
                  </a:lnTo>
                  <a:lnTo>
                    <a:pt x="1235202" y="920762"/>
                  </a:lnTo>
                  <a:lnTo>
                    <a:pt x="1253070" y="878497"/>
                  </a:lnTo>
                  <a:lnTo>
                    <a:pt x="1267968" y="834771"/>
                  </a:lnTo>
                  <a:lnTo>
                    <a:pt x="1279779" y="789698"/>
                  </a:lnTo>
                  <a:lnTo>
                    <a:pt x="1288376" y="743419"/>
                  </a:lnTo>
                  <a:lnTo>
                    <a:pt x="1293622" y="696048"/>
                  </a:lnTo>
                  <a:lnTo>
                    <a:pt x="1295400" y="647700"/>
                  </a:lnTo>
                  <a:close/>
                </a:path>
                <a:path w="1341755" h="2079625">
                  <a:moveTo>
                    <a:pt x="1341437" y="1758950"/>
                  </a:moveTo>
                  <a:lnTo>
                    <a:pt x="1337957" y="1711566"/>
                  </a:lnTo>
                  <a:lnTo>
                    <a:pt x="1327848" y="1666341"/>
                  </a:lnTo>
                  <a:lnTo>
                    <a:pt x="1311630" y="1623771"/>
                  </a:lnTo>
                  <a:lnTo>
                    <a:pt x="1289773" y="1584350"/>
                  </a:lnTo>
                  <a:lnTo>
                    <a:pt x="1262773" y="1548574"/>
                  </a:lnTo>
                  <a:lnTo>
                    <a:pt x="1231138" y="1516938"/>
                  </a:lnTo>
                  <a:lnTo>
                    <a:pt x="1195362" y="1489938"/>
                  </a:lnTo>
                  <a:lnTo>
                    <a:pt x="1155941" y="1468081"/>
                  </a:lnTo>
                  <a:lnTo>
                    <a:pt x="1113370" y="1451864"/>
                  </a:lnTo>
                  <a:lnTo>
                    <a:pt x="1068146" y="1441754"/>
                  </a:lnTo>
                  <a:lnTo>
                    <a:pt x="1020762" y="1438275"/>
                  </a:lnTo>
                  <a:lnTo>
                    <a:pt x="973366" y="1441754"/>
                  </a:lnTo>
                  <a:lnTo>
                    <a:pt x="928141" y="1451851"/>
                  </a:lnTo>
                  <a:lnTo>
                    <a:pt x="885558" y="1468081"/>
                  </a:lnTo>
                  <a:lnTo>
                    <a:pt x="846124" y="1489938"/>
                  </a:lnTo>
                  <a:lnTo>
                    <a:pt x="810310" y="1516913"/>
                  </a:lnTo>
                  <a:lnTo>
                    <a:pt x="778649" y="1548523"/>
                  </a:lnTo>
                  <a:lnTo>
                    <a:pt x="751598" y="1584286"/>
                  </a:lnTo>
                  <a:lnTo>
                    <a:pt x="729665" y="1623669"/>
                  </a:lnTo>
                  <a:lnTo>
                    <a:pt x="713346" y="1666201"/>
                  </a:lnTo>
                  <a:lnTo>
                    <a:pt x="703122" y="1711375"/>
                  </a:lnTo>
                  <a:lnTo>
                    <a:pt x="699516" y="1758696"/>
                  </a:lnTo>
                  <a:lnTo>
                    <a:pt x="703122" y="1806155"/>
                  </a:lnTo>
                  <a:lnTo>
                    <a:pt x="713346" y="1851431"/>
                  </a:lnTo>
                  <a:lnTo>
                    <a:pt x="729665" y="1894039"/>
                  </a:lnTo>
                  <a:lnTo>
                    <a:pt x="751598" y="1933498"/>
                  </a:lnTo>
                  <a:lnTo>
                    <a:pt x="778649" y="1969300"/>
                  </a:lnTo>
                  <a:lnTo>
                    <a:pt x="810310" y="2000948"/>
                  </a:lnTo>
                  <a:lnTo>
                    <a:pt x="846124" y="2027961"/>
                  </a:lnTo>
                  <a:lnTo>
                    <a:pt x="885558" y="2049818"/>
                  </a:lnTo>
                  <a:lnTo>
                    <a:pt x="928141" y="2066048"/>
                  </a:lnTo>
                  <a:lnTo>
                    <a:pt x="973366" y="2076157"/>
                  </a:lnTo>
                  <a:lnTo>
                    <a:pt x="1020762" y="2079625"/>
                  </a:lnTo>
                  <a:lnTo>
                    <a:pt x="1068146" y="2076157"/>
                  </a:lnTo>
                  <a:lnTo>
                    <a:pt x="1113370" y="2066048"/>
                  </a:lnTo>
                  <a:lnTo>
                    <a:pt x="1155941" y="2049830"/>
                  </a:lnTo>
                  <a:lnTo>
                    <a:pt x="1195362" y="2027974"/>
                  </a:lnTo>
                  <a:lnTo>
                    <a:pt x="1231138" y="2000973"/>
                  </a:lnTo>
                  <a:lnTo>
                    <a:pt x="1262773" y="1969338"/>
                  </a:lnTo>
                  <a:lnTo>
                    <a:pt x="1289773" y="1933562"/>
                  </a:lnTo>
                  <a:lnTo>
                    <a:pt x="1311630" y="1894141"/>
                  </a:lnTo>
                  <a:lnTo>
                    <a:pt x="1327848" y="1851571"/>
                  </a:lnTo>
                  <a:lnTo>
                    <a:pt x="1337957" y="1806346"/>
                  </a:lnTo>
                  <a:lnTo>
                    <a:pt x="1341437" y="1758950"/>
                  </a:lnTo>
                  <a:close/>
                </a:path>
              </a:pathLst>
            </a:custGeom>
            <a:solidFill>
              <a:srgbClr val="FD8537"/>
            </a:solidFill>
          </p:spPr>
          <p:txBody>
            <a:bodyPr wrap="square" lIns="0" tIns="0" rIns="0" bIns="0" rtlCol="0"/>
            <a:lstStyle/>
            <a:p>
              <a:endParaRPr/>
            </a:p>
          </p:txBody>
        </p:sp>
        <p:sp>
          <p:nvSpPr>
            <p:cNvPr id="20" name="object 20"/>
            <p:cNvSpPr/>
            <p:nvPr/>
          </p:nvSpPr>
          <p:spPr>
            <a:xfrm>
              <a:off x="1091183" y="5500687"/>
              <a:ext cx="137540" cy="136525"/>
            </a:xfrm>
            <a:prstGeom prst="rect">
              <a:avLst/>
            </a:prstGeom>
            <a:blipFill>
              <a:blip r:embed="rId2" cstate="print"/>
              <a:stretch>
                <a:fillRect/>
              </a:stretch>
            </a:blipFill>
          </p:spPr>
          <p:txBody>
            <a:bodyPr wrap="square" lIns="0" tIns="0" rIns="0" bIns="0" rtlCol="0"/>
            <a:lstStyle/>
            <a:p>
              <a:endParaRPr/>
            </a:p>
          </p:txBody>
        </p:sp>
        <p:sp>
          <p:nvSpPr>
            <p:cNvPr id="21" name="object 21"/>
            <p:cNvSpPr/>
            <p:nvPr/>
          </p:nvSpPr>
          <p:spPr>
            <a:xfrm>
              <a:off x="1664195" y="4495800"/>
              <a:ext cx="606425" cy="1567180"/>
            </a:xfrm>
            <a:custGeom>
              <a:avLst/>
              <a:gdLst/>
              <a:ahLst/>
              <a:cxnLst/>
              <a:rect l="l" t="t" r="r" b="b"/>
              <a:pathLst>
                <a:path w="606425" h="1567179">
                  <a:moveTo>
                    <a:pt x="274142" y="1429550"/>
                  </a:moveTo>
                  <a:lnTo>
                    <a:pt x="267131" y="1386154"/>
                  </a:lnTo>
                  <a:lnTo>
                    <a:pt x="247637" y="1348447"/>
                  </a:lnTo>
                  <a:lnTo>
                    <a:pt x="217919" y="1318729"/>
                  </a:lnTo>
                  <a:lnTo>
                    <a:pt x="180225" y="1299235"/>
                  </a:lnTo>
                  <a:lnTo>
                    <a:pt x="136829" y="1292225"/>
                  </a:lnTo>
                  <a:lnTo>
                    <a:pt x="93421" y="1299235"/>
                  </a:lnTo>
                  <a:lnTo>
                    <a:pt x="55753" y="1318729"/>
                  </a:lnTo>
                  <a:lnTo>
                    <a:pt x="26098" y="1348447"/>
                  </a:lnTo>
                  <a:lnTo>
                    <a:pt x="6756" y="1386128"/>
                  </a:lnTo>
                  <a:lnTo>
                    <a:pt x="0" y="1429512"/>
                  </a:lnTo>
                  <a:lnTo>
                    <a:pt x="6756" y="1472933"/>
                  </a:lnTo>
                  <a:lnTo>
                    <a:pt x="26098" y="1510639"/>
                  </a:lnTo>
                  <a:lnTo>
                    <a:pt x="55753" y="1540370"/>
                  </a:lnTo>
                  <a:lnTo>
                    <a:pt x="93421" y="1559864"/>
                  </a:lnTo>
                  <a:lnTo>
                    <a:pt x="136829" y="1566862"/>
                  </a:lnTo>
                  <a:lnTo>
                    <a:pt x="180225" y="1559864"/>
                  </a:lnTo>
                  <a:lnTo>
                    <a:pt x="217919" y="1540370"/>
                  </a:lnTo>
                  <a:lnTo>
                    <a:pt x="247637" y="1510652"/>
                  </a:lnTo>
                  <a:lnTo>
                    <a:pt x="267131" y="1472958"/>
                  </a:lnTo>
                  <a:lnTo>
                    <a:pt x="274142" y="1429550"/>
                  </a:lnTo>
                  <a:close/>
                </a:path>
                <a:path w="606425" h="1567179">
                  <a:moveTo>
                    <a:pt x="605929" y="182562"/>
                  </a:moveTo>
                  <a:lnTo>
                    <a:pt x="599401" y="134035"/>
                  </a:lnTo>
                  <a:lnTo>
                    <a:pt x="580999" y="90424"/>
                  </a:lnTo>
                  <a:lnTo>
                    <a:pt x="552450" y="53479"/>
                  </a:lnTo>
                  <a:lnTo>
                    <a:pt x="515505" y="24930"/>
                  </a:lnTo>
                  <a:lnTo>
                    <a:pt x="471893" y="6527"/>
                  </a:lnTo>
                  <a:lnTo>
                    <a:pt x="423367" y="0"/>
                  </a:lnTo>
                  <a:lnTo>
                    <a:pt x="374827" y="6527"/>
                  </a:lnTo>
                  <a:lnTo>
                    <a:pt x="331216" y="24942"/>
                  </a:lnTo>
                  <a:lnTo>
                    <a:pt x="294271" y="53517"/>
                  </a:lnTo>
                  <a:lnTo>
                    <a:pt x="265722" y="90525"/>
                  </a:lnTo>
                  <a:lnTo>
                    <a:pt x="247319" y="134226"/>
                  </a:lnTo>
                  <a:lnTo>
                    <a:pt x="240804" y="182880"/>
                  </a:lnTo>
                  <a:lnTo>
                    <a:pt x="247319" y="231279"/>
                  </a:lnTo>
                  <a:lnTo>
                    <a:pt x="265722" y="274802"/>
                  </a:lnTo>
                  <a:lnTo>
                    <a:pt x="294271" y="311696"/>
                  </a:lnTo>
                  <a:lnTo>
                    <a:pt x="331216" y="340220"/>
                  </a:lnTo>
                  <a:lnTo>
                    <a:pt x="374827" y="358609"/>
                  </a:lnTo>
                  <a:lnTo>
                    <a:pt x="423367" y="365125"/>
                  </a:lnTo>
                  <a:lnTo>
                    <a:pt x="471893" y="358609"/>
                  </a:lnTo>
                  <a:lnTo>
                    <a:pt x="515505" y="340207"/>
                  </a:lnTo>
                  <a:lnTo>
                    <a:pt x="552450" y="311658"/>
                  </a:lnTo>
                  <a:lnTo>
                    <a:pt x="580999" y="274713"/>
                  </a:lnTo>
                  <a:lnTo>
                    <a:pt x="599401" y="231101"/>
                  </a:lnTo>
                  <a:lnTo>
                    <a:pt x="605929" y="182562"/>
                  </a:lnTo>
                  <a:close/>
                </a:path>
              </a:pathLst>
            </a:custGeom>
            <a:solidFill>
              <a:srgbClr val="FD8537"/>
            </a:solidFill>
          </p:spPr>
          <p:txBody>
            <a:bodyPr wrap="square" lIns="0" tIns="0" rIns="0" bIns="0" rtlCol="0"/>
            <a:lstStyle/>
            <a:p>
              <a:endParaRPr/>
            </a:p>
          </p:txBody>
        </p:sp>
      </p:grpSp>
      <p:sp>
        <p:nvSpPr>
          <p:cNvPr id="22" name="object 22"/>
          <p:cNvSpPr txBox="1">
            <a:spLocks noGrp="1"/>
          </p:cNvSpPr>
          <p:nvPr>
            <p:ph type="title"/>
          </p:nvPr>
        </p:nvSpPr>
        <p:spPr>
          <a:xfrm>
            <a:off x="2593339" y="962804"/>
            <a:ext cx="6485890" cy="376898"/>
          </a:xfrm>
          <a:prstGeom prst="rect">
            <a:avLst/>
          </a:prstGeom>
        </p:spPr>
        <p:txBody>
          <a:bodyPr vert="horz" wrap="square" lIns="0" tIns="12065" rIns="0" bIns="0" rtlCol="0" anchor="ctr">
            <a:spAutoFit/>
          </a:bodyPr>
          <a:lstStyle/>
          <a:p>
            <a:pPr marL="12700">
              <a:lnSpc>
                <a:spcPts val="3025"/>
              </a:lnSpc>
            </a:pPr>
            <a:r>
              <a:rPr sz="2250" b="1" spc="-10" dirty="0">
                <a:latin typeface="TeXGyreSchola"/>
                <a:cs typeface="TeXGyreSchola"/>
              </a:rPr>
              <a:t>THE PRINCIPLES</a:t>
            </a:r>
            <a:r>
              <a:rPr sz="2250" b="1" spc="125" dirty="0">
                <a:latin typeface="TeXGyreSchola"/>
                <a:cs typeface="TeXGyreSchola"/>
              </a:rPr>
              <a:t> </a:t>
            </a:r>
            <a:r>
              <a:rPr sz="2250" b="1" spc="-10" dirty="0">
                <a:latin typeface="TeXGyreSchola"/>
                <a:cs typeface="TeXGyreSchola"/>
              </a:rPr>
              <a:t>OF</a:t>
            </a:r>
            <a:r>
              <a:rPr lang="en-US" sz="2250" b="1" spc="-10" dirty="0">
                <a:latin typeface="TeXGyreSchola"/>
                <a:cs typeface="TeXGyreSchola"/>
              </a:rPr>
              <a:t> </a:t>
            </a:r>
            <a:r>
              <a:rPr lang="en-US" sz="2250" b="1" spc="-10" dirty="0">
                <a:latin typeface="TeXGyreSchola"/>
              </a:rPr>
              <a:t>REFERENCING</a:t>
            </a:r>
            <a:endParaRPr sz="2250" b="1" spc="-10" dirty="0">
              <a:latin typeface="TeXGyreSchola"/>
            </a:endParaRPr>
          </a:p>
        </p:txBody>
      </p:sp>
      <p:sp>
        <p:nvSpPr>
          <p:cNvPr id="23" name="object 23"/>
          <p:cNvSpPr txBox="1"/>
          <p:nvPr/>
        </p:nvSpPr>
        <p:spPr>
          <a:xfrm>
            <a:off x="2593340" y="1506855"/>
            <a:ext cx="7060565" cy="2321918"/>
          </a:xfrm>
          <a:prstGeom prst="rect">
            <a:avLst/>
          </a:prstGeom>
        </p:spPr>
        <p:txBody>
          <a:bodyPr vert="horz" wrap="square" lIns="0" tIns="12065" rIns="0" bIns="0" rtlCol="0">
            <a:spAutoFit/>
          </a:bodyPr>
          <a:lstStyle/>
          <a:p>
            <a:pPr>
              <a:lnSpc>
                <a:spcPct val="100000"/>
              </a:lnSpc>
            </a:pPr>
            <a:endParaRPr sz="3500" dirty="0">
              <a:latin typeface="TeXGyreSchola"/>
              <a:cs typeface="TeXGyreSchola"/>
            </a:endParaRPr>
          </a:p>
          <a:p>
            <a:pPr marL="1307465" marR="5080">
              <a:lnSpc>
                <a:spcPct val="117000"/>
              </a:lnSpc>
            </a:pPr>
            <a:r>
              <a:rPr sz="2700" b="1" spc="5" dirty="0">
                <a:solidFill>
                  <a:srgbClr val="565F6C"/>
                </a:solidFill>
                <a:latin typeface="TeXGyreSchola"/>
                <a:cs typeface="TeXGyreSchola"/>
              </a:rPr>
              <a:t>T</a:t>
            </a:r>
            <a:r>
              <a:rPr sz="2150" b="1" spc="5" dirty="0">
                <a:solidFill>
                  <a:srgbClr val="565F6C"/>
                </a:solidFill>
                <a:latin typeface="TeXGyreSchola"/>
                <a:cs typeface="TeXGyreSchola"/>
              </a:rPr>
              <a:t>HE PRINCIPLES OF INTELLECTUAL  PROPERTY</a:t>
            </a:r>
            <a:endParaRPr sz="2150" dirty="0">
              <a:latin typeface="TeXGyreSchola"/>
              <a:cs typeface="TeXGyreSchola"/>
            </a:endParaRPr>
          </a:p>
          <a:p>
            <a:pPr marL="1307465" marR="339725">
              <a:spcBef>
                <a:spcPts val="110"/>
              </a:spcBef>
            </a:pPr>
            <a:r>
              <a:rPr sz="2700" b="1" dirty="0">
                <a:solidFill>
                  <a:srgbClr val="565F6C"/>
                </a:solidFill>
                <a:latin typeface="TeXGyreSchola"/>
                <a:cs typeface="TeXGyreSchola"/>
              </a:rPr>
              <a:t>P</a:t>
            </a:r>
            <a:r>
              <a:rPr sz="2150" b="1" dirty="0">
                <a:solidFill>
                  <a:srgbClr val="565F6C"/>
                </a:solidFill>
                <a:latin typeface="TeXGyreSchola"/>
                <a:cs typeface="TeXGyreSchola"/>
              </a:rPr>
              <a:t>RINCIPLE </a:t>
            </a:r>
            <a:r>
              <a:rPr sz="2150" b="1" spc="5" dirty="0">
                <a:solidFill>
                  <a:srgbClr val="565F6C"/>
                </a:solidFill>
                <a:latin typeface="TeXGyreSchola"/>
                <a:cs typeface="TeXGyreSchola"/>
              </a:rPr>
              <a:t>OF </a:t>
            </a:r>
            <a:r>
              <a:rPr sz="2150" b="1" dirty="0">
                <a:solidFill>
                  <a:srgbClr val="565F6C"/>
                </a:solidFill>
                <a:latin typeface="TeXGyreSchola"/>
                <a:cs typeface="TeXGyreSchola"/>
              </a:rPr>
              <a:t>ACCESS </a:t>
            </a:r>
            <a:endParaRPr lang="en-US" sz="2150" b="1" dirty="0">
              <a:solidFill>
                <a:srgbClr val="565F6C"/>
              </a:solidFill>
              <a:latin typeface="TeXGyreSchola"/>
              <a:cs typeface="TeXGyreSchola"/>
            </a:endParaRPr>
          </a:p>
          <a:p>
            <a:pPr marL="1307465" marR="339725">
              <a:spcBef>
                <a:spcPts val="110"/>
              </a:spcBef>
            </a:pPr>
            <a:r>
              <a:rPr sz="2700" b="1" dirty="0">
                <a:solidFill>
                  <a:srgbClr val="565F6C"/>
                </a:solidFill>
                <a:latin typeface="TeXGyreSchola"/>
                <a:cs typeface="TeXGyreSchola"/>
              </a:rPr>
              <a:t>P</a:t>
            </a:r>
            <a:r>
              <a:rPr sz="2150" b="1" dirty="0">
                <a:solidFill>
                  <a:srgbClr val="565F6C"/>
                </a:solidFill>
                <a:latin typeface="TeXGyreSchola"/>
                <a:cs typeface="TeXGyreSchola"/>
              </a:rPr>
              <a:t>RINCIPLE </a:t>
            </a:r>
            <a:r>
              <a:rPr sz="2150" b="1" spc="5" dirty="0">
                <a:solidFill>
                  <a:srgbClr val="565F6C"/>
                </a:solidFill>
                <a:latin typeface="TeXGyreSchola"/>
                <a:cs typeface="TeXGyreSchola"/>
              </a:rPr>
              <a:t>OF STANDARDIZATION </a:t>
            </a:r>
            <a:endParaRPr lang="en-US" sz="2150" b="1" spc="5" dirty="0">
              <a:solidFill>
                <a:srgbClr val="565F6C"/>
              </a:solidFill>
              <a:latin typeface="TeXGyreSchola"/>
              <a:cs typeface="TeXGyreSchola"/>
            </a:endParaRPr>
          </a:p>
          <a:p>
            <a:pPr marL="1307465" marR="339725">
              <a:spcBef>
                <a:spcPts val="110"/>
              </a:spcBef>
            </a:pPr>
            <a:r>
              <a:rPr sz="2700" b="1" dirty="0">
                <a:solidFill>
                  <a:srgbClr val="565F6C"/>
                </a:solidFill>
                <a:latin typeface="TeXGyreSchola"/>
                <a:cs typeface="TeXGyreSchola"/>
              </a:rPr>
              <a:t>P</a:t>
            </a:r>
            <a:r>
              <a:rPr sz="2150" b="1" dirty="0">
                <a:solidFill>
                  <a:srgbClr val="565F6C"/>
                </a:solidFill>
                <a:latin typeface="TeXGyreSchola"/>
                <a:cs typeface="TeXGyreSchola"/>
              </a:rPr>
              <a:t>RINCIPLE </a:t>
            </a:r>
            <a:r>
              <a:rPr sz="2150" b="1" spc="5" dirty="0">
                <a:solidFill>
                  <a:srgbClr val="565F6C"/>
                </a:solidFill>
                <a:latin typeface="TeXGyreSchola"/>
                <a:cs typeface="TeXGyreSchola"/>
              </a:rPr>
              <a:t>OF</a:t>
            </a:r>
            <a:r>
              <a:rPr sz="2150" b="1" spc="295" dirty="0">
                <a:solidFill>
                  <a:srgbClr val="565F6C"/>
                </a:solidFill>
                <a:latin typeface="TeXGyreSchola"/>
                <a:cs typeface="TeXGyreSchola"/>
              </a:rPr>
              <a:t> </a:t>
            </a:r>
            <a:r>
              <a:rPr sz="2150" b="1" spc="5" dirty="0">
                <a:solidFill>
                  <a:srgbClr val="565F6C"/>
                </a:solidFill>
                <a:latin typeface="TeXGyreSchola"/>
                <a:cs typeface="TeXGyreSchola"/>
              </a:rPr>
              <a:t>TRANSPARENCY</a:t>
            </a:r>
            <a:endParaRPr sz="2150" dirty="0">
              <a:latin typeface="TeXGyreSchola"/>
              <a:cs typeface="TeXGyreSchola"/>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a:extLst>
              <a:ext uri="{FF2B5EF4-FFF2-40B4-BE49-F238E27FC236}">
                <a16:creationId xmlns:a16="http://schemas.microsoft.com/office/drawing/2014/main" id="{5ECE69B9-E857-4F54-A53B-9AFD501BB1B2}"/>
              </a:ext>
            </a:extLst>
          </p:cNvPr>
          <p:cNvSpPr>
            <a:spLocks noGrp="1" noChangeArrowheads="1"/>
          </p:cNvSpPr>
          <p:nvPr>
            <p:ph type="title"/>
          </p:nvPr>
        </p:nvSpPr>
        <p:spPr/>
        <p:txBody>
          <a:bodyPr/>
          <a:lstStyle/>
          <a:p>
            <a:pPr eaLnBrk="1" hangingPunct="1">
              <a:defRPr/>
            </a:pPr>
            <a:r>
              <a:rPr lang="en-US" dirty="0">
                <a:latin typeface="Arial" charset="0"/>
              </a:rPr>
              <a:t>When Should I Cite?</a:t>
            </a:r>
          </a:p>
        </p:txBody>
      </p:sp>
      <p:sp>
        <p:nvSpPr>
          <p:cNvPr id="87043" name="Rectangle 3">
            <a:extLst>
              <a:ext uri="{FF2B5EF4-FFF2-40B4-BE49-F238E27FC236}">
                <a16:creationId xmlns:a16="http://schemas.microsoft.com/office/drawing/2014/main" id="{728EFD0B-3665-4F3A-BD1A-B536077A41A4}"/>
              </a:ext>
            </a:extLst>
          </p:cNvPr>
          <p:cNvSpPr>
            <a:spLocks noGrp="1" noChangeArrowheads="1"/>
          </p:cNvSpPr>
          <p:nvPr>
            <p:ph type="body" sz="half" idx="1"/>
          </p:nvPr>
        </p:nvSpPr>
        <p:spPr>
          <a:xfrm>
            <a:off x="1981199" y="1981200"/>
            <a:ext cx="8201025" cy="4114800"/>
          </a:xfrm>
        </p:spPr>
        <p:txBody>
          <a:bodyPr/>
          <a:lstStyle/>
          <a:p>
            <a:pPr eaLnBrk="1" hangingPunct="1">
              <a:buFont typeface="Wingdings" panose="05000000000000000000" pitchFamily="2" charset="2"/>
              <a:buNone/>
              <a:defRPr/>
            </a:pPr>
            <a:r>
              <a:rPr lang="en-US" sz="2400" dirty="0">
                <a:latin typeface="Arial" charset="0"/>
              </a:rPr>
              <a:t>Many students plagiarize unintentionally. Remember, whenever you </a:t>
            </a:r>
            <a:r>
              <a:rPr lang="en-US" sz="2400" dirty="0">
                <a:solidFill>
                  <a:schemeClr val="tx2"/>
                </a:solidFill>
                <a:latin typeface="Arial" charset="0"/>
              </a:rPr>
              <a:t>summarize, paraphrase or quote </a:t>
            </a:r>
            <a:r>
              <a:rPr lang="en-US" sz="2400" dirty="0">
                <a:latin typeface="Arial" charset="0"/>
              </a:rPr>
              <a:t>another author's material you must properly credit your source.</a:t>
            </a:r>
          </a:p>
          <a:p>
            <a:pPr eaLnBrk="1" hangingPunct="1">
              <a:buFont typeface="Wingdings" panose="05000000000000000000" pitchFamily="2" charset="2"/>
              <a:buNone/>
              <a:defRPr/>
            </a:pPr>
            <a:endParaRPr lang="en-US" sz="2400" dirty="0">
              <a:latin typeface="Arial" charset="0"/>
            </a:endParaRPr>
          </a:p>
          <a:p>
            <a:pPr eaLnBrk="1" hangingPunct="1">
              <a:buFont typeface="Wingdings" panose="05000000000000000000" pitchFamily="2" charset="2"/>
              <a:buNone/>
              <a:defRPr/>
            </a:pPr>
            <a:r>
              <a:rPr lang="en-US" sz="2400" dirty="0">
                <a:latin typeface="Arial" charset="0"/>
              </a:rPr>
              <a:t>If you are using another person’s idea, you must also cite your source!</a:t>
            </a:r>
          </a:p>
          <a:p>
            <a:pPr eaLnBrk="1" hangingPunct="1">
              <a:defRPr/>
            </a:pPr>
            <a:endParaRPr lang="en-US"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7AF4070C-6D13-4F89-B9C2-9A992DB06FB6}"/>
              </a:ext>
            </a:extLst>
          </p:cNvPr>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Lst>
        </p:spPr>
        <p:txBody>
          <a:bodyPr/>
          <a:lstStyle/>
          <a:p>
            <a:r>
              <a:rPr lang="en-US" altLang="en-US">
                <a:effectLst/>
              </a:rPr>
              <a:t>Summary, Paraphrase, Quote</a:t>
            </a:r>
          </a:p>
        </p:txBody>
      </p:sp>
      <p:sp>
        <p:nvSpPr>
          <p:cNvPr id="14339" name="Rectangle 3">
            <a:extLst>
              <a:ext uri="{FF2B5EF4-FFF2-40B4-BE49-F238E27FC236}">
                <a16:creationId xmlns:a16="http://schemas.microsoft.com/office/drawing/2014/main" id="{A271B78B-5348-4FF6-B93E-B54A368FE1B9}"/>
              </a:ext>
            </a:extLst>
          </p:cNvPr>
          <p:cNvSpPr>
            <a:spLocks noGrp="1" noChangeArrowheads="1"/>
          </p:cNvSpPr>
          <p:nvPr>
            <p:ph type="body" idx="1"/>
          </p:nvPr>
        </p:nvSpPr>
        <p:spPr>
          <a:xfrm>
            <a:off x="1905000" y="1600200"/>
            <a:ext cx="8229600" cy="4419600"/>
          </a:xfrm>
          <a:noFill/>
          <a:extLst>
            <a:ext uri="{909E8E84-426E-40DD-AFC4-6F175D3DCCD1}">
              <a14:hiddenFill xmlns:a14="http://schemas.microsoft.com/office/drawing/2010/main">
                <a:solidFill>
                  <a:srgbClr val="FFFFFF"/>
                </a:solidFill>
              </a14:hiddenFill>
            </a:ext>
          </a:extLst>
        </p:spPr>
        <p:txBody>
          <a:bodyPr>
            <a:normAutofit/>
          </a:bodyPr>
          <a:lstStyle/>
          <a:p>
            <a:pPr>
              <a:lnSpc>
                <a:spcPct val="90000"/>
              </a:lnSpc>
            </a:pPr>
            <a:r>
              <a:rPr lang="en-US" altLang="en-US" sz="3200" dirty="0"/>
              <a:t>A summary briefly captures the main ideas of your source</a:t>
            </a:r>
          </a:p>
          <a:p>
            <a:pPr>
              <a:lnSpc>
                <a:spcPct val="90000"/>
              </a:lnSpc>
            </a:pPr>
            <a:r>
              <a:rPr lang="en-US" altLang="en-US" sz="3200" dirty="0"/>
              <a:t>A paraphrase is a restatement of the text of your source in your own words (more detail than a summary)</a:t>
            </a:r>
          </a:p>
          <a:p>
            <a:pPr>
              <a:lnSpc>
                <a:spcPct val="90000"/>
              </a:lnSpc>
            </a:pPr>
            <a:r>
              <a:rPr lang="en-US" altLang="en-US" sz="3200" dirty="0"/>
              <a:t>Quotations can be direct (using quotation marks) or indirect (no quotation marks and often introduced by ‘that’)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905000" y="0"/>
            <a:ext cx="444500" cy="6858000"/>
          </a:xfrm>
          <a:custGeom>
            <a:avLst/>
            <a:gdLst/>
            <a:ahLst/>
            <a:cxnLst/>
            <a:rect l="l" t="t" r="r" b="b"/>
            <a:pathLst>
              <a:path w="444500" h="6858000">
                <a:moveTo>
                  <a:pt x="0" y="6858000"/>
                </a:moveTo>
                <a:lnTo>
                  <a:pt x="444500" y="6858000"/>
                </a:lnTo>
                <a:lnTo>
                  <a:pt x="444500" y="0"/>
                </a:lnTo>
                <a:lnTo>
                  <a:pt x="0" y="0"/>
                </a:lnTo>
                <a:lnTo>
                  <a:pt x="0" y="6858000"/>
                </a:lnTo>
                <a:close/>
              </a:path>
            </a:pathLst>
          </a:custGeom>
          <a:solidFill>
            <a:srgbClr val="FDC3AD">
              <a:alpha val="54098"/>
            </a:srgbClr>
          </a:solidFill>
        </p:spPr>
        <p:txBody>
          <a:bodyPr wrap="square" lIns="0" tIns="0" rIns="0" bIns="0" rtlCol="0"/>
          <a:lstStyle/>
          <a:p>
            <a:endParaRPr/>
          </a:p>
        </p:txBody>
      </p:sp>
      <p:sp>
        <p:nvSpPr>
          <p:cNvPr id="3" name="object 3"/>
          <p:cNvSpPr/>
          <p:nvPr/>
        </p:nvSpPr>
        <p:spPr>
          <a:xfrm>
            <a:off x="2406651" y="0"/>
            <a:ext cx="3175" cy="6858000"/>
          </a:xfrm>
          <a:custGeom>
            <a:avLst/>
            <a:gdLst/>
            <a:ahLst/>
            <a:cxnLst/>
            <a:rect l="l" t="t" r="r" b="b"/>
            <a:pathLst>
              <a:path w="3175" h="6858000">
                <a:moveTo>
                  <a:pt x="0" y="6858000"/>
                </a:moveTo>
                <a:lnTo>
                  <a:pt x="3175" y="6858000"/>
                </a:lnTo>
                <a:lnTo>
                  <a:pt x="3175" y="0"/>
                </a:lnTo>
                <a:lnTo>
                  <a:pt x="0" y="0"/>
                </a:lnTo>
                <a:lnTo>
                  <a:pt x="0" y="6858000"/>
                </a:lnTo>
                <a:close/>
              </a:path>
            </a:pathLst>
          </a:custGeom>
          <a:solidFill>
            <a:srgbClr val="FDC3AD">
              <a:alpha val="54098"/>
            </a:srgbClr>
          </a:solidFill>
        </p:spPr>
        <p:txBody>
          <a:bodyPr wrap="square" lIns="0" tIns="0" rIns="0" bIns="0" rtlCol="0"/>
          <a:lstStyle/>
          <a:p>
            <a:endParaRPr/>
          </a:p>
        </p:txBody>
      </p:sp>
      <p:sp>
        <p:nvSpPr>
          <p:cNvPr id="4" name="object 4"/>
          <p:cNvSpPr/>
          <p:nvPr/>
        </p:nvSpPr>
        <p:spPr>
          <a:xfrm>
            <a:off x="2466976" y="0"/>
            <a:ext cx="47625" cy="6858000"/>
          </a:xfrm>
          <a:custGeom>
            <a:avLst/>
            <a:gdLst/>
            <a:ahLst/>
            <a:cxnLst/>
            <a:rect l="l" t="t" r="r" b="b"/>
            <a:pathLst>
              <a:path w="47625" h="6858000">
                <a:moveTo>
                  <a:pt x="0" y="6858000"/>
                </a:moveTo>
                <a:lnTo>
                  <a:pt x="47625" y="6858000"/>
                </a:lnTo>
                <a:lnTo>
                  <a:pt x="47625" y="0"/>
                </a:lnTo>
                <a:lnTo>
                  <a:pt x="0" y="0"/>
                </a:lnTo>
                <a:lnTo>
                  <a:pt x="0" y="6858000"/>
                </a:lnTo>
                <a:close/>
              </a:path>
            </a:pathLst>
          </a:custGeom>
          <a:solidFill>
            <a:srgbClr val="FDC3AD">
              <a:alpha val="54098"/>
            </a:srgbClr>
          </a:solidFill>
        </p:spPr>
        <p:txBody>
          <a:bodyPr wrap="square" lIns="0" tIns="0" rIns="0" bIns="0" rtlCol="0"/>
          <a:lstStyle/>
          <a:p>
            <a:endParaRPr/>
          </a:p>
        </p:txBody>
      </p:sp>
      <p:sp>
        <p:nvSpPr>
          <p:cNvPr id="5" name="object 5"/>
          <p:cNvSpPr/>
          <p:nvPr/>
        </p:nvSpPr>
        <p:spPr>
          <a:xfrm>
            <a:off x="1799843" y="0"/>
            <a:ext cx="105410" cy="6858000"/>
          </a:xfrm>
          <a:custGeom>
            <a:avLst/>
            <a:gdLst/>
            <a:ahLst/>
            <a:cxnLst/>
            <a:rect l="l" t="t" r="r" b="b"/>
            <a:pathLst>
              <a:path w="105410" h="6858000">
                <a:moveTo>
                  <a:pt x="105156" y="6858000"/>
                </a:moveTo>
                <a:lnTo>
                  <a:pt x="0" y="6858000"/>
                </a:lnTo>
                <a:lnTo>
                  <a:pt x="0" y="0"/>
                </a:lnTo>
                <a:lnTo>
                  <a:pt x="105156" y="0"/>
                </a:lnTo>
                <a:lnTo>
                  <a:pt x="105156" y="6858000"/>
                </a:lnTo>
                <a:close/>
              </a:path>
            </a:pathLst>
          </a:custGeom>
          <a:solidFill>
            <a:srgbClr val="FFD9CE">
              <a:alpha val="36099"/>
            </a:srgbClr>
          </a:solidFill>
        </p:spPr>
        <p:txBody>
          <a:bodyPr wrap="square" lIns="0" tIns="0" rIns="0" bIns="0" rtlCol="0"/>
          <a:lstStyle/>
          <a:p>
            <a:endParaRPr/>
          </a:p>
        </p:txBody>
      </p:sp>
      <p:grpSp>
        <p:nvGrpSpPr>
          <p:cNvPr id="6" name="object 6"/>
          <p:cNvGrpSpPr/>
          <p:nvPr/>
        </p:nvGrpSpPr>
        <p:grpSpPr>
          <a:xfrm>
            <a:off x="2514600" y="0"/>
            <a:ext cx="228600" cy="6858000"/>
            <a:chOff x="990600" y="0"/>
            <a:chExt cx="228600" cy="6858000"/>
          </a:xfrm>
        </p:grpSpPr>
        <p:sp>
          <p:nvSpPr>
            <p:cNvPr id="7" name="object 7"/>
            <p:cNvSpPr/>
            <p:nvPr/>
          </p:nvSpPr>
          <p:spPr>
            <a:xfrm>
              <a:off x="990600" y="0"/>
              <a:ext cx="151130" cy="6858000"/>
            </a:xfrm>
            <a:custGeom>
              <a:avLst/>
              <a:gdLst/>
              <a:ahLst/>
              <a:cxnLst/>
              <a:rect l="l" t="t" r="r" b="b"/>
              <a:pathLst>
                <a:path w="151130" h="6858000">
                  <a:moveTo>
                    <a:pt x="0" y="6858000"/>
                  </a:moveTo>
                  <a:lnTo>
                    <a:pt x="150875" y="6858000"/>
                  </a:lnTo>
                  <a:lnTo>
                    <a:pt x="150875" y="0"/>
                  </a:lnTo>
                  <a:lnTo>
                    <a:pt x="0" y="0"/>
                  </a:lnTo>
                  <a:lnTo>
                    <a:pt x="0" y="6858000"/>
                  </a:lnTo>
                  <a:close/>
                </a:path>
              </a:pathLst>
            </a:custGeom>
            <a:solidFill>
              <a:srgbClr val="FFD9CE">
                <a:alpha val="70199"/>
              </a:srgbClr>
            </a:solidFill>
          </p:spPr>
          <p:txBody>
            <a:bodyPr wrap="square" lIns="0" tIns="0" rIns="0" bIns="0" rtlCol="0"/>
            <a:lstStyle/>
            <a:p>
              <a:endParaRPr/>
            </a:p>
          </p:txBody>
        </p:sp>
        <p:sp>
          <p:nvSpPr>
            <p:cNvPr id="8" name="object 8"/>
            <p:cNvSpPr/>
            <p:nvPr/>
          </p:nvSpPr>
          <p:spPr>
            <a:xfrm>
              <a:off x="1141476" y="0"/>
              <a:ext cx="78105" cy="6858000"/>
            </a:xfrm>
            <a:custGeom>
              <a:avLst/>
              <a:gdLst/>
              <a:ahLst/>
              <a:cxnLst/>
              <a:rect l="l" t="t" r="r" b="b"/>
              <a:pathLst>
                <a:path w="78105" h="6858000">
                  <a:moveTo>
                    <a:pt x="0" y="6858000"/>
                  </a:moveTo>
                  <a:lnTo>
                    <a:pt x="77724" y="6858000"/>
                  </a:lnTo>
                  <a:lnTo>
                    <a:pt x="77724" y="0"/>
                  </a:lnTo>
                  <a:lnTo>
                    <a:pt x="0" y="0"/>
                  </a:lnTo>
                  <a:lnTo>
                    <a:pt x="0" y="6858000"/>
                  </a:lnTo>
                  <a:close/>
                </a:path>
              </a:pathLst>
            </a:custGeom>
            <a:solidFill>
              <a:srgbClr val="FFECE8">
                <a:alpha val="70999"/>
              </a:srgbClr>
            </a:solidFill>
          </p:spPr>
          <p:txBody>
            <a:bodyPr wrap="square" lIns="0" tIns="0" rIns="0" bIns="0" rtlCol="0"/>
            <a:lstStyle/>
            <a:p>
              <a:endParaRPr/>
            </a:p>
          </p:txBody>
        </p:sp>
      </p:grpSp>
      <p:sp>
        <p:nvSpPr>
          <p:cNvPr id="9" name="object 9"/>
          <p:cNvSpPr/>
          <p:nvPr/>
        </p:nvSpPr>
        <p:spPr>
          <a:xfrm>
            <a:off x="2819400" y="0"/>
            <a:ext cx="76200" cy="6858000"/>
          </a:xfrm>
          <a:custGeom>
            <a:avLst/>
            <a:gdLst/>
            <a:ahLst/>
            <a:cxnLst/>
            <a:rect l="l" t="t" r="r" b="b"/>
            <a:pathLst>
              <a:path w="76200" h="6858000">
                <a:moveTo>
                  <a:pt x="0" y="6858000"/>
                </a:moveTo>
                <a:lnTo>
                  <a:pt x="76200" y="6858000"/>
                </a:lnTo>
                <a:lnTo>
                  <a:pt x="76200" y="0"/>
                </a:lnTo>
                <a:lnTo>
                  <a:pt x="0" y="0"/>
                </a:lnTo>
                <a:lnTo>
                  <a:pt x="0" y="6858000"/>
                </a:lnTo>
                <a:close/>
              </a:path>
            </a:pathLst>
          </a:custGeom>
          <a:solidFill>
            <a:srgbClr val="FFECE8">
              <a:alpha val="70999"/>
            </a:srgbClr>
          </a:solidFill>
        </p:spPr>
        <p:txBody>
          <a:bodyPr wrap="square" lIns="0" tIns="0" rIns="0" bIns="0" rtlCol="0"/>
          <a:lstStyle/>
          <a:p>
            <a:endParaRPr/>
          </a:p>
        </p:txBody>
      </p:sp>
      <p:sp>
        <p:nvSpPr>
          <p:cNvPr id="10" name="object 10"/>
          <p:cNvSpPr/>
          <p:nvPr/>
        </p:nvSpPr>
        <p:spPr>
          <a:xfrm>
            <a:off x="1601787" y="0"/>
            <a:ext cx="57150" cy="6858000"/>
          </a:xfrm>
          <a:custGeom>
            <a:avLst/>
            <a:gdLst/>
            <a:ahLst/>
            <a:cxnLst/>
            <a:rect l="l" t="t" r="r" b="b"/>
            <a:pathLst>
              <a:path w="57150" h="6858000">
                <a:moveTo>
                  <a:pt x="57150" y="6858000"/>
                </a:moveTo>
                <a:lnTo>
                  <a:pt x="0" y="6858000"/>
                </a:lnTo>
                <a:lnTo>
                  <a:pt x="0" y="0"/>
                </a:lnTo>
                <a:lnTo>
                  <a:pt x="57150" y="0"/>
                </a:lnTo>
                <a:lnTo>
                  <a:pt x="57150" y="6858000"/>
                </a:lnTo>
                <a:close/>
              </a:path>
            </a:pathLst>
          </a:custGeom>
          <a:solidFill>
            <a:srgbClr val="FDC3AD">
              <a:alpha val="72898"/>
            </a:srgbClr>
          </a:solidFill>
        </p:spPr>
        <p:txBody>
          <a:bodyPr wrap="square" lIns="0" tIns="0" rIns="0" bIns="0" rtlCol="0"/>
          <a:lstStyle/>
          <a:p>
            <a:endParaRPr/>
          </a:p>
        </p:txBody>
      </p:sp>
      <p:grpSp>
        <p:nvGrpSpPr>
          <p:cNvPr id="11" name="object 11"/>
          <p:cNvGrpSpPr/>
          <p:nvPr/>
        </p:nvGrpSpPr>
        <p:grpSpPr>
          <a:xfrm>
            <a:off x="2349501" y="0"/>
            <a:ext cx="117475" cy="6858000"/>
            <a:chOff x="825500" y="0"/>
            <a:chExt cx="117475" cy="6858000"/>
          </a:xfrm>
        </p:grpSpPr>
        <p:sp>
          <p:nvSpPr>
            <p:cNvPr id="12" name="object 12"/>
            <p:cNvSpPr/>
            <p:nvPr/>
          </p:nvSpPr>
          <p:spPr>
            <a:xfrm>
              <a:off x="885825" y="0"/>
              <a:ext cx="57150" cy="6858000"/>
            </a:xfrm>
            <a:custGeom>
              <a:avLst/>
              <a:gdLst/>
              <a:ahLst/>
              <a:cxnLst/>
              <a:rect l="l" t="t" r="r" b="b"/>
              <a:pathLst>
                <a:path w="57150" h="6858000">
                  <a:moveTo>
                    <a:pt x="57150" y="6858000"/>
                  </a:moveTo>
                  <a:lnTo>
                    <a:pt x="0" y="6858000"/>
                  </a:lnTo>
                  <a:lnTo>
                    <a:pt x="0" y="0"/>
                  </a:lnTo>
                  <a:lnTo>
                    <a:pt x="57150" y="0"/>
                  </a:lnTo>
                  <a:lnTo>
                    <a:pt x="57150" y="6858000"/>
                  </a:lnTo>
                  <a:close/>
                </a:path>
              </a:pathLst>
            </a:custGeom>
            <a:solidFill>
              <a:srgbClr val="FFECE8">
                <a:alpha val="83099"/>
              </a:srgbClr>
            </a:solidFill>
          </p:spPr>
          <p:txBody>
            <a:bodyPr wrap="square" lIns="0" tIns="0" rIns="0" bIns="0" rtlCol="0"/>
            <a:lstStyle/>
            <a:p>
              <a:endParaRPr/>
            </a:p>
          </p:txBody>
        </p:sp>
        <p:sp>
          <p:nvSpPr>
            <p:cNvPr id="13" name="object 13"/>
            <p:cNvSpPr/>
            <p:nvPr/>
          </p:nvSpPr>
          <p:spPr>
            <a:xfrm>
              <a:off x="825500" y="0"/>
              <a:ext cx="57150" cy="6858000"/>
            </a:xfrm>
            <a:custGeom>
              <a:avLst/>
              <a:gdLst/>
              <a:ahLst/>
              <a:cxnLst/>
              <a:rect l="l" t="t" r="r" b="b"/>
              <a:pathLst>
                <a:path w="57150" h="6858000">
                  <a:moveTo>
                    <a:pt x="57150" y="6858000"/>
                  </a:moveTo>
                  <a:lnTo>
                    <a:pt x="0" y="6858000"/>
                  </a:lnTo>
                  <a:lnTo>
                    <a:pt x="0" y="0"/>
                  </a:lnTo>
                  <a:lnTo>
                    <a:pt x="57150" y="0"/>
                  </a:lnTo>
                  <a:lnTo>
                    <a:pt x="57150" y="6858000"/>
                  </a:lnTo>
                  <a:close/>
                </a:path>
              </a:pathLst>
            </a:custGeom>
            <a:solidFill>
              <a:srgbClr val="FDC3AD"/>
            </a:solidFill>
          </p:spPr>
          <p:txBody>
            <a:bodyPr wrap="square" lIns="0" tIns="0" rIns="0" bIns="0" rtlCol="0"/>
            <a:lstStyle/>
            <a:p>
              <a:endParaRPr/>
            </a:p>
          </p:txBody>
        </p:sp>
      </p:grpSp>
      <p:sp>
        <p:nvSpPr>
          <p:cNvPr id="14" name="object 14"/>
          <p:cNvSpPr/>
          <p:nvPr/>
        </p:nvSpPr>
        <p:spPr>
          <a:xfrm>
            <a:off x="3236913" y="0"/>
            <a:ext cx="28575" cy="6858000"/>
          </a:xfrm>
          <a:custGeom>
            <a:avLst/>
            <a:gdLst/>
            <a:ahLst/>
            <a:cxnLst/>
            <a:rect l="l" t="t" r="r" b="b"/>
            <a:pathLst>
              <a:path w="28575" h="6858000">
                <a:moveTo>
                  <a:pt x="28575" y="6858000"/>
                </a:moveTo>
                <a:lnTo>
                  <a:pt x="0" y="6858000"/>
                </a:lnTo>
                <a:lnTo>
                  <a:pt x="0" y="0"/>
                </a:lnTo>
                <a:lnTo>
                  <a:pt x="28575" y="0"/>
                </a:lnTo>
                <a:lnTo>
                  <a:pt x="28575" y="6858000"/>
                </a:lnTo>
                <a:close/>
              </a:path>
            </a:pathLst>
          </a:custGeom>
          <a:solidFill>
            <a:srgbClr val="FDC3AD">
              <a:alpha val="81999"/>
            </a:srgbClr>
          </a:solidFill>
        </p:spPr>
        <p:txBody>
          <a:bodyPr wrap="square" lIns="0" tIns="0" rIns="0" bIns="0" rtlCol="0"/>
          <a:lstStyle/>
          <a:p>
            <a:endParaRPr/>
          </a:p>
        </p:txBody>
      </p:sp>
      <p:sp>
        <p:nvSpPr>
          <p:cNvPr id="15" name="object 15"/>
          <p:cNvSpPr/>
          <p:nvPr/>
        </p:nvSpPr>
        <p:spPr>
          <a:xfrm>
            <a:off x="2586038" y="0"/>
            <a:ext cx="9525" cy="6858000"/>
          </a:xfrm>
          <a:custGeom>
            <a:avLst/>
            <a:gdLst/>
            <a:ahLst/>
            <a:cxnLst/>
            <a:rect l="l" t="t" r="r" b="b"/>
            <a:pathLst>
              <a:path w="9525" h="6858000">
                <a:moveTo>
                  <a:pt x="9525" y="6858000"/>
                </a:moveTo>
                <a:lnTo>
                  <a:pt x="0" y="6858000"/>
                </a:lnTo>
                <a:lnTo>
                  <a:pt x="0" y="0"/>
                </a:lnTo>
                <a:lnTo>
                  <a:pt x="9525" y="0"/>
                </a:lnTo>
                <a:lnTo>
                  <a:pt x="9525" y="6858000"/>
                </a:lnTo>
                <a:close/>
              </a:path>
            </a:pathLst>
          </a:custGeom>
          <a:solidFill>
            <a:srgbClr val="FDC3AD"/>
          </a:solidFill>
        </p:spPr>
        <p:txBody>
          <a:bodyPr wrap="square" lIns="0" tIns="0" rIns="0" bIns="0" rtlCol="0"/>
          <a:lstStyle/>
          <a:p>
            <a:endParaRPr/>
          </a:p>
        </p:txBody>
      </p:sp>
      <p:sp>
        <p:nvSpPr>
          <p:cNvPr id="16" name="object 16"/>
          <p:cNvSpPr/>
          <p:nvPr/>
        </p:nvSpPr>
        <p:spPr>
          <a:xfrm>
            <a:off x="10609263" y="0"/>
            <a:ext cx="57150" cy="6858000"/>
          </a:xfrm>
          <a:custGeom>
            <a:avLst/>
            <a:gdLst/>
            <a:ahLst/>
            <a:cxnLst/>
            <a:rect l="l" t="t" r="r" b="b"/>
            <a:pathLst>
              <a:path w="57150" h="6858000">
                <a:moveTo>
                  <a:pt x="11430" y="0"/>
                </a:moveTo>
                <a:lnTo>
                  <a:pt x="0" y="0"/>
                </a:lnTo>
                <a:lnTo>
                  <a:pt x="0" y="6858000"/>
                </a:lnTo>
                <a:lnTo>
                  <a:pt x="11430" y="6858000"/>
                </a:lnTo>
                <a:lnTo>
                  <a:pt x="11430" y="0"/>
                </a:lnTo>
                <a:close/>
              </a:path>
              <a:path w="57150" h="6858000">
                <a:moveTo>
                  <a:pt x="57150" y="0"/>
                </a:moveTo>
                <a:lnTo>
                  <a:pt x="22860" y="0"/>
                </a:lnTo>
                <a:lnTo>
                  <a:pt x="22860" y="6858000"/>
                </a:lnTo>
                <a:lnTo>
                  <a:pt x="57150" y="6858000"/>
                </a:lnTo>
                <a:lnTo>
                  <a:pt x="57150" y="0"/>
                </a:lnTo>
                <a:close/>
              </a:path>
            </a:pathLst>
          </a:custGeom>
          <a:solidFill>
            <a:srgbClr val="FDC3AD"/>
          </a:solidFill>
        </p:spPr>
        <p:txBody>
          <a:bodyPr wrap="square" lIns="0" tIns="0" rIns="0" bIns="0" rtlCol="0"/>
          <a:lstStyle/>
          <a:p>
            <a:endParaRPr/>
          </a:p>
        </p:txBody>
      </p:sp>
      <p:grpSp>
        <p:nvGrpSpPr>
          <p:cNvPr id="17" name="object 17"/>
          <p:cNvGrpSpPr/>
          <p:nvPr/>
        </p:nvGrpSpPr>
        <p:grpSpPr>
          <a:xfrm>
            <a:off x="2133601" y="0"/>
            <a:ext cx="1660525" cy="6858000"/>
            <a:chOff x="609600" y="0"/>
            <a:chExt cx="1660525" cy="6858000"/>
          </a:xfrm>
        </p:grpSpPr>
        <p:sp>
          <p:nvSpPr>
            <p:cNvPr id="18" name="object 18"/>
            <p:cNvSpPr/>
            <p:nvPr/>
          </p:nvSpPr>
          <p:spPr>
            <a:xfrm>
              <a:off x="1219200" y="0"/>
              <a:ext cx="76200" cy="6858000"/>
            </a:xfrm>
            <a:custGeom>
              <a:avLst/>
              <a:gdLst/>
              <a:ahLst/>
              <a:cxnLst/>
              <a:rect l="l" t="t" r="r" b="b"/>
              <a:pathLst>
                <a:path w="76200" h="6858000">
                  <a:moveTo>
                    <a:pt x="76200" y="6858000"/>
                  </a:moveTo>
                  <a:lnTo>
                    <a:pt x="0" y="6858000"/>
                  </a:lnTo>
                  <a:lnTo>
                    <a:pt x="0" y="0"/>
                  </a:lnTo>
                  <a:lnTo>
                    <a:pt x="76200" y="0"/>
                  </a:lnTo>
                  <a:lnTo>
                    <a:pt x="76200" y="6858000"/>
                  </a:lnTo>
                  <a:close/>
                </a:path>
              </a:pathLst>
            </a:custGeom>
            <a:solidFill>
              <a:srgbClr val="FDC3AD">
                <a:alpha val="50999"/>
              </a:srgbClr>
            </a:solidFill>
          </p:spPr>
          <p:txBody>
            <a:bodyPr wrap="square" lIns="0" tIns="0" rIns="0" bIns="0" rtlCol="0"/>
            <a:lstStyle/>
            <a:p>
              <a:endParaRPr/>
            </a:p>
          </p:txBody>
        </p:sp>
        <p:sp>
          <p:nvSpPr>
            <p:cNvPr id="19" name="object 19"/>
            <p:cNvSpPr/>
            <p:nvPr/>
          </p:nvSpPr>
          <p:spPr>
            <a:xfrm>
              <a:off x="609600" y="3429000"/>
              <a:ext cx="1341755" cy="2079625"/>
            </a:xfrm>
            <a:custGeom>
              <a:avLst/>
              <a:gdLst/>
              <a:ahLst/>
              <a:cxnLst/>
              <a:rect l="l" t="t" r="r" b="b"/>
              <a:pathLst>
                <a:path w="1341755" h="2079625">
                  <a:moveTo>
                    <a:pt x="1295400" y="647700"/>
                  </a:moveTo>
                  <a:lnTo>
                    <a:pt x="1293622" y="599363"/>
                  </a:lnTo>
                  <a:lnTo>
                    <a:pt x="1288376" y="551992"/>
                  </a:lnTo>
                  <a:lnTo>
                    <a:pt x="1279779" y="505714"/>
                  </a:lnTo>
                  <a:lnTo>
                    <a:pt x="1267968" y="460641"/>
                  </a:lnTo>
                  <a:lnTo>
                    <a:pt x="1253070" y="416915"/>
                  </a:lnTo>
                  <a:lnTo>
                    <a:pt x="1235202" y="374650"/>
                  </a:lnTo>
                  <a:lnTo>
                    <a:pt x="1214475" y="333984"/>
                  </a:lnTo>
                  <a:lnTo>
                    <a:pt x="1191044" y="295021"/>
                  </a:lnTo>
                  <a:lnTo>
                    <a:pt x="1165021" y="257911"/>
                  </a:lnTo>
                  <a:lnTo>
                    <a:pt x="1136523" y="222770"/>
                  </a:lnTo>
                  <a:lnTo>
                    <a:pt x="1105687" y="189712"/>
                  </a:lnTo>
                  <a:lnTo>
                    <a:pt x="1072629" y="158877"/>
                  </a:lnTo>
                  <a:lnTo>
                    <a:pt x="1037488" y="130378"/>
                  </a:lnTo>
                  <a:lnTo>
                    <a:pt x="1000379" y="104355"/>
                  </a:lnTo>
                  <a:lnTo>
                    <a:pt x="961415" y="80924"/>
                  </a:lnTo>
                  <a:lnTo>
                    <a:pt x="920750" y="60198"/>
                  </a:lnTo>
                  <a:lnTo>
                    <a:pt x="878484" y="42329"/>
                  </a:lnTo>
                  <a:lnTo>
                    <a:pt x="834758" y="27432"/>
                  </a:lnTo>
                  <a:lnTo>
                    <a:pt x="789686" y="15621"/>
                  </a:lnTo>
                  <a:lnTo>
                    <a:pt x="743407" y="7023"/>
                  </a:lnTo>
                  <a:lnTo>
                    <a:pt x="696036" y="1778"/>
                  </a:lnTo>
                  <a:lnTo>
                    <a:pt x="647700" y="0"/>
                  </a:lnTo>
                  <a:lnTo>
                    <a:pt x="599351" y="1778"/>
                  </a:lnTo>
                  <a:lnTo>
                    <a:pt x="551980" y="7023"/>
                  </a:lnTo>
                  <a:lnTo>
                    <a:pt x="505701" y="15621"/>
                  </a:lnTo>
                  <a:lnTo>
                    <a:pt x="460629" y="27432"/>
                  </a:lnTo>
                  <a:lnTo>
                    <a:pt x="416902" y="42329"/>
                  </a:lnTo>
                  <a:lnTo>
                    <a:pt x="374637" y="60198"/>
                  </a:lnTo>
                  <a:lnTo>
                    <a:pt x="333971" y="80924"/>
                  </a:lnTo>
                  <a:lnTo>
                    <a:pt x="295008" y="104355"/>
                  </a:lnTo>
                  <a:lnTo>
                    <a:pt x="257898" y="130378"/>
                  </a:lnTo>
                  <a:lnTo>
                    <a:pt x="222758" y="158877"/>
                  </a:lnTo>
                  <a:lnTo>
                    <a:pt x="189699" y="189712"/>
                  </a:lnTo>
                  <a:lnTo>
                    <a:pt x="158864" y="222770"/>
                  </a:lnTo>
                  <a:lnTo>
                    <a:pt x="130365" y="257911"/>
                  </a:lnTo>
                  <a:lnTo>
                    <a:pt x="104343" y="295021"/>
                  </a:lnTo>
                  <a:lnTo>
                    <a:pt x="80911" y="333984"/>
                  </a:lnTo>
                  <a:lnTo>
                    <a:pt x="60185" y="374650"/>
                  </a:lnTo>
                  <a:lnTo>
                    <a:pt x="42316" y="416915"/>
                  </a:lnTo>
                  <a:lnTo>
                    <a:pt x="27419" y="460641"/>
                  </a:lnTo>
                  <a:lnTo>
                    <a:pt x="15608" y="505714"/>
                  </a:lnTo>
                  <a:lnTo>
                    <a:pt x="7010" y="551992"/>
                  </a:lnTo>
                  <a:lnTo>
                    <a:pt x="1765" y="599363"/>
                  </a:lnTo>
                  <a:lnTo>
                    <a:pt x="0" y="647700"/>
                  </a:lnTo>
                  <a:lnTo>
                    <a:pt x="1765" y="696048"/>
                  </a:lnTo>
                  <a:lnTo>
                    <a:pt x="7010" y="743419"/>
                  </a:lnTo>
                  <a:lnTo>
                    <a:pt x="15608" y="789698"/>
                  </a:lnTo>
                  <a:lnTo>
                    <a:pt x="27419" y="834771"/>
                  </a:lnTo>
                  <a:lnTo>
                    <a:pt x="42316" y="878497"/>
                  </a:lnTo>
                  <a:lnTo>
                    <a:pt x="60185" y="920762"/>
                  </a:lnTo>
                  <a:lnTo>
                    <a:pt x="80911" y="961428"/>
                  </a:lnTo>
                  <a:lnTo>
                    <a:pt x="104343" y="1000391"/>
                  </a:lnTo>
                  <a:lnTo>
                    <a:pt x="130365" y="1037501"/>
                  </a:lnTo>
                  <a:lnTo>
                    <a:pt x="158864" y="1072642"/>
                  </a:lnTo>
                  <a:lnTo>
                    <a:pt x="189699" y="1105700"/>
                  </a:lnTo>
                  <a:lnTo>
                    <a:pt x="222758" y="1136535"/>
                  </a:lnTo>
                  <a:lnTo>
                    <a:pt x="257898" y="1165034"/>
                  </a:lnTo>
                  <a:lnTo>
                    <a:pt x="295008" y="1191056"/>
                  </a:lnTo>
                  <a:lnTo>
                    <a:pt x="333971" y="1214488"/>
                  </a:lnTo>
                  <a:lnTo>
                    <a:pt x="374637" y="1235214"/>
                  </a:lnTo>
                  <a:lnTo>
                    <a:pt x="416902" y="1253083"/>
                  </a:lnTo>
                  <a:lnTo>
                    <a:pt x="460629" y="1267980"/>
                  </a:lnTo>
                  <a:lnTo>
                    <a:pt x="505701" y="1279791"/>
                  </a:lnTo>
                  <a:lnTo>
                    <a:pt x="551980" y="1288389"/>
                  </a:lnTo>
                  <a:lnTo>
                    <a:pt x="599351" y="1293634"/>
                  </a:lnTo>
                  <a:lnTo>
                    <a:pt x="647700" y="1295400"/>
                  </a:lnTo>
                  <a:lnTo>
                    <a:pt x="696036" y="1293634"/>
                  </a:lnTo>
                  <a:lnTo>
                    <a:pt x="743407" y="1288389"/>
                  </a:lnTo>
                  <a:lnTo>
                    <a:pt x="789686" y="1279791"/>
                  </a:lnTo>
                  <a:lnTo>
                    <a:pt x="834758" y="1267980"/>
                  </a:lnTo>
                  <a:lnTo>
                    <a:pt x="878484" y="1253083"/>
                  </a:lnTo>
                  <a:lnTo>
                    <a:pt x="920750" y="1235214"/>
                  </a:lnTo>
                  <a:lnTo>
                    <a:pt x="961415" y="1214488"/>
                  </a:lnTo>
                  <a:lnTo>
                    <a:pt x="1000379" y="1191056"/>
                  </a:lnTo>
                  <a:lnTo>
                    <a:pt x="1037488" y="1165034"/>
                  </a:lnTo>
                  <a:lnTo>
                    <a:pt x="1072629" y="1136535"/>
                  </a:lnTo>
                  <a:lnTo>
                    <a:pt x="1105687" y="1105700"/>
                  </a:lnTo>
                  <a:lnTo>
                    <a:pt x="1136523" y="1072642"/>
                  </a:lnTo>
                  <a:lnTo>
                    <a:pt x="1165021" y="1037501"/>
                  </a:lnTo>
                  <a:lnTo>
                    <a:pt x="1191044" y="1000391"/>
                  </a:lnTo>
                  <a:lnTo>
                    <a:pt x="1214475" y="961428"/>
                  </a:lnTo>
                  <a:lnTo>
                    <a:pt x="1235202" y="920762"/>
                  </a:lnTo>
                  <a:lnTo>
                    <a:pt x="1253070" y="878497"/>
                  </a:lnTo>
                  <a:lnTo>
                    <a:pt x="1267968" y="834771"/>
                  </a:lnTo>
                  <a:lnTo>
                    <a:pt x="1279779" y="789698"/>
                  </a:lnTo>
                  <a:lnTo>
                    <a:pt x="1288376" y="743419"/>
                  </a:lnTo>
                  <a:lnTo>
                    <a:pt x="1293622" y="696048"/>
                  </a:lnTo>
                  <a:lnTo>
                    <a:pt x="1295400" y="647700"/>
                  </a:lnTo>
                  <a:close/>
                </a:path>
                <a:path w="1341755" h="2079625">
                  <a:moveTo>
                    <a:pt x="1341437" y="1758950"/>
                  </a:moveTo>
                  <a:lnTo>
                    <a:pt x="1337957" y="1711566"/>
                  </a:lnTo>
                  <a:lnTo>
                    <a:pt x="1327848" y="1666341"/>
                  </a:lnTo>
                  <a:lnTo>
                    <a:pt x="1311630" y="1623771"/>
                  </a:lnTo>
                  <a:lnTo>
                    <a:pt x="1289773" y="1584350"/>
                  </a:lnTo>
                  <a:lnTo>
                    <a:pt x="1262773" y="1548574"/>
                  </a:lnTo>
                  <a:lnTo>
                    <a:pt x="1231138" y="1516938"/>
                  </a:lnTo>
                  <a:lnTo>
                    <a:pt x="1195362" y="1489938"/>
                  </a:lnTo>
                  <a:lnTo>
                    <a:pt x="1155941" y="1468081"/>
                  </a:lnTo>
                  <a:lnTo>
                    <a:pt x="1113370" y="1451864"/>
                  </a:lnTo>
                  <a:lnTo>
                    <a:pt x="1068146" y="1441754"/>
                  </a:lnTo>
                  <a:lnTo>
                    <a:pt x="1020762" y="1438275"/>
                  </a:lnTo>
                  <a:lnTo>
                    <a:pt x="973366" y="1441754"/>
                  </a:lnTo>
                  <a:lnTo>
                    <a:pt x="928141" y="1451851"/>
                  </a:lnTo>
                  <a:lnTo>
                    <a:pt x="885558" y="1468081"/>
                  </a:lnTo>
                  <a:lnTo>
                    <a:pt x="846124" y="1489938"/>
                  </a:lnTo>
                  <a:lnTo>
                    <a:pt x="810310" y="1516913"/>
                  </a:lnTo>
                  <a:lnTo>
                    <a:pt x="778649" y="1548523"/>
                  </a:lnTo>
                  <a:lnTo>
                    <a:pt x="751598" y="1584286"/>
                  </a:lnTo>
                  <a:lnTo>
                    <a:pt x="729665" y="1623669"/>
                  </a:lnTo>
                  <a:lnTo>
                    <a:pt x="713346" y="1666201"/>
                  </a:lnTo>
                  <a:lnTo>
                    <a:pt x="703122" y="1711375"/>
                  </a:lnTo>
                  <a:lnTo>
                    <a:pt x="699516" y="1758696"/>
                  </a:lnTo>
                  <a:lnTo>
                    <a:pt x="703122" y="1806155"/>
                  </a:lnTo>
                  <a:lnTo>
                    <a:pt x="713346" y="1851431"/>
                  </a:lnTo>
                  <a:lnTo>
                    <a:pt x="729665" y="1894039"/>
                  </a:lnTo>
                  <a:lnTo>
                    <a:pt x="751598" y="1933498"/>
                  </a:lnTo>
                  <a:lnTo>
                    <a:pt x="778649" y="1969300"/>
                  </a:lnTo>
                  <a:lnTo>
                    <a:pt x="810310" y="2000948"/>
                  </a:lnTo>
                  <a:lnTo>
                    <a:pt x="846124" y="2027961"/>
                  </a:lnTo>
                  <a:lnTo>
                    <a:pt x="885558" y="2049818"/>
                  </a:lnTo>
                  <a:lnTo>
                    <a:pt x="928141" y="2066048"/>
                  </a:lnTo>
                  <a:lnTo>
                    <a:pt x="973366" y="2076157"/>
                  </a:lnTo>
                  <a:lnTo>
                    <a:pt x="1020762" y="2079625"/>
                  </a:lnTo>
                  <a:lnTo>
                    <a:pt x="1068146" y="2076157"/>
                  </a:lnTo>
                  <a:lnTo>
                    <a:pt x="1113370" y="2066048"/>
                  </a:lnTo>
                  <a:lnTo>
                    <a:pt x="1155941" y="2049830"/>
                  </a:lnTo>
                  <a:lnTo>
                    <a:pt x="1195362" y="2027974"/>
                  </a:lnTo>
                  <a:lnTo>
                    <a:pt x="1231138" y="2000973"/>
                  </a:lnTo>
                  <a:lnTo>
                    <a:pt x="1262773" y="1969338"/>
                  </a:lnTo>
                  <a:lnTo>
                    <a:pt x="1289773" y="1933562"/>
                  </a:lnTo>
                  <a:lnTo>
                    <a:pt x="1311630" y="1894141"/>
                  </a:lnTo>
                  <a:lnTo>
                    <a:pt x="1327848" y="1851571"/>
                  </a:lnTo>
                  <a:lnTo>
                    <a:pt x="1337957" y="1806346"/>
                  </a:lnTo>
                  <a:lnTo>
                    <a:pt x="1341437" y="1758950"/>
                  </a:lnTo>
                  <a:close/>
                </a:path>
              </a:pathLst>
            </a:custGeom>
            <a:solidFill>
              <a:srgbClr val="FD8537"/>
            </a:solidFill>
          </p:spPr>
          <p:txBody>
            <a:bodyPr wrap="square" lIns="0" tIns="0" rIns="0" bIns="0" rtlCol="0"/>
            <a:lstStyle/>
            <a:p>
              <a:endParaRPr/>
            </a:p>
          </p:txBody>
        </p:sp>
        <p:sp>
          <p:nvSpPr>
            <p:cNvPr id="20" name="object 20"/>
            <p:cNvSpPr/>
            <p:nvPr/>
          </p:nvSpPr>
          <p:spPr>
            <a:xfrm>
              <a:off x="1091183" y="5500687"/>
              <a:ext cx="137540" cy="136525"/>
            </a:xfrm>
            <a:prstGeom prst="rect">
              <a:avLst/>
            </a:prstGeom>
            <a:blipFill>
              <a:blip r:embed="rId2" cstate="print"/>
              <a:stretch>
                <a:fillRect/>
              </a:stretch>
            </a:blipFill>
          </p:spPr>
          <p:txBody>
            <a:bodyPr wrap="square" lIns="0" tIns="0" rIns="0" bIns="0" rtlCol="0"/>
            <a:lstStyle/>
            <a:p>
              <a:endParaRPr/>
            </a:p>
          </p:txBody>
        </p:sp>
        <p:sp>
          <p:nvSpPr>
            <p:cNvPr id="21" name="object 21"/>
            <p:cNvSpPr/>
            <p:nvPr/>
          </p:nvSpPr>
          <p:spPr>
            <a:xfrm>
              <a:off x="1664195" y="4495800"/>
              <a:ext cx="606425" cy="1567180"/>
            </a:xfrm>
            <a:custGeom>
              <a:avLst/>
              <a:gdLst/>
              <a:ahLst/>
              <a:cxnLst/>
              <a:rect l="l" t="t" r="r" b="b"/>
              <a:pathLst>
                <a:path w="606425" h="1567179">
                  <a:moveTo>
                    <a:pt x="274142" y="1429550"/>
                  </a:moveTo>
                  <a:lnTo>
                    <a:pt x="267131" y="1386154"/>
                  </a:lnTo>
                  <a:lnTo>
                    <a:pt x="247637" y="1348447"/>
                  </a:lnTo>
                  <a:lnTo>
                    <a:pt x="217919" y="1318729"/>
                  </a:lnTo>
                  <a:lnTo>
                    <a:pt x="180225" y="1299235"/>
                  </a:lnTo>
                  <a:lnTo>
                    <a:pt x="136829" y="1292225"/>
                  </a:lnTo>
                  <a:lnTo>
                    <a:pt x="93421" y="1299235"/>
                  </a:lnTo>
                  <a:lnTo>
                    <a:pt x="55753" y="1318729"/>
                  </a:lnTo>
                  <a:lnTo>
                    <a:pt x="26098" y="1348447"/>
                  </a:lnTo>
                  <a:lnTo>
                    <a:pt x="6756" y="1386128"/>
                  </a:lnTo>
                  <a:lnTo>
                    <a:pt x="0" y="1429512"/>
                  </a:lnTo>
                  <a:lnTo>
                    <a:pt x="6756" y="1472933"/>
                  </a:lnTo>
                  <a:lnTo>
                    <a:pt x="26098" y="1510639"/>
                  </a:lnTo>
                  <a:lnTo>
                    <a:pt x="55753" y="1540370"/>
                  </a:lnTo>
                  <a:lnTo>
                    <a:pt x="93421" y="1559864"/>
                  </a:lnTo>
                  <a:lnTo>
                    <a:pt x="136829" y="1566862"/>
                  </a:lnTo>
                  <a:lnTo>
                    <a:pt x="180225" y="1559864"/>
                  </a:lnTo>
                  <a:lnTo>
                    <a:pt x="217919" y="1540370"/>
                  </a:lnTo>
                  <a:lnTo>
                    <a:pt x="247637" y="1510652"/>
                  </a:lnTo>
                  <a:lnTo>
                    <a:pt x="267131" y="1472958"/>
                  </a:lnTo>
                  <a:lnTo>
                    <a:pt x="274142" y="1429550"/>
                  </a:lnTo>
                  <a:close/>
                </a:path>
                <a:path w="606425" h="1567179">
                  <a:moveTo>
                    <a:pt x="605929" y="182562"/>
                  </a:moveTo>
                  <a:lnTo>
                    <a:pt x="599401" y="134035"/>
                  </a:lnTo>
                  <a:lnTo>
                    <a:pt x="580999" y="90424"/>
                  </a:lnTo>
                  <a:lnTo>
                    <a:pt x="552450" y="53479"/>
                  </a:lnTo>
                  <a:lnTo>
                    <a:pt x="515505" y="24930"/>
                  </a:lnTo>
                  <a:lnTo>
                    <a:pt x="471893" y="6527"/>
                  </a:lnTo>
                  <a:lnTo>
                    <a:pt x="423367" y="0"/>
                  </a:lnTo>
                  <a:lnTo>
                    <a:pt x="374827" y="6527"/>
                  </a:lnTo>
                  <a:lnTo>
                    <a:pt x="331216" y="24942"/>
                  </a:lnTo>
                  <a:lnTo>
                    <a:pt x="294271" y="53517"/>
                  </a:lnTo>
                  <a:lnTo>
                    <a:pt x="265722" y="90525"/>
                  </a:lnTo>
                  <a:lnTo>
                    <a:pt x="247319" y="134226"/>
                  </a:lnTo>
                  <a:lnTo>
                    <a:pt x="240804" y="182880"/>
                  </a:lnTo>
                  <a:lnTo>
                    <a:pt x="247319" y="231279"/>
                  </a:lnTo>
                  <a:lnTo>
                    <a:pt x="265722" y="274802"/>
                  </a:lnTo>
                  <a:lnTo>
                    <a:pt x="294271" y="311696"/>
                  </a:lnTo>
                  <a:lnTo>
                    <a:pt x="331216" y="340220"/>
                  </a:lnTo>
                  <a:lnTo>
                    <a:pt x="374827" y="358609"/>
                  </a:lnTo>
                  <a:lnTo>
                    <a:pt x="423367" y="365125"/>
                  </a:lnTo>
                  <a:lnTo>
                    <a:pt x="471893" y="358609"/>
                  </a:lnTo>
                  <a:lnTo>
                    <a:pt x="515505" y="340207"/>
                  </a:lnTo>
                  <a:lnTo>
                    <a:pt x="552450" y="311658"/>
                  </a:lnTo>
                  <a:lnTo>
                    <a:pt x="580999" y="274713"/>
                  </a:lnTo>
                  <a:lnTo>
                    <a:pt x="599401" y="231101"/>
                  </a:lnTo>
                  <a:lnTo>
                    <a:pt x="605929" y="182562"/>
                  </a:lnTo>
                  <a:close/>
                </a:path>
              </a:pathLst>
            </a:custGeom>
            <a:solidFill>
              <a:srgbClr val="FD8537"/>
            </a:solidFill>
          </p:spPr>
          <p:txBody>
            <a:bodyPr wrap="square" lIns="0" tIns="0" rIns="0" bIns="0" rtlCol="0"/>
            <a:lstStyle/>
            <a:p>
              <a:endParaRPr/>
            </a:p>
          </p:txBody>
        </p:sp>
      </p:grpSp>
      <p:sp>
        <p:nvSpPr>
          <p:cNvPr id="22" name="object 22"/>
          <p:cNvSpPr txBox="1">
            <a:spLocks noGrp="1"/>
          </p:cNvSpPr>
          <p:nvPr>
            <p:ph type="title"/>
          </p:nvPr>
        </p:nvSpPr>
        <p:spPr>
          <a:xfrm>
            <a:off x="3888739" y="648182"/>
            <a:ext cx="4522470" cy="1002030"/>
          </a:xfrm>
          <a:prstGeom prst="rect">
            <a:avLst/>
          </a:prstGeom>
        </p:spPr>
        <p:txBody>
          <a:bodyPr vert="horz" wrap="square" lIns="0" tIns="13335" rIns="0" bIns="0" rtlCol="0" anchor="ctr">
            <a:spAutoFit/>
          </a:bodyPr>
          <a:lstStyle/>
          <a:p>
            <a:pPr marL="12700" marR="5080">
              <a:lnSpc>
                <a:spcPct val="100000"/>
              </a:lnSpc>
              <a:spcBef>
                <a:spcPts val="105"/>
              </a:spcBef>
            </a:pPr>
            <a:r>
              <a:rPr sz="3200" b="1" spc="-5" dirty="0">
                <a:latin typeface="TeXGyreSchola"/>
                <a:cs typeface="TeXGyreSchola"/>
              </a:rPr>
              <a:t>REFERENCING</a:t>
            </a:r>
            <a:r>
              <a:rPr sz="3200" b="1" spc="-60" dirty="0">
                <a:latin typeface="TeXGyreSchola"/>
                <a:cs typeface="TeXGyreSchola"/>
              </a:rPr>
              <a:t> </a:t>
            </a:r>
            <a:r>
              <a:rPr sz="3200" b="1" dirty="0">
                <a:latin typeface="TeXGyreSchola"/>
                <a:cs typeface="TeXGyreSchola"/>
              </a:rPr>
              <a:t>AND  </a:t>
            </a:r>
            <a:r>
              <a:rPr sz="3200" b="1" spc="-5" dirty="0">
                <a:latin typeface="TeXGyreSchola"/>
                <a:cs typeface="TeXGyreSchola"/>
              </a:rPr>
              <a:t>CITATIONS</a:t>
            </a:r>
            <a:r>
              <a:rPr sz="3200" b="1" spc="-25" dirty="0">
                <a:latin typeface="TeXGyreSchola"/>
                <a:cs typeface="TeXGyreSchola"/>
              </a:rPr>
              <a:t> </a:t>
            </a:r>
            <a:r>
              <a:rPr sz="3200" b="1" spc="-5" dirty="0">
                <a:latin typeface="TeXGyreSchola"/>
                <a:cs typeface="TeXGyreSchola"/>
              </a:rPr>
              <a:t>STYLES</a:t>
            </a:r>
            <a:endParaRPr sz="3200">
              <a:latin typeface="TeXGyreSchola"/>
              <a:cs typeface="TeXGyreSchola"/>
            </a:endParaRPr>
          </a:p>
        </p:txBody>
      </p:sp>
      <p:sp>
        <p:nvSpPr>
          <p:cNvPr id="23" name="object 23"/>
          <p:cNvSpPr txBox="1"/>
          <p:nvPr/>
        </p:nvSpPr>
        <p:spPr>
          <a:xfrm>
            <a:off x="3850639" y="2036292"/>
            <a:ext cx="6390640" cy="3006592"/>
          </a:xfrm>
          <a:prstGeom prst="rect">
            <a:avLst/>
          </a:prstGeom>
        </p:spPr>
        <p:txBody>
          <a:bodyPr vert="horz" wrap="square" lIns="0" tIns="13335" rIns="0" bIns="0" rtlCol="0">
            <a:spAutoFit/>
          </a:bodyPr>
          <a:lstStyle/>
          <a:p>
            <a:pPr marL="965200" marR="55880" indent="-914400">
              <a:spcBef>
                <a:spcPts val="105"/>
              </a:spcBef>
              <a:buAutoNum type="arabicPeriod"/>
              <a:tabLst>
                <a:tab pos="964565" algn="l"/>
                <a:tab pos="965200" algn="l"/>
              </a:tabLst>
            </a:pPr>
            <a:r>
              <a:rPr sz="2700" b="1" spc="-5" dirty="0">
                <a:solidFill>
                  <a:srgbClr val="565F6C"/>
                </a:solidFill>
                <a:latin typeface="TeXGyreSchola"/>
                <a:cs typeface="TeXGyreSchola"/>
              </a:rPr>
              <a:t>APA </a:t>
            </a:r>
            <a:r>
              <a:rPr sz="2700" b="1" spc="5" dirty="0">
                <a:solidFill>
                  <a:srgbClr val="565F6C"/>
                </a:solidFill>
                <a:latin typeface="TeXGyreSchola"/>
                <a:cs typeface="TeXGyreSchola"/>
              </a:rPr>
              <a:t>S</a:t>
            </a:r>
            <a:r>
              <a:rPr sz="2150" b="1" spc="5" dirty="0">
                <a:solidFill>
                  <a:srgbClr val="565F6C"/>
                </a:solidFill>
                <a:latin typeface="TeXGyreSchola"/>
                <a:cs typeface="TeXGyreSchola"/>
              </a:rPr>
              <a:t>TYLE </a:t>
            </a:r>
            <a:r>
              <a:rPr sz="2700" b="1" spc="5" dirty="0">
                <a:solidFill>
                  <a:srgbClr val="565F6C"/>
                </a:solidFill>
                <a:latin typeface="TeXGyreSchola"/>
                <a:cs typeface="TeXGyreSchola"/>
              </a:rPr>
              <a:t>(</a:t>
            </a:r>
            <a:r>
              <a:rPr sz="2900" b="1" spc="5" dirty="0">
                <a:solidFill>
                  <a:srgbClr val="565F6C"/>
                </a:solidFill>
                <a:latin typeface="TeXGyreSchola"/>
                <a:cs typeface="TeXGyreSchola"/>
              </a:rPr>
              <a:t>A</a:t>
            </a:r>
            <a:r>
              <a:rPr sz="2300" b="1" spc="5" dirty="0">
                <a:solidFill>
                  <a:srgbClr val="565F6C"/>
                </a:solidFill>
                <a:latin typeface="TeXGyreSchola"/>
                <a:cs typeface="TeXGyreSchola"/>
              </a:rPr>
              <a:t>MERICAN  </a:t>
            </a:r>
            <a:r>
              <a:rPr sz="2900" b="1" spc="10" dirty="0">
                <a:solidFill>
                  <a:srgbClr val="565F6C"/>
                </a:solidFill>
                <a:latin typeface="TeXGyreSchola"/>
                <a:cs typeface="TeXGyreSchola"/>
              </a:rPr>
              <a:t>P</a:t>
            </a:r>
            <a:r>
              <a:rPr sz="2300" b="1" spc="10" dirty="0">
                <a:solidFill>
                  <a:srgbClr val="565F6C"/>
                </a:solidFill>
                <a:latin typeface="TeXGyreSchola"/>
                <a:cs typeface="TeXGyreSchola"/>
              </a:rPr>
              <a:t>SYCHOLOGICAL </a:t>
            </a:r>
            <a:r>
              <a:rPr sz="2900" b="1" spc="10" dirty="0">
                <a:solidFill>
                  <a:srgbClr val="565F6C"/>
                </a:solidFill>
                <a:latin typeface="TeXGyreSchola"/>
                <a:cs typeface="TeXGyreSchola"/>
              </a:rPr>
              <a:t>A</a:t>
            </a:r>
            <a:r>
              <a:rPr sz="2300" b="1" spc="10" dirty="0">
                <a:solidFill>
                  <a:srgbClr val="565F6C"/>
                </a:solidFill>
                <a:latin typeface="TeXGyreSchola"/>
                <a:cs typeface="TeXGyreSchola"/>
              </a:rPr>
              <a:t>SSOCIATION  </a:t>
            </a:r>
            <a:r>
              <a:rPr sz="2900" b="1" spc="15" dirty="0">
                <a:solidFill>
                  <a:srgbClr val="565F6C"/>
                </a:solidFill>
                <a:latin typeface="TeXGyreSchola"/>
                <a:cs typeface="TeXGyreSchola"/>
              </a:rPr>
              <a:t>6</a:t>
            </a:r>
            <a:r>
              <a:rPr sz="2775" b="1" spc="22" baseline="21021" dirty="0">
                <a:solidFill>
                  <a:srgbClr val="565F6C"/>
                </a:solidFill>
                <a:latin typeface="TeXGyreSchola"/>
                <a:cs typeface="TeXGyreSchola"/>
              </a:rPr>
              <a:t>TH</a:t>
            </a:r>
            <a:r>
              <a:rPr sz="2775" b="1" spc="442" baseline="21021" dirty="0">
                <a:solidFill>
                  <a:srgbClr val="565F6C"/>
                </a:solidFill>
                <a:latin typeface="TeXGyreSchola"/>
                <a:cs typeface="TeXGyreSchola"/>
              </a:rPr>
              <a:t> </a:t>
            </a:r>
            <a:r>
              <a:rPr sz="2900" b="1" spc="5" dirty="0">
                <a:solidFill>
                  <a:srgbClr val="565F6C"/>
                </a:solidFill>
                <a:latin typeface="TeXGyreSchola"/>
                <a:cs typeface="TeXGyreSchola"/>
              </a:rPr>
              <a:t>E</a:t>
            </a:r>
            <a:r>
              <a:rPr sz="2300" b="1" spc="5" dirty="0">
                <a:solidFill>
                  <a:srgbClr val="565F6C"/>
                </a:solidFill>
                <a:latin typeface="TeXGyreSchola"/>
                <a:cs typeface="TeXGyreSchola"/>
              </a:rPr>
              <a:t>DITION</a:t>
            </a:r>
            <a:r>
              <a:rPr sz="2900" b="1" spc="5" dirty="0">
                <a:solidFill>
                  <a:srgbClr val="565F6C"/>
                </a:solidFill>
                <a:latin typeface="TeXGyreSchola"/>
                <a:cs typeface="TeXGyreSchola"/>
              </a:rPr>
              <a:t>)</a:t>
            </a:r>
            <a:endParaRPr sz="2900">
              <a:latin typeface="TeXGyreSchola"/>
              <a:cs typeface="TeXGyreSchola"/>
            </a:endParaRPr>
          </a:p>
          <a:p>
            <a:pPr marL="2186305" lvl="1" indent="-306705">
              <a:spcBef>
                <a:spcPts val="815"/>
              </a:spcBef>
              <a:buAutoNum type="romanUcPeriod"/>
              <a:tabLst>
                <a:tab pos="2185670" algn="l"/>
                <a:tab pos="2186305" algn="l"/>
              </a:tabLst>
            </a:pPr>
            <a:r>
              <a:rPr sz="1600" b="1" spc="-5" dirty="0">
                <a:solidFill>
                  <a:srgbClr val="565F6C"/>
                </a:solidFill>
                <a:latin typeface="TeXGyreSchola"/>
                <a:cs typeface="TeXGyreSchola"/>
              </a:rPr>
              <a:t>IN</a:t>
            </a:r>
            <a:r>
              <a:rPr sz="2000" b="1" spc="-5" dirty="0">
                <a:solidFill>
                  <a:srgbClr val="565F6C"/>
                </a:solidFill>
                <a:latin typeface="TeXGyreSchola"/>
                <a:cs typeface="TeXGyreSchola"/>
              </a:rPr>
              <a:t>-</a:t>
            </a:r>
            <a:r>
              <a:rPr sz="1600" b="1" spc="-5" dirty="0">
                <a:solidFill>
                  <a:srgbClr val="565F6C"/>
                </a:solidFill>
                <a:latin typeface="TeXGyreSchola"/>
                <a:cs typeface="TeXGyreSchola"/>
              </a:rPr>
              <a:t>TEXT</a:t>
            </a:r>
            <a:r>
              <a:rPr sz="1600" b="1" spc="45" dirty="0">
                <a:solidFill>
                  <a:srgbClr val="565F6C"/>
                </a:solidFill>
                <a:latin typeface="TeXGyreSchola"/>
                <a:cs typeface="TeXGyreSchola"/>
              </a:rPr>
              <a:t> </a:t>
            </a:r>
            <a:r>
              <a:rPr sz="1600" b="1" spc="-5" dirty="0">
                <a:solidFill>
                  <a:srgbClr val="565F6C"/>
                </a:solidFill>
                <a:latin typeface="TeXGyreSchola"/>
                <a:cs typeface="TeXGyreSchola"/>
              </a:rPr>
              <a:t>CITATION</a:t>
            </a:r>
            <a:endParaRPr sz="1600">
              <a:latin typeface="TeXGyreSchola"/>
              <a:cs typeface="TeXGyreSchola"/>
            </a:endParaRPr>
          </a:p>
          <a:p>
            <a:pPr marL="2203450" lvl="1" indent="-323850">
              <a:spcBef>
                <a:spcPts val="284"/>
              </a:spcBef>
              <a:buAutoNum type="romanUcPeriod"/>
              <a:tabLst>
                <a:tab pos="2203450" algn="l"/>
              </a:tabLst>
            </a:pPr>
            <a:r>
              <a:rPr sz="1600" b="1" spc="-5" dirty="0">
                <a:solidFill>
                  <a:srgbClr val="565F6C"/>
                </a:solidFill>
                <a:latin typeface="TeXGyreSchola"/>
                <a:cs typeface="TeXGyreSchola"/>
              </a:rPr>
              <a:t>REFERENCES</a:t>
            </a:r>
            <a:endParaRPr sz="1600">
              <a:latin typeface="TeXGyreSchola"/>
              <a:cs typeface="TeXGyreSchola"/>
            </a:endParaRPr>
          </a:p>
          <a:p>
            <a:pPr lvl="1">
              <a:spcBef>
                <a:spcPts val="55"/>
              </a:spcBef>
              <a:buClr>
                <a:srgbClr val="565F6C"/>
              </a:buClr>
              <a:buFont typeface="TeXGyreSchola"/>
              <a:buAutoNum type="romanUcPeriod"/>
            </a:pPr>
            <a:endParaRPr sz="2050">
              <a:latin typeface="TeXGyreSchola"/>
              <a:cs typeface="TeXGyreSchola"/>
            </a:endParaRPr>
          </a:p>
          <a:p>
            <a:pPr marL="965200" marR="749300" indent="-914400">
              <a:buAutoNum type="arabicPeriod"/>
              <a:tabLst>
                <a:tab pos="964565" algn="l"/>
                <a:tab pos="965200" algn="l"/>
              </a:tabLst>
            </a:pPr>
            <a:r>
              <a:rPr sz="2700" b="1" dirty="0">
                <a:solidFill>
                  <a:srgbClr val="565F6C"/>
                </a:solidFill>
                <a:latin typeface="TeXGyreSchola"/>
                <a:cs typeface="TeXGyreSchola"/>
              </a:rPr>
              <a:t>C</a:t>
            </a:r>
            <a:r>
              <a:rPr sz="2150" b="1" dirty="0">
                <a:solidFill>
                  <a:srgbClr val="565F6C"/>
                </a:solidFill>
                <a:latin typeface="TeXGyreSchola"/>
                <a:cs typeface="TeXGyreSchola"/>
              </a:rPr>
              <a:t>HICAGO </a:t>
            </a:r>
            <a:r>
              <a:rPr sz="2700" b="1" spc="5" dirty="0">
                <a:solidFill>
                  <a:srgbClr val="565F6C"/>
                </a:solidFill>
                <a:latin typeface="TeXGyreSchola"/>
                <a:cs typeface="TeXGyreSchola"/>
              </a:rPr>
              <a:t>M</a:t>
            </a:r>
            <a:r>
              <a:rPr sz="2150" b="1" spc="5" dirty="0">
                <a:solidFill>
                  <a:srgbClr val="565F6C"/>
                </a:solidFill>
                <a:latin typeface="TeXGyreSchola"/>
                <a:cs typeface="TeXGyreSchola"/>
              </a:rPr>
              <a:t>ANUAL OF </a:t>
            </a:r>
            <a:r>
              <a:rPr sz="2700" b="1" spc="5" dirty="0">
                <a:solidFill>
                  <a:srgbClr val="565F6C"/>
                </a:solidFill>
                <a:latin typeface="TeXGyreSchola"/>
                <a:cs typeface="TeXGyreSchola"/>
              </a:rPr>
              <a:t>S</a:t>
            </a:r>
            <a:r>
              <a:rPr sz="2150" b="1" spc="5" dirty="0">
                <a:solidFill>
                  <a:srgbClr val="565F6C"/>
                </a:solidFill>
                <a:latin typeface="TeXGyreSchola"/>
                <a:cs typeface="TeXGyreSchola"/>
              </a:rPr>
              <a:t>TYLE  </a:t>
            </a:r>
            <a:r>
              <a:rPr sz="2700" b="1" spc="-5" dirty="0">
                <a:solidFill>
                  <a:srgbClr val="565F6C"/>
                </a:solidFill>
                <a:latin typeface="TeXGyreSchola"/>
                <a:cs typeface="TeXGyreSchola"/>
              </a:rPr>
              <a:t>(16</a:t>
            </a:r>
            <a:r>
              <a:rPr sz="2625" b="1" spc="-7" baseline="20634" dirty="0">
                <a:solidFill>
                  <a:srgbClr val="565F6C"/>
                </a:solidFill>
                <a:latin typeface="TeXGyreSchola"/>
                <a:cs typeface="TeXGyreSchola"/>
              </a:rPr>
              <a:t>TH</a:t>
            </a:r>
            <a:r>
              <a:rPr sz="2625" b="1" spc="397" baseline="20634" dirty="0">
                <a:solidFill>
                  <a:srgbClr val="565F6C"/>
                </a:solidFill>
                <a:latin typeface="TeXGyreSchola"/>
                <a:cs typeface="TeXGyreSchola"/>
              </a:rPr>
              <a:t> </a:t>
            </a:r>
            <a:r>
              <a:rPr sz="2700" b="1" spc="5" dirty="0">
                <a:solidFill>
                  <a:srgbClr val="565F6C"/>
                </a:solidFill>
                <a:latin typeface="TeXGyreSchola"/>
                <a:cs typeface="TeXGyreSchola"/>
              </a:rPr>
              <a:t>E</a:t>
            </a:r>
            <a:r>
              <a:rPr sz="2150" b="1" spc="5" dirty="0">
                <a:solidFill>
                  <a:srgbClr val="565F6C"/>
                </a:solidFill>
                <a:latin typeface="TeXGyreSchola"/>
                <a:cs typeface="TeXGyreSchola"/>
              </a:rPr>
              <a:t>DITION</a:t>
            </a:r>
            <a:r>
              <a:rPr sz="2700" b="1" spc="5" dirty="0">
                <a:solidFill>
                  <a:srgbClr val="565F6C"/>
                </a:solidFill>
                <a:latin typeface="TeXGyreSchola"/>
                <a:cs typeface="TeXGyreSchola"/>
              </a:rPr>
              <a:t>)</a:t>
            </a:r>
            <a:endParaRPr sz="2700">
              <a:latin typeface="TeXGyreSchola"/>
              <a:cs typeface="TeXGyreSchola"/>
            </a:endParaRPr>
          </a:p>
          <a:p>
            <a:pPr marL="2113280" lvl="1" indent="-233679">
              <a:spcBef>
                <a:spcPts val="15"/>
              </a:spcBef>
              <a:buAutoNum type="romanUcPeriod"/>
              <a:tabLst>
                <a:tab pos="2113280" algn="l"/>
              </a:tabLst>
            </a:pPr>
            <a:r>
              <a:rPr sz="1600" b="1" spc="-5" dirty="0">
                <a:solidFill>
                  <a:srgbClr val="565F6C"/>
                </a:solidFill>
                <a:latin typeface="TeXGyreSchola"/>
                <a:cs typeface="TeXGyreSchola"/>
              </a:rPr>
              <a:t>FOOTNOTE DOCUMENTARY</a:t>
            </a:r>
            <a:r>
              <a:rPr sz="1600" b="1" spc="225" dirty="0">
                <a:solidFill>
                  <a:srgbClr val="565F6C"/>
                </a:solidFill>
                <a:latin typeface="TeXGyreSchola"/>
                <a:cs typeface="TeXGyreSchola"/>
              </a:rPr>
              <a:t> </a:t>
            </a:r>
            <a:r>
              <a:rPr sz="1600" b="1" spc="-5" dirty="0">
                <a:solidFill>
                  <a:srgbClr val="565F6C"/>
                </a:solidFill>
                <a:latin typeface="TeXGyreSchola"/>
                <a:cs typeface="TeXGyreSchola"/>
              </a:rPr>
              <a:t>SYSTEM</a:t>
            </a:r>
            <a:endParaRPr sz="1600">
              <a:latin typeface="TeXGyreSchola"/>
              <a:cs typeface="TeXGyreSchola"/>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905000" y="0"/>
            <a:ext cx="444500" cy="6858000"/>
          </a:xfrm>
          <a:custGeom>
            <a:avLst/>
            <a:gdLst/>
            <a:ahLst/>
            <a:cxnLst/>
            <a:rect l="l" t="t" r="r" b="b"/>
            <a:pathLst>
              <a:path w="444500" h="6858000">
                <a:moveTo>
                  <a:pt x="0" y="6858000"/>
                </a:moveTo>
                <a:lnTo>
                  <a:pt x="444500" y="6858000"/>
                </a:lnTo>
                <a:lnTo>
                  <a:pt x="444500" y="0"/>
                </a:lnTo>
                <a:lnTo>
                  <a:pt x="0" y="0"/>
                </a:lnTo>
                <a:lnTo>
                  <a:pt x="0" y="6858000"/>
                </a:lnTo>
                <a:close/>
              </a:path>
            </a:pathLst>
          </a:custGeom>
          <a:solidFill>
            <a:srgbClr val="FDC3AD">
              <a:alpha val="54098"/>
            </a:srgbClr>
          </a:solidFill>
        </p:spPr>
        <p:txBody>
          <a:bodyPr wrap="square" lIns="0" tIns="0" rIns="0" bIns="0" rtlCol="0"/>
          <a:lstStyle/>
          <a:p>
            <a:endParaRPr/>
          </a:p>
        </p:txBody>
      </p:sp>
      <p:sp>
        <p:nvSpPr>
          <p:cNvPr id="3" name="object 3"/>
          <p:cNvSpPr/>
          <p:nvPr/>
        </p:nvSpPr>
        <p:spPr>
          <a:xfrm>
            <a:off x="2406651" y="0"/>
            <a:ext cx="3175" cy="6858000"/>
          </a:xfrm>
          <a:custGeom>
            <a:avLst/>
            <a:gdLst/>
            <a:ahLst/>
            <a:cxnLst/>
            <a:rect l="l" t="t" r="r" b="b"/>
            <a:pathLst>
              <a:path w="3175" h="6858000">
                <a:moveTo>
                  <a:pt x="0" y="6858000"/>
                </a:moveTo>
                <a:lnTo>
                  <a:pt x="3175" y="6858000"/>
                </a:lnTo>
                <a:lnTo>
                  <a:pt x="3175" y="0"/>
                </a:lnTo>
                <a:lnTo>
                  <a:pt x="0" y="0"/>
                </a:lnTo>
                <a:lnTo>
                  <a:pt x="0" y="6858000"/>
                </a:lnTo>
                <a:close/>
              </a:path>
            </a:pathLst>
          </a:custGeom>
          <a:solidFill>
            <a:srgbClr val="FDC3AD">
              <a:alpha val="54098"/>
            </a:srgbClr>
          </a:solidFill>
        </p:spPr>
        <p:txBody>
          <a:bodyPr wrap="square" lIns="0" tIns="0" rIns="0" bIns="0" rtlCol="0"/>
          <a:lstStyle/>
          <a:p>
            <a:endParaRPr/>
          </a:p>
        </p:txBody>
      </p:sp>
      <p:sp>
        <p:nvSpPr>
          <p:cNvPr id="4" name="object 4"/>
          <p:cNvSpPr/>
          <p:nvPr/>
        </p:nvSpPr>
        <p:spPr>
          <a:xfrm>
            <a:off x="2466976" y="0"/>
            <a:ext cx="47625" cy="6858000"/>
          </a:xfrm>
          <a:custGeom>
            <a:avLst/>
            <a:gdLst/>
            <a:ahLst/>
            <a:cxnLst/>
            <a:rect l="l" t="t" r="r" b="b"/>
            <a:pathLst>
              <a:path w="47625" h="6858000">
                <a:moveTo>
                  <a:pt x="0" y="6858000"/>
                </a:moveTo>
                <a:lnTo>
                  <a:pt x="47625" y="6858000"/>
                </a:lnTo>
                <a:lnTo>
                  <a:pt x="47625" y="0"/>
                </a:lnTo>
                <a:lnTo>
                  <a:pt x="0" y="0"/>
                </a:lnTo>
                <a:lnTo>
                  <a:pt x="0" y="6858000"/>
                </a:lnTo>
                <a:close/>
              </a:path>
            </a:pathLst>
          </a:custGeom>
          <a:solidFill>
            <a:srgbClr val="FDC3AD">
              <a:alpha val="54098"/>
            </a:srgbClr>
          </a:solidFill>
        </p:spPr>
        <p:txBody>
          <a:bodyPr wrap="square" lIns="0" tIns="0" rIns="0" bIns="0" rtlCol="0"/>
          <a:lstStyle/>
          <a:p>
            <a:endParaRPr/>
          </a:p>
        </p:txBody>
      </p:sp>
      <p:sp>
        <p:nvSpPr>
          <p:cNvPr id="5" name="object 5"/>
          <p:cNvSpPr/>
          <p:nvPr/>
        </p:nvSpPr>
        <p:spPr>
          <a:xfrm>
            <a:off x="1799843" y="0"/>
            <a:ext cx="105410" cy="6858000"/>
          </a:xfrm>
          <a:custGeom>
            <a:avLst/>
            <a:gdLst/>
            <a:ahLst/>
            <a:cxnLst/>
            <a:rect l="l" t="t" r="r" b="b"/>
            <a:pathLst>
              <a:path w="105410" h="6858000">
                <a:moveTo>
                  <a:pt x="105156" y="6858000"/>
                </a:moveTo>
                <a:lnTo>
                  <a:pt x="0" y="6858000"/>
                </a:lnTo>
                <a:lnTo>
                  <a:pt x="0" y="0"/>
                </a:lnTo>
                <a:lnTo>
                  <a:pt x="105156" y="0"/>
                </a:lnTo>
                <a:lnTo>
                  <a:pt x="105156" y="6858000"/>
                </a:lnTo>
                <a:close/>
              </a:path>
            </a:pathLst>
          </a:custGeom>
          <a:solidFill>
            <a:srgbClr val="FFD9CE">
              <a:alpha val="36099"/>
            </a:srgbClr>
          </a:solidFill>
        </p:spPr>
        <p:txBody>
          <a:bodyPr wrap="square" lIns="0" tIns="0" rIns="0" bIns="0" rtlCol="0"/>
          <a:lstStyle/>
          <a:p>
            <a:endParaRPr/>
          </a:p>
        </p:txBody>
      </p:sp>
      <p:grpSp>
        <p:nvGrpSpPr>
          <p:cNvPr id="6" name="object 6"/>
          <p:cNvGrpSpPr/>
          <p:nvPr/>
        </p:nvGrpSpPr>
        <p:grpSpPr>
          <a:xfrm>
            <a:off x="2514600" y="0"/>
            <a:ext cx="228600" cy="6858000"/>
            <a:chOff x="990600" y="0"/>
            <a:chExt cx="228600" cy="6858000"/>
          </a:xfrm>
        </p:grpSpPr>
        <p:sp>
          <p:nvSpPr>
            <p:cNvPr id="7" name="object 7"/>
            <p:cNvSpPr/>
            <p:nvPr/>
          </p:nvSpPr>
          <p:spPr>
            <a:xfrm>
              <a:off x="990600" y="0"/>
              <a:ext cx="151130" cy="6858000"/>
            </a:xfrm>
            <a:custGeom>
              <a:avLst/>
              <a:gdLst/>
              <a:ahLst/>
              <a:cxnLst/>
              <a:rect l="l" t="t" r="r" b="b"/>
              <a:pathLst>
                <a:path w="151130" h="6858000">
                  <a:moveTo>
                    <a:pt x="0" y="6858000"/>
                  </a:moveTo>
                  <a:lnTo>
                    <a:pt x="150875" y="6858000"/>
                  </a:lnTo>
                  <a:lnTo>
                    <a:pt x="150875" y="0"/>
                  </a:lnTo>
                  <a:lnTo>
                    <a:pt x="0" y="0"/>
                  </a:lnTo>
                  <a:lnTo>
                    <a:pt x="0" y="6858000"/>
                  </a:lnTo>
                  <a:close/>
                </a:path>
              </a:pathLst>
            </a:custGeom>
            <a:solidFill>
              <a:srgbClr val="FFD9CE">
                <a:alpha val="70199"/>
              </a:srgbClr>
            </a:solidFill>
          </p:spPr>
          <p:txBody>
            <a:bodyPr wrap="square" lIns="0" tIns="0" rIns="0" bIns="0" rtlCol="0"/>
            <a:lstStyle/>
            <a:p>
              <a:endParaRPr/>
            </a:p>
          </p:txBody>
        </p:sp>
        <p:sp>
          <p:nvSpPr>
            <p:cNvPr id="8" name="object 8"/>
            <p:cNvSpPr/>
            <p:nvPr/>
          </p:nvSpPr>
          <p:spPr>
            <a:xfrm>
              <a:off x="1141476" y="0"/>
              <a:ext cx="78105" cy="6858000"/>
            </a:xfrm>
            <a:custGeom>
              <a:avLst/>
              <a:gdLst/>
              <a:ahLst/>
              <a:cxnLst/>
              <a:rect l="l" t="t" r="r" b="b"/>
              <a:pathLst>
                <a:path w="78105" h="6858000">
                  <a:moveTo>
                    <a:pt x="0" y="6858000"/>
                  </a:moveTo>
                  <a:lnTo>
                    <a:pt x="77724" y="6858000"/>
                  </a:lnTo>
                  <a:lnTo>
                    <a:pt x="77724" y="0"/>
                  </a:lnTo>
                  <a:lnTo>
                    <a:pt x="0" y="0"/>
                  </a:lnTo>
                  <a:lnTo>
                    <a:pt x="0" y="6858000"/>
                  </a:lnTo>
                  <a:close/>
                </a:path>
              </a:pathLst>
            </a:custGeom>
            <a:solidFill>
              <a:srgbClr val="FFECE8">
                <a:alpha val="70999"/>
              </a:srgbClr>
            </a:solidFill>
          </p:spPr>
          <p:txBody>
            <a:bodyPr wrap="square" lIns="0" tIns="0" rIns="0" bIns="0" rtlCol="0"/>
            <a:lstStyle/>
            <a:p>
              <a:endParaRPr/>
            </a:p>
          </p:txBody>
        </p:sp>
      </p:grpSp>
      <p:sp>
        <p:nvSpPr>
          <p:cNvPr id="9" name="object 9"/>
          <p:cNvSpPr/>
          <p:nvPr/>
        </p:nvSpPr>
        <p:spPr>
          <a:xfrm>
            <a:off x="2819400" y="0"/>
            <a:ext cx="76200" cy="6858000"/>
          </a:xfrm>
          <a:custGeom>
            <a:avLst/>
            <a:gdLst/>
            <a:ahLst/>
            <a:cxnLst/>
            <a:rect l="l" t="t" r="r" b="b"/>
            <a:pathLst>
              <a:path w="76200" h="6858000">
                <a:moveTo>
                  <a:pt x="0" y="6858000"/>
                </a:moveTo>
                <a:lnTo>
                  <a:pt x="76200" y="6858000"/>
                </a:lnTo>
                <a:lnTo>
                  <a:pt x="76200" y="0"/>
                </a:lnTo>
                <a:lnTo>
                  <a:pt x="0" y="0"/>
                </a:lnTo>
                <a:lnTo>
                  <a:pt x="0" y="6858000"/>
                </a:lnTo>
                <a:close/>
              </a:path>
            </a:pathLst>
          </a:custGeom>
          <a:solidFill>
            <a:srgbClr val="FFECE8">
              <a:alpha val="70999"/>
            </a:srgbClr>
          </a:solidFill>
        </p:spPr>
        <p:txBody>
          <a:bodyPr wrap="square" lIns="0" tIns="0" rIns="0" bIns="0" rtlCol="0"/>
          <a:lstStyle/>
          <a:p>
            <a:endParaRPr/>
          </a:p>
        </p:txBody>
      </p:sp>
      <p:sp>
        <p:nvSpPr>
          <p:cNvPr id="10" name="object 10"/>
          <p:cNvSpPr/>
          <p:nvPr/>
        </p:nvSpPr>
        <p:spPr>
          <a:xfrm>
            <a:off x="1601787" y="0"/>
            <a:ext cx="57150" cy="6858000"/>
          </a:xfrm>
          <a:custGeom>
            <a:avLst/>
            <a:gdLst/>
            <a:ahLst/>
            <a:cxnLst/>
            <a:rect l="l" t="t" r="r" b="b"/>
            <a:pathLst>
              <a:path w="57150" h="6858000">
                <a:moveTo>
                  <a:pt x="57150" y="6858000"/>
                </a:moveTo>
                <a:lnTo>
                  <a:pt x="0" y="6858000"/>
                </a:lnTo>
                <a:lnTo>
                  <a:pt x="0" y="0"/>
                </a:lnTo>
                <a:lnTo>
                  <a:pt x="57150" y="0"/>
                </a:lnTo>
                <a:lnTo>
                  <a:pt x="57150" y="6858000"/>
                </a:lnTo>
                <a:close/>
              </a:path>
            </a:pathLst>
          </a:custGeom>
          <a:solidFill>
            <a:srgbClr val="FDC3AD">
              <a:alpha val="72898"/>
            </a:srgbClr>
          </a:solidFill>
        </p:spPr>
        <p:txBody>
          <a:bodyPr wrap="square" lIns="0" tIns="0" rIns="0" bIns="0" rtlCol="0"/>
          <a:lstStyle/>
          <a:p>
            <a:endParaRPr/>
          </a:p>
        </p:txBody>
      </p:sp>
      <p:grpSp>
        <p:nvGrpSpPr>
          <p:cNvPr id="11" name="object 11"/>
          <p:cNvGrpSpPr/>
          <p:nvPr/>
        </p:nvGrpSpPr>
        <p:grpSpPr>
          <a:xfrm>
            <a:off x="2349501" y="0"/>
            <a:ext cx="117475" cy="6858000"/>
            <a:chOff x="825500" y="0"/>
            <a:chExt cx="117475" cy="6858000"/>
          </a:xfrm>
        </p:grpSpPr>
        <p:sp>
          <p:nvSpPr>
            <p:cNvPr id="12" name="object 12"/>
            <p:cNvSpPr/>
            <p:nvPr/>
          </p:nvSpPr>
          <p:spPr>
            <a:xfrm>
              <a:off x="885825" y="0"/>
              <a:ext cx="57150" cy="6858000"/>
            </a:xfrm>
            <a:custGeom>
              <a:avLst/>
              <a:gdLst/>
              <a:ahLst/>
              <a:cxnLst/>
              <a:rect l="l" t="t" r="r" b="b"/>
              <a:pathLst>
                <a:path w="57150" h="6858000">
                  <a:moveTo>
                    <a:pt x="57150" y="6858000"/>
                  </a:moveTo>
                  <a:lnTo>
                    <a:pt x="0" y="6858000"/>
                  </a:lnTo>
                  <a:lnTo>
                    <a:pt x="0" y="0"/>
                  </a:lnTo>
                  <a:lnTo>
                    <a:pt x="57150" y="0"/>
                  </a:lnTo>
                  <a:lnTo>
                    <a:pt x="57150" y="6858000"/>
                  </a:lnTo>
                  <a:close/>
                </a:path>
              </a:pathLst>
            </a:custGeom>
            <a:solidFill>
              <a:srgbClr val="FFECE8">
                <a:alpha val="83099"/>
              </a:srgbClr>
            </a:solidFill>
          </p:spPr>
          <p:txBody>
            <a:bodyPr wrap="square" lIns="0" tIns="0" rIns="0" bIns="0" rtlCol="0"/>
            <a:lstStyle/>
            <a:p>
              <a:endParaRPr/>
            </a:p>
          </p:txBody>
        </p:sp>
        <p:sp>
          <p:nvSpPr>
            <p:cNvPr id="13" name="object 13"/>
            <p:cNvSpPr/>
            <p:nvPr/>
          </p:nvSpPr>
          <p:spPr>
            <a:xfrm>
              <a:off x="825500" y="0"/>
              <a:ext cx="57150" cy="6858000"/>
            </a:xfrm>
            <a:custGeom>
              <a:avLst/>
              <a:gdLst/>
              <a:ahLst/>
              <a:cxnLst/>
              <a:rect l="l" t="t" r="r" b="b"/>
              <a:pathLst>
                <a:path w="57150" h="6858000">
                  <a:moveTo>
                    <a:pt x="57150" y="6858000"/>
                  </a:moveTo>
                  <a:lnTo>
                    <a:pt x="0" y="6858000"/>
                  </a:lnTo>
                  <a:lnTo>
                    <a:pt x="0" y="0"/>
                  </a:lnTo>
                  <a:lnTo>
                    <a:pt x="57150" y="0"/>
                  </a:lnTo>
                  <a:lnTo>
                    <a:pt x="57150" y="6858000"/>
                  </a:lnTo>
                  <a:close/>
                </a:path>
              </a:pathLst>
            </a:custGeom>
            <a:solidFill>
              <a:srgbClr val="FDC3AD"/>
            </a:solidFill>
          </p:spPr>
          <p:txBody>
            <a:bodyPr wrap="square" lIns="0" tIns="0" rIns="0" bIns="0" rtlCol="0"/>
            <a:lstStyle/>
            <a:p>
              <a:endParaRPr/>
            </a:p>
          </p:txBody>
        </p:sp>
      </p:grpSp>
      <p:sp>
        <p:nvSpPr>
          <p:cNvPr id="14" name="object 14"/>
          <p:cNvSpPr/>
          <p:nvPr/>
        </p:nvSpPr>
        <p:spPr>
          <a:xfrm>
            <a:off x="3236913" y="0"/>
            <a:ext cx="28575" cy="6858000"/>
          </a:xfrm>
          <a:custGeom>
            <a:avLst/>
            <a:gdLst/>
            <a:ahLst/>
            <a:cxnLst/>
            <a:rect l="l" t="t" r="r" b="b"/>
            <a:pathLst>
              <a:path w="28575" h="6858000">
                <a:moveTo>
                  <a:pt x="28575" y="6858000"/>
                </a:moveTo>
                <a:lnTo>
                  <a:pt x="0" y="6858000"/>
                </a:lnTo>
                <a:lnTo>
                  <a:pt x="0" y="0"/>
                </a:lnTo>
                <a:lnTo>
                  <a:pt x="28575" y="0"/>
                </a:lnTo>
                <a:lnTo>
                  <a:pt x="28575" y="6858000"/>
                </a:lnTo>
                <a:close/>
              </a:path>
            </a:pathLst>
          </a:custGeom>
          <a:solidFill>
            <a:srgbClr val="FDC3AD">
              <a:alpha val="81999"/>
            </a:srgbClr>
          </a:solidFill>
        </p:spPr>
        <p:txBody>
          <a:bodyPr wrap="square" lIns="0" tIns="0" rIns="0" bIns="0" rtlCol="0"/>
          <a:lstStyle/>
          <a:p>
            <a:endParaRPr/>
          </a:p>
        </p:txBody>
      </p:sp>
      <p:sp>
        <p:nvSpPr>
          <p:cNvPr id="15" name="object 15"/>
          <p:cNvSpPr/>
          <p:nvPr/>
        </p:nvSpPr>
        <p:spPr>
          <a:xfrm>
            <a:off x="2586038" y="0"/>
            <a:ext cx="9525" cy="6858000"/>
          </a:xfrm>
          <a:custGeom>
            <a:avLst/>
            <a:gdLst/>
            <a:ahLst/>
            <a:cxnLst/>
            <a:rect l="l" t="t" r="r" b="b"/>
            <a:pathLst>
              <a:path w="9525" h="6858000">
                <a:moveTo>
                  <a:pt x="9525" y="6858000"/>
                </a:moveTo>
                <a:lnTo>
                  <a:pt x="0" y="6858000"/>
                </a:lnTo>
                <a:lnTo>
                  <a:pt x="0" y="0"/>
                </a:lnTo>
                <a:lnTo>
                  <a:pt x="9525" y="0"/>
                </a:lnTo>
                <a:lnTo>
                  <a:pt x="9525" y="6858000"/>
                </a:lnTo>
                <a:close/>
              </a:path>
            </a:pathLst>
          </a:custGeom>
          <a:solidFill>
            <a:srgbClr val="FDC3AD"/>
          </a:solidFill>
        </p:spPr>
        <p:txBody>
          <a:bodyPr wrap="square" lIns="0" tIns="0" rIns="0" bIns="0" rtlCol="0"/>
          <a:lstStyle/>
          <a:p>
            <a:endParaRPr/>
          </a:p>
        </p:txBody>
      </p:sp>
      <p:sp>
        <p:nvSpPr>
          <p:cNvPr id="16" name="object 16"/>
          <p:cNvSpPr/>
          <p:nvPr/>
        </p:nvSpPr>
        <p:spPr>
          <a:xfrm>
            <a:off x="10609263" y="0"/>
            <a:ext cx="57150" cy="6858000"/>
          </a:xfrm>
          <a:custGeom>
            <a:avLst/>
            <a:gdLst/>
            <a:ahLst/>
            <a:cxnLst/>
            <a:rect l="l" t="t" r="r" b="b"/>
            <a:pathLst>
              <a:path w="57150" h="6858000">
                <a:moveTo>
                  <a:pt x="11430" y="0"/>
                </a:moveTo>
                <a:lnTo>
                  <a:pt x="0" y="0"/>
                </a:lnTo>
                <a:lnTo>
                  <a:pt x="0" y="6858000"/>
                </a:lnTo>
                <a:lnTo>
                  <a:pt x="11430" y="6858000"/>
                </a:lnTo>
                <a:lnTo>
                  <a:pt x="11430" y="0"/>
                </a:lnTo>
                <a:close/>
              </a:path>
              <a:path w="57150" h="6858000">
                <a:moveTo>
                  <a:pt x="57150" y="0"/>
                </a:moveTo>
                <a:lnTo>
                  <a:pt x="22860" y="0"/>
                </a:lnTo>
                <a:lnTo>
                  <a:pt x="22860" y="6858000"/>
                </a:lnTo>
                <a:lnTo>
                  <a:pt x="57150" y="6858000"/>
                </a:lnTo>
                <a:lnTo>
                  <a:pt x="57150" y="0"/>
                </a:lnTo>
                <a:close/>
              </a:path>
            </a:pathLst>
          </a:custGeom>
          <a:solidFill>
            <a:srgbClr val="FDC3AD"/>
          </a:solidFill>
        </p:spPr>
        <p:txBody>
          <a:bodyPr wrap="square" lIns="0" tIns="0" rIns="0" bIns="0" rtlCol="0"/>
          <a:lstStyle/>
          <a:p>
            <a:endParaRPr/>
          </a:p>
        </p:txBody>
      </p:sp>
      <p:grpSp>
        <p:nvGrpSpPr>
          <p:cNvPr id="17" name="object 17"/>
          <p:cNvGrpSpPr/>
          <p:nvPr/>
        </p:nvGrpSpPr>
        <p:grpSpPr>
          <a:xfrm>
            <a:off x="2133601" y="0"/>
            <a:ext cx="1660525" cy="6858000"/>
            <a:chOff x="609600" y="0"/>
            <a:chExt cx="1660525" cy="6858000"/>
          </a:xfrm>
        </p:grpSpPr>
        <p:sp>
          <p:nvSpPr>
            <p:cNvPr id="18" name="object 18"/>
            <p:cNvSpPr/>
            <p:nvPr/>
          </p:nvSpPr>
          <p:spPr>
            <a:xfrm>
              <a:off x="1219200" y="0"/>
              <a:ext cx="76200" cy="6858000"/>
            </a:xfrm>
            <a:custGeom>
              <a:avLst/>
              <a:gdLst/>
              <a:ahLst/>
              <a:cxnLst/>
              <a:rect l="l" t="t" r="r" b="b"/>
              <a:pathLst>
                <a:path w="76200" h="6858000">
                  <a:moveTo>
                    <a:pt x="76200" y="6858000"/>
                  </a:moveTo>
                  <a:lnTo>
                    <a:pt x="0" y="6858000"/>
                  </a:lnTo>
                  <a:lnTo>
                    <a:pt x="0" y="0"/>
                  </a:lnTo>
                  <a:lnTo>
                    <a:pt x="76200" y="0"/>
                  </a:lnTo>
                  <a:lnTo>
                    <a:pt x="76200" y="6858000"/>
                  </a:lnTo>
                  <a:close/>
                </a:path>
              </a:pathLst>
            </a:custGeom>
            <a:solidFill>
              <a:srgbClr val="FDC3AD">
                <a:alpha val="50999"/>
              </a:srgbClr>
            </a:solidFill>
          </p:spPr>
          <p:txBody>
            <a:bodyPr wrap="square" lIns="0" tIns="0" rIns="0" bIns="0" rtlCol="0"/>
            <a:lstStyle/>
            <a:p>
              <a:endParaRPr/>
            </a:p>
          </p:txBody>
        </p:sp>
        <p:sp>
          <p:nvSpPr>
            <p:cNvPr id="19" name="object 19"/>
            <p:cNvSpPr/>
            <p:nvPr/>
          </p:nvSpPr>
          <p:spPr>
            <a:xfrm>
              <a:off x="609600" y="3429000"/>
              <a:ext cx="1341755" cy="2079625"/>
            </a:xfrm>
            <a:custGeom>
              <a:avLst/>
              <a:gdLst/>
              <a:ahLst/>
              <a:cxnLst/>
              <a:rect l="l" t="t" r="r" b="b"/>
              <a:pathLst>
                <a:path w="1341755" h="2079625">
                  <a:moveTo>
                    <a:pt x="1295400" y="647700"/>
                  </a:moveTo>
                  <a:lnTo>
                    <a:pt x="1293622" y="599363"/>
                  </a:lnTo>
                  <a:lnTo>
                    <a:pt x="1288376" y="551992"/>
                  </a:lnTo>
                  <a:lnTo>
                    <a:pt x="1279779" y="505714"/>
                  </a:lnTo>
                  <a:lnTo>
                    <a:pt x="1267968" y="460641"/>
                  </a:lnTo>
                  <a:lnTo>
                    <a:pt x="1253070" y="416915"/>
                  </a:lnTo>
                  <a:lnTo>
                    <a:pt x="1235202" y="374650"/>
                  </a:lnTo>
                  <a:lnTo>
                    <a:pt x="1214475" y="333984"/>
                  </a:lnTo>
                  <a:lnTo>
                    <a:pt x="1191044" y="295021"/>
                  </a:lnTo>
                  <a:lnTo>
                    <a:pt x="1165021" y="257911"/>
                  </a:lnTo>
                  <a:lnTo>
                    <a:pt x="1136523" y="222770"/>
                  </a:lnTo>
                  <a:lnTo>
                    <a:pt x="1105687" y="189712"/>
                  </a:lnTo>
                  <a:lnTo>
                    <a:pt x="1072629" y="158877"/>
                  </a:lnTo>
                  <a:lnTo>
                    <a:pt x="1037488" y="130378"/>
                  </a:lnTo>
                  <a:lnTo>
                    <a:pt x="1000379" y="104355"/>
                  </a:lnTo>
                  <a:lnTo>
                    <a:pt x="961415" y="80924"/>
                  </a:lnTo>
                  <a:lnTo>
                    <a:pt x="920750" y="60198"/>
                  </a:lnTo>
                  <a:lnTo>
                    <a:pt x="878484" y="42329"/>
                  </a:lnTo>
                  <a:lnTo>
                    <a:pt x="834758" y="27432"/>
                  </a:lnTo>
                  <a:lnTo>
                    <a:pt x="789686" y="15621"/>
                  </a:lnTo>
                  <a:lnTo>
                    <a:pt x="743407" y="7023"/>
                  </a:lnTo>
                  <a:lnTo>
                    <a:pt x="696036" y="1778"/>
                  </a:lnTo>
                  <a:lnTo>
                    <a:pt x="647700" y="0"/>
                  </a:lnTo>
                  <a:lnTo>
                    <a:pt x="599351" y="1778"/>
                  </a:lnTo>
                  <a:lnTo>
                    <a:pt x="551980" y="7023"/>
                  </a:lnTo>
                  <a:lnTo>
                    <a:pt x="505701" y="15621"/>
                  </a:lnTo>
                  <a:lnTo>
                    <a:pt x="460629" y="27432"/>
                  </a:lnTo>
                  <a:lnTo>
                    <a:pt x="416902" y="42329"/>
                  </a:lnTo>
                  <a:lnTo>
                    <a:pt x="374637" y="60198"/>
                  </a:lnTo>
                  <a:lnTo>
                    <a:pt x="333971" y="80924"/>
                  </a:lnTo>
                  <a:lnTo>
                    <a:pt x="295008" y="104355"/>
                  </a:lnTo>
                  <a:lnTo>
                    <a:pt x="257898" y="130378"/>
                  </a:lnTo>
                  <a:lnTo>
                    <a:pt x="222758" y="158877"/>
                  </a:lnTo>
                  <a:lnTo>
                    <a:pt x="189699" y="189712"/>
                  </a:lnTo>
                  <a:lnTo>
                    <a:pt x="158864" y="222770"/>
                  </a:lnTo>
                  <a:lnTo>
                    <a:pt x="130365" y="257911"/>
                  </a:lnTo>
                  <a:lnTo>
                    <a:pt x="104343" y="295021"/>
                  </a:lnTo>
                  <a:lnTo>
                    <a:pt x="80911" y="333984"/>
                  </a:lnTo>
                  <a:lnTo>
                    <a:pt x="60185" y="374650"/>
                  </a:lnTo>
                  <a:lnTo>
                    <a:pt x="42316" y="416915"/>
                  </a:lnTo>
                  <a:lnTo>
                    <a:pt x="27419" y="460641"/>
                  </a:lnTo>
                  <a:lnTo>
                    <a:pt x="15608" y="505714"/>
                  </a:lnTo>
                  <a:lnTo>
                    <a:pt x="7010" y="551992"/>
                  </a:lnTo>
                  <a:lnTo>
                    <a:pt x="1765" y="599363"/>
                  </a:lnTo>
                  <a:lnTo>
                    <a:pt x="0" y="647700"/>
                  </a:lnTo>
                  <a:lnTo>
                    <a:pt x="1765" y="696048"/>
                  </a:lnTo>
                  <a:lnTo>
                    <a:pt x="7010" y="743419"/>
                  </a:lnTo>
                  <a:lnTo>
                    <a:pt x="15608" y="789698"/>
                  </a:lnTo>
                  <a:lnTo>
                    <a:pt x="27419" y="834771"/>
                  </a:lnTo>
                  <a:lnTo>
                    <a:pt x="42316" y="878497"/>
                  </a:lnTo>
                  <a:lnTo>
                    <a:pt x="60185" y="920762"/>
                  </a:lnTo>
                  <a:lnTo>
                    <a:pt x="80911" y="961428"/>
                  </a:lnTo>
                  <a:lnTo>
                    <a:pt x="104343" y="1000391"/>
                  </a:lnTo>
                  <a:lnTo>
                    <a:pt x="130365" y="1037501"/>
                  </a:lnTo>
                  <a:lnTo>
                    <a:pt x="158864" y="1072642"/>
                  </a:lnTo>
                  <a:lnTo>
                    <a:pt x="189699" y="1105700"/>
                  </a:lnTo>
                  <a:lnTo>
                    <a:pt x="222758" y="1136535"/>
                  </a:lnTo>
                  <a:lnTo>
                    <a:pt x="257898" y="1165034"/>
                  </a:lnTo>
                  <a:lnTo>
                    <a:pt x="295008" y="1191056"/>
                  </a:lnTo>
                  <a:lnTo>
                    <a:pt x="333971" y="1214488"/>
                  </a:lnTo>
                  <a:lnTo>
                    <a:pt x="374637" y="1235214"/>
                  </a:lnTo>
                  <a:lnTo>
                    <a:pt x="416902" y="1253083"/>
                  </a:lnTo>
                  <a:lnTo>
                    <a:pt x="460629" y="1267980"/>
                  </a:lnTo>
                  <a:lnTo>
                    <a:pt x="505701" y="1279791"/>
                  </a:lnTo>
                  <a:lnTo>
                    <a:pt x="551980" y="1288389"/>
                  </a:lnTo>
                  <a:lnTo>
                    <a:pt x="599351" y="1293634"/>
                  </a:lnTo>
                  <a:lnTo>
                    <a:pt x="647700" y="1295400"/>
                  </a:lnTo>
                  <a:lnTo>
                    <a:pt x="696036" y="1293634"/>
                  </a:lnTo>
                  <a:lnTo>
                    <a:pt x="743407" y="1288389"/>
                  </a:lnTo>
                  <a:lnTo>
                    <a:pt x="789686" y="1279791"/>
                  </a:lnTo>
                  <a:lnTo>
                    <a:pt x="834758" y="1267980"/>
                  </a:lnTo>
                  <a:lnTo>
                    <a:pt x="878484" y="1253083"/>
                  </a:lnTo>
                  <a:lnTo>
                    <a:pt x="920750" y="1235214"/>
                  </a:lnTo>
                  <a:lnTo>
                    <a:pt x="961415" y="1214488"/>
                  </a:lnTo>
                  <a:lnTo>
                    <a:pt x="1000379" y="1191056"/>
                  </a:lnTo>
                  <a:lnTo>
                    <a:pt x="1037488" y="1165034"/>
                  </a:lnTo>
                  <a:lnTo>
                    <a:pt x="1072629" y="1136535"/>
                  </a:lnTo>
                  <a:lnTo>
                    <a:pt x="1105687" y="1105700"/>
                  </a:lnTo>
                  <a:lnTo>
                    <a:pt x="1136523" y="1072642"/>
                  </a:lnTo>
                  <a:lnTo>
                    <a:pt x="1165021" y="1037501"/>
                  </a:lnTo>
                  <a:lnTo>
                    <a:pt x="1191044" y="1000391"/>
                  </a:lnTo>
                  <a:lnTo>
                    <a:pt x="1214475" y="961428"/>
                  </a:lnTo>
                  <a:lnTo>
                    <a:pt x="1235202" y="920762"/>
                  </a:lnTo>
                  <a:lnTo>
                    <a:pt x="1253070" y="878497"/>
                  </a:lnTo>
                  <a:lnTo>
                    <a:pt x="1267968" y="834771"/>
                  </a:lnTo>
                  <a:lnTo>
                    <a:pt x="1279779" y="789698"/>
                  </a:lnTo>
                  <a:lnTo>
                    <a:pt x="1288376" y="743419"/>
                  </a:lnTo>
                  <a:lnTo>
                    <a:pt x="1293622" y="696048"/>
                  </a:lnTo>
                  <a:lnTo>
                    <a:pt x="1295400" y="647700"/>
                  </a:lnTo>
                  <a:close/>
                </a:path>
                <a:path w="1341755" h="2079625">
                  <a:moveTo>
                    <a:pt x="1341437" y="1758950"/>
                  </a:moveTo>
                  <a:lnTo>
                    <a:pt x="1337957" y="1711566"/>
                  </a:lnTo>
                  <a:lnTo>
                    <a:pt x="1327848" y="1666341"/>
                  </a:lnTo>
                  <a:lnTo>
                    <a:pt x="1311630" y="1623771"/>
                  </a:lnTo>
                  <a:lnTo>
                    <a:pt x="1289773" y="1584350"/>
                  </a:lnTo>
                  <a:lnTo>
                    <a:pt x="1262773" y="1548574"/>
                  </a:lnTo>
                  <a:lnTo>
                    <a:pt x="1231138" y="1516938"/>
                  </a:lnTo>
                  <a:lnTo>
                    <a:pt x="1195362" y="1489938"/>
                  </a:lnTo>
                  <a:lnTo>
                    <a:pt x="1155941" y="1468081"/>
                  </a:lnTo>
                  <a:lnTo>
                    <a:pt x="1113370" y="1451864"/>
                  </a:lnTo>
                  <a:lnTo>
                    <a:pt x="1068146" y="1441754"/>
                  </a:lnTo>
                  <a:lnTo>
                    <a:pt x="1020762" y="1438275"/>
                  </a:lnTo>
                  <a:lnTo>
                    <a:pt x="973366" y="1441754"/>
                  </a:lnTo>
                  <a:lnTo>
                    <a:pt x="928141" y="1451851"/>
                  </a:lnTo>
                  <a:lnTo>
                    <a:pt x="885558" y="1468081"/>
                  </a:lnTo>
                  <a:lnTo>
                    <a:pt x="846124" y="1489938"/>
                  </a:lnTo>
                  <a:lnTo>
                    <a:pt x="810310" y="1516913"/>
                  </a:lnTo>
                  <a:lnTo>
                    <a:pt x="778649" y="1548523"/>
                  </a:lnTo>
                  <a:lnTo>
                    <a:pt x="751598" y="1584286"/>
                  </a:lnTo>
                  <a:lnTo>
                    <a:pt x="729665" y="1623669"/>
                  </a:lnTo>
                  <a:lnTo>
                    <a:pt x="713346" y="1666201"/>
                  </a:lnTo>
                  <a:lnTo>
                    <a:pt x="703122" y="1711375"/>
                  </a:lnTo>
                  <a:lnTo>
                    <a:pt x="699516" y="1758696"/>
                  </a:lnTo>
                  <a:lnTo>
                    <a:pt x="703122" y="1806155"/>
                  </a:lnTo>
                  <a:lnTo>
                    <a:pt x="713346" y="1851431"/>
                  </a:lnTo>
                  <a:lnTo>
                    <a:pt x="729665" y="1894039"/>
                  </a:lnTo>
                  <a:lnTo>
                    <a:pt x="751598" y="1933498"/>
                  </a:lnTo>
                  <a:lnTo>
                    <a:pt x="778649" y="1969300"/>
                  </a:lnTo>
                  <a:lnTo>
                    <a:pt x="810310" y="2000948"/>
                  </a:lnTo>
                  <a:lnTo>
                    <a:pt x="846124" y="2027961"/>
                  </a:lnTo>
                  <a:lnTo>
                    <a:pt x="885558" y="2049818"/>
                  </a:lnTo>
                  <a:lnTo>
                    <a:pt x="928141" y="2066048"/>
                  </a:lnTo>
                  <a:lnTo>
                    <a:pt x="973366" y="2076157"/>
                  </a:lnTo>
                  <a:lnTo>
                    <a:pt x="1020762" y="2079625"/>
                  </a:lnTo>
                  <a:lnTo>
                    <a:pt x="1068146" y="2076157"/>
                  </a:lnTo>
                  <a:lnTo>
                    <a:pt x="1113370" y="2066048"/>
                  </a:lnTo>
                  <a:lnTo>
                    <a:pt x="1155941" y="2049830"/>
                  </a:lnTo>
                  <a:lnTo>
                    <a:pt x="1195362" y="2027974"/>
                  </a:lnTo>
                  <a:lnTo>
                    <a:pt x="1231138" y="2000973"/>
                  </a:lnTo>
                  <a:lnTo>
                    <a:pt x="1262773" y="1969338"/>
                  </a:lnTo>
                  <a:lnTo>
                    <a:pt x="1289773" y="1933562"/>
                  </a:lnTo>
                  <a:lnTo>
                    <a:pt x="1311630" y="1894141"/>
                  </a:lnTo>
                  <a:lnTo>
                    <a:pt x="1327848" y="1851571"/>
                  </a:lnTo>
                  <a:lnTo>
                    <a:pt x="1337957" y="1806346"/>
                  </a:lnTo>
                  <a:lnTo>
                    <a:pt x="1341437" y="1758950"/>
                  </a:lnTo>
                  <a:close/>
                </a:path>
              </a:pathLst>
            </a:custGeom>
            <a:solidFill>
              <a:srgbClr val="FD8537"/>
            </a:solidFill>
          </p:spPr>
          <p:txBody>
            <a:bodyPr wrap="square" lIns="0" tIns="0" rIns="0" bIns="0" rtlCol="0"/>
            <a:lstStyle/>
            <a:p>
              <a:endParaRPr/>
            </a:p>
          </p:txBody>
        </p:sp>
        <p:sp>
          <p:nvSpPr>
            <p:cNvPr id="20" name="object 20"/>
            <p:cNvSpPr/>
            <p:nvPr/>
          </p:nvSpPr>
          <p:spPr>
            <a:xfrm>
              <a:off x="1091183" y="5500687"/>
              <a:ext cx="137540" cy="136525"/>
            </a:xfrm>
            <a:prstGeom prst="rect">
              <a:avLst/>
            </a:prstGeom>
            <a:blipFill>
              <a:blip r:embed="rId2" cstate="print"/>
              <a:stretch>
                <a:fillRect/>
              </a:stretch>
            </a:blipFill>
          </p:spPr>
          <p:txBody>
            <a:bodyPr wrap="square" lIns="0" tIns="0" rIns="0" bIns="0" rtlCol="0"/>
            <a:lstStyle/>
            <a:p>
              <a:endParaRPr/>
            </a:p>
          </p:txBody>
        </p:sp>
        <p:sp>
          <p:nvSpPr>
            <p:cNvPr id="21" name="object 21"/>
            <p:cNvSpPr/>
            <p:nvPr/>
          </p:nvSpPr>
          <p:spPr>
            <a:xfrm>
              <a:off x="1664195" y="4495800"/>
              <a:ext cx="606425" cy="1567180"/>
            </a:xfrm>
            <a:custGeom>
              <a:avLst/>
              <a:gdLst/>
              <a:ahLst/>
              <a:cxnLst/>
              <a:rect l="l" t="t" r="r" b="b"/>
              <a:pathLst>
                <a:path w="606425" h="1567179">
                  <a:moveTo>
                    <a:pt x="274142" y="1429550"/>
                  </a:moveTo>
                  <a:lnTo>
                    <a:pt x="267131" y="1386154"/>
                  </a:lnTo>
                  <a:lnTo>
                    <a:pt x="247637" y="1348447"/>
                  </a:lnTo>
                  <a:lnTo>
                    <a:pt x="217919" y="1318729"/>
                  </a:lnTo>
                  <a:lnTo>
                    <a:pt x="180225" y="1299235"/>
                  </a:lnTo>
                  <a:lnTo>
                    <a:pt x="136829" y="1292225"/>
                  </a:lnTo>
                  <a:lnTo>
                    <a:pt x="93421" y="1299235"/>
                  </a:lnTo>
                  <a:lnTo>
                    <a:pt x="55753" y="1318729"/>
                  </a:lnTo>
                  <a:lnTo>
                    <a:pt x="26098" y="1348447"/>
                  </a:lnTo>
                  <a:lnTo>
                    <a:pt x="6756" y="1386128"/>
                  </a:lnTo>
                  <a:lnTo>
                    <a:pt x="0" y="1429512"/>
                  </a:lnTo>
                  <a:lnTo>
                    <a:pt x="6756" y="1472933"/>
                  </a:lnTo>
                  <a:lnTo>
                    <a:pt x="26098" y="1510639"/>
                  </a:lnTo>
                  <a:lnTo>
                    <a:pt x="55753" y="1540370"/>
                  </a:lnTo>
                  <a:lnTo>
                    <a:pt x="93421" y="1559864"/>
                  </a:lnTo>
                  <a:lnTo>
                    <a:pt x="136829" y="1566862"/>
                  </a:lnTo>
                  <a:lnTo>
                    <a:pt x="180225" y="1559864"/>
                  </a:lnTo>
                  <a:lnTo>
                    <a:pt x="217919" y="1540370"/>
                  </a:lnTo>
                  <a:lnTo>
                    <a:pt x="247637" y="1510652"/>
                  </a:lnTo>
                  <a:lnTo>
                    <a:pt x="267131" y="1472958"/>
                  </a:lnTo>
                  <a:lnTo>
                    <a:pt x="274142" y="1429550"/>
                  </a:lnTo>
                  <a:close/>
                </a:path>
                <a:path w="606425" h="1567179">
                  <a:moveTo>
                    <a:pt x="605929" y="182562"/>
                  </a:moveTo>
                  <a:lnTo>
                    <a:pt x="599401" y="134035"/>
                  </a:lnTo>
                  <a:lnTo>
                    <a:pt x="580999" y="90424"/>
                  </a:lnTo>
                  <a:lnTo>
                    <a:pt x="552450" y="53479"/>
                  </a:lnTo>
                  <a:lnTo>
                    <a:pt x="515505" y="24930"/>
                  </a:lnTo>
                  <a:lnTo>
                    <a:pt x="471893" y="6527"/>
                  </a:lnTo>
                  <a:lnTo>
                    <a:pt x="423367" y="0"/>
                  </a:lnTo>
                  <a:lnTo>
                    <a:pt x="374827" y="6527"/>
                  </a:lnTo>
                  <a:lnTo>
                    <a:pt x="331216" y="24942"/>
                  </a:lnTo>
                  <a:lnTo>
                    <a:pt x="294271" y="53517"/>
                  </a:lnTo>
                  <a:lnTo>
                    <a:pt x="265722" y="90525"/>
                  </a:lnTo>
                  <a:lnTo>
                    <a:pt x="247319" y="134226"/>
                  </a:lnTo>
                  <a:lnTo>
                    <a:pt x="240804" y="182880"/>
                  </a:lnTo>
                  <a:lnTo>
                    <a:pt x="247319" y="231279"/>
                  </a:lnTo>
                  <a:lnTo>
                    <a:pt x="265722" y="274802"/>
                  </a:lnTo>
                  <a:lnTo>
                    <a:pt x="294271" y="311696"/>
                  </a:lnTo>
                  <a:lnTo>
                    <a:pt x="331216" y="340220"/>
                  </a:lnTo>
                  <a:lnTo>
                    <a:pt x="374827" y="358609"/>
                  </a:lnTo>
                  <a:lnTo>
                    <a:pt x="423367" y="365125"/>
                  </a:lnTo>
                  <a:lnTo>
                    <a:pt x="471893" y="358609"/>
                  </a:lnTo>
                  <a:lnTo>
                    <a:pt x="515505" y="340207"/>
                  </a:lnTo>
                  <a:lnTo>
                    <a:pt x="552450" y="311658"/>
                  </a:lnTo>
                  <a:lnTo>
                    <a:pt x="580999" y="274713"/>
                  </a:lnTo>
                  <a:lnTo>
                    <a:pt x="599401" y="231101"/>
                  </a:lnTo>
                  <a:lnTo>
                    <a:pt x="605929" y="182562"/>
                  </a:lnTo>
                  <a:close/>
                </a:path>
              </a:pathLst>
            </a:custGeom>
            <a:solidFill>
              <a:srgbClr val="FD8537"/>
            </a:solidFill>
          </p:spPr>
          <p:txBody>
            <a:bodyPr wrap="square" lIns="0" tIns="0" rIns="0" bIns="0" rtlCol="0"/>
            <a:lstStyle/>
            <a:p>
              <a:endParaRPr/>
            </a:p>
          </p:txBody>
        </p:sp>
      </p:grpSp>
      <p:sp>
        <p:nvSpPr>
          <p:cNvPr id="22" name="object 22"/>
          <p:cNvSpPr txBox="1">
            <a:spLocks noGrp="1"/>
          </p:cNvSpPr>
          <p:nvPr>
            <p:ph type="title"/>
          </p:nvPr>
        </p:nvSpPr>
        <p:spPr>
          <a:xfrm>
            <a:off x="3863339" y="678816"/>
            <a:ext cx="5387340" cy="1010919"/>
          </a:xfrm>
          <a:prstGeom prst="rect">
            <a:avLst/>
          </a:prstGeom>
        </p:spPr>
        <p:txBody>
          <a:bodyPr vert="horz" wrap="square" lIns="0" tIns="12700" rIns="0" bIns="0" rtlCol="0" anchor="ctr">
            <a:spAutoFit/>
          </a:bodyPr>
          <a:lstStyle/>
          <a:p>
            <a:pPr marL="38100">
              <a:lnSpc>
                <a:spcPct val="100000"/>
              </a:lnSpc>
              <a:spcBef>
                <a:spcPts val="100"/>
              </a:spcBef>
            </a:pPr>
            <a:r>
              <a:rPr sz="4800" b="1" spc="-5" dirty="0">
                <a:latin typeface="TeXGyreSchola"/>
                <a:cs typeface="TeXGyreSchola"/>
              </a:rPr>
              <a:t>APA</a:t>
            </a:r>
            <a:r>
              <a:rPr sz="4800" b="1" spc="-10" dirty="0">
                <a:latin typeface="TeXGyreSchola"/>
                <a:cs typeface="TeXGyreSchola"/>
              </a:rPr>
              <a:t> </a:t>
            </a:r>
            <a:r>
              <a:rPr sz="4800" b="1" spc="-5" dirty="0">
                <a:latin typeface="TeXGyreSchola"/>
                <a:cs typeface="TeXGyreSchola"/>
              </a:rPr>
              <a:t>STYLE</a:t>
            </a:r>
            <a:endParaRPr sz="4800">
              <a:latin typeface="TeXGyreSchola"/>
              <a:cs typeface="TeXGyreSchola"/>
            </a:endParaRPr>
          </a:p>
          <a:p>
            <a:pPr marL="38100">
              <a:lnSpc>
                <a:spcPct val="100000"/>
              </a:lnSpc>
              <a:spcBef>
                <a:spcPts val="80"/>
              </a:spcBef>
            </a:pPr>
            <a:r>
              <a:rPr sz="1600" b="1" spc="15" dirty="0">
                <a:latin typeface="TeXGyreSchola"/>
                <a:cs typeface="TeXGyreSchola"/>
              </a:rPr>
              <a:t>A</a:t>
            </a:r>
            <a:r>
              <a:rPr sz="1250" b="1" spc="15" dirty="0">
                <a:latin typeface="TeXGyreSchola"/>
                <a:cs typeface="TeXGyreSchola"/>
              </a:rPr>
              <a:t>MERICAN </a:t>
            </a:r>
            <a:r>
              <a:rPr sz="1600" b="1" spc="15" dirty="0">
                <a:latin typeface="TeXGyreSchola"/>
                <a:cs typeface="TeXGyreSchola"/>
              </a:rPr>
              <a:t>P</a:t>
            </a:r>
            <a:r>
              <a:rPr sz="1250" b="1" spc="15" dirty="0">
                <a:latin typeface="TeXGyreSchola"/>
                <a:cs typeface="TeXGyreSchola"/>
              </a:rPr>
              <a:t>SYCHOLOGICAL </a:t>
            </a:r>
            <a:r>
              <a:rPr sz="1600" b="1" spc="15" dirty="0">
                <a:latin typeface="TeXGyreSchola"/>
                <a:cs typeface="TeXGyreSchola"/>
              </a:rPr>
              <a:t>A</a:t>
            </a:r>
            <a:r>
              <a:rPr sz="1250" b="1" spc="15" dirty="0">
                <a:latin typeface="TeXGyreSchola"/>
                <a:cs typeface="TeXGyreSchola"/>
              </a:rPr>
              <a:t>SSOCIATION </a:t>
            </a:r>
            <a:r>
              <a:rPr sz="1600" b="1" spc="-5" dirty="0">
                <a:latin typeface="TeXGyreSchola"/>
                <a:cs typeface="TeXGyreSchola"/>
              </a:rPr>
              <a:t>6</a:t>
            </a:r>
            <a:r>
              <a:rPr sz="1575" b="1" spc="-7" baseline="21164" dirty="0">
                <a:latin typeface="TeXGyreSchola"/>
                <a:cs typeface="TeXGyreSchola"/>
              </a:rPr>
              <a:t>TH</a:t>
            </a:r>
            <a:r>
              <a:rPr sz="1575" b="1" spc="172" baseline="21164" dirty="0">
                <a:latin typeface="TeXGyreSchola"/>
                <a:cs typeface="TeXGyreSchola"/>
              </a:rPr>
              <a:t> </a:t>
            </a:r>
            <a:r>
              <a:rPr sz="1600" b="1" spc="10" dirty="0">
                <a:latin typeface="TeXGyreSchola"/>
                <a:cs typeface="TeXGyreSchola"/>
              </a:rPr>
              <a:t>E</a:t>
            </a:r>
            <a:r>
              <a:rPr sz="1250" b="1" spc="10" dirty="0">
                <a:latin typeface="TeXGyreSchola"/>
                <a:cs typeface="TeXGyreSchola"/>
              </a:rPr>
              <a:t>DITION</a:t>
            </a:r>
            <a:endParaRPr sz="1250">
              <a:latin typeface="TeXGyreSchola"/>
              <a:cs typeface="TeXGyreSchola"/>
            </a:endParaRPr>
          </a:p>
        </p:txBody>
      </p:sp>
      <p:sp>
        <p:nvSpPr>
          <p:cNvPr id="23" name="object 23"/>
          <p:cNvSpPr txBox="1"/>
          <p:nvPr/>
        </p:nvSpPr>
        <p:spPr>
          <a:xfrm>
            <a:off x="3888739" y="2895600"/>
            <a:ext cx="6203950" cy="1587614"/>
          </a:xfrm>
          <a:prstGeom prst="rect">
            <a:avLst/>
          </a:prstGeom>
        </p:spPr>
        <p:txBody>
          <a:bodyPr vert="horz" wrap="square" lIns="0" tIns="12700" rIns="0" bIns="0" rtlCol="0">
            <a:spAutoFit/>
          </a:bodyPr>
          <a:lstStyle/>
          <a:p>
            <a:pPr marL="927100" marR="40640" indent="-914400">
              <a:spcBef>
                <a:spcPts val="100"/>
              </a:spcBef>
              <a:buAutoNum type="arabicPeriod"/>
              <a:tabLst>
                <a:tab pos="926465" algn="l"/>
                <a:tab pos="927100" algn="l"/>
              </a:tabLst>
            </a:pPr>
            <a:r>
              <a:rPr sz="2700" b="1" dirty="0">
                <a:solidFill>
                  <a:srgbClr val="565F6C"/>
                </a:solidFill>
                <a:latin typeface="TeXGyreSchola"/>
                <a:cs typeface="TeXGyreSchola"/>
              </a:rPr>
              <a:t>I</a:t>
            </a:r>
            <a:r>
              <a:rPr sz="2150" b="1" dirty="0">
                <a:solidFill>
                  <a:srgbClr val="565F6C"/>
                </a:solidFill>
                <a:latin typeface="TeXGyreSchola"/>
                <a:cs typeface="TeXGyreSchola"/>
              </a:rPr>
              <a:t>N</a:t>
            </a:r>
            <a:r>
              <a:rPr sz="2700" b="1" dirty="0">
                <a:solidFill>
                  <a:srgbClr val="565F6C"/>
                </a:solidFill>
                <a:latin typeface="TeXGyreSchola"/>
                <a:cs typeface="TeXGyreSchola"/>
              </a:rPr>
              <a:t>-T</a:t>
            </a:r>
            <a:r>
              <a:rPr sz="2150" b="1" dirty="0">
                <a:solidFill>
                  <a:srgbClr val="565F6C"/>
                </a:solidFill>
                <a:latin typeface="TeXGyreSchola"/>
                <a:cs typeface="TeXGyreSchola"/>
              </a:rPr>
              <a:t>EXT </a:t>
            </a:r>
            <a:r>
              <a:rPr sz="2700" b="1" spc="5" dirty="0">
                <a:solidFill>
                  <a:srgbClr val="565F6C"/>
                </a:solidFill>
                <a:latin typeface="TeXGyreSchola"/>
                <a:cs typeface="TeXGyreSchola"/>
              </a:rPr>
              <a:t>C</a:t>
            </a:r>
            <a:r>
              <a:rPr sz="2150" b="1" spc="5" dirty="0">
                <a:solidFill>
                  <a:srgbClr val="565F6C"/>
                </a:solidFill>
                <a:latin typeface="TeXGyreSchola"/>
                <a:cs typeface="TeXGyreSchola"/>
              </a:rPr>
              <a:t>ITATIONS OR </a:t>
            </a:r>
            <a:r>
              <a:rPr sz="2700" b="1" spc="5" dirty="0">
                <a:solidFill>
                  <a:srgbClr val="565F6C"/>
                </a:solidFill>
                <a:latin typeface="TeXGyreSchola"/>
                <a:cs typeface="TeXGyreSchola"/>
              </a:rPr>
              <a:t>A</a:t>
            </a:r>
            <a:r>
              <a:rPr sz="2150" b="1" spc="5" dirty="0">
                <a:solidFill>
                  <a:srgbClr val="565F6C"/>
                </a:solidFill>
                <a:latin typeface="TeXGyreSchola"/>
                <a:cs typeface="TeXGyreSchola"/>
              </a:rPr>
              <a:t>UTHOR  </a:t>
            </a:r>
            <a:r>
              <a:rPr sz="2700" b="1" spc="5" dirty="0">
                <a:solidFill>
                  <a:srgbClr val="565F6C"/>
                </a:solidFill>
                <a:latin typeface="TeXGyreSchola"/>
                <a:cs typeface="TeXGyreSchola"/>
              </a:rPr>
              <a:t>D</a:t>
            </a:r>
            <a:r>
              <a:rPr sz="2150" b="1" spc="5" dirty="0">
                <a:solidFill>
                  <a:srgbClr val="565F6C"/>
                </a:solidFill>
                <a:latin typeface="TeXGyreSchola"/>
                <a:cs typeface="TeXGyreSchola"/>
              </a:rPr>
              <a:t>ATE</a:t>
            </a:r>
            <a:r>
              <a:rPr sz="2150" b="1" spc="150" dirty="0">
                <a:solidFill>
                  <a:srgbClr val="565F6C"/>
                </a:solidFill>
                <a:latin typeface="TeXGyreSchola"/>
                <a:cs typeface="TeXGyreSchola"/>
              </a:rPr>
              <a:t> </a:t>
            </a:r>
            <a:r>
              <a:rPr sz="2700" b="1" dirty="0">
                <a:solidFill>
                  <a:srgbClr val="565F6C"/>
                </a:solidFill>
                <a:latin typeface="TeXGyreSchola"/>
                <a:cs typeface="TeXGyreSchola"/>
              </a:rPr>
              <a:t>S</a:t>
            </a:r>
            <a:r>
              <a:rPr sz="2150" b="1" dirty="0">
                <a:solidFill>
                  <a:srgbClr val="565F6C"/>
                </a:solidFill>
                <a:latin typeface="TeXGyreSchola"/>
                <a:cs typeface="TeXGyreSchola"/>
              </a:rPr>
              <a:t>YSTEM</a:t>
            </a:r>
            <a:endParaRPr sz="2150">
              <a:latin typeface="TeXGyreSchola"/>
              <a:cs typeface="TeXGyreSchola"/>
            </a:endParaRPr>
          </a:p>
          <a:p>
            <a:pPr>
              <a:spcBef>
                <a:spcPts val="70"/>
              </a:spcBef>
              <a:buClr>
                <a:srgbClr val="565F6C"/>
              </a:buClr>
              <a:buFont typeface="TeXGyreSchola"/>
              <a:buAutoNum type="arabicPeriod"/>
            </a:pPr>
            <a:endParaRPr sz="2050">
              <a:latin typeface="TeXGyreSchola"/>
              <a:cs typeface="TeXGyreSchola"/>
            </a:endParaRPr>
          </a:p>
          <a:p>
            <a:pPr marL="927100" indent="-914400">
              <a:buAutoNum type="arabicPeriod"/>
              <a:tabLst>
                <a:tab pos="926465" algn="l"/>
                <a:tab pos="927100" algn="l"/>
              </a:tabLst>
            </a:pPr>
            <a:r>
              <a:rPr sz="2700" b="1" spc="5" dirty="0">
                <a:solidFill>
                  <a:srgbClr val="565F6C"/>
                </a:solidFill>
                <a:latin typeface="TeXGyreSchola"/>
                <a:cs typeface="TeXGyreSchola"/>
              </a:rPr>
              <a:t>R</a:t>
            </a:r>
            <a:r>
              <a:rPr sz="2150" b="1" spc="5" dirty="0">
                <a:solidFill>
                  <a:srgbClr val="565F6C"/>
                </a:solidFill>
                <a:latin typeface="TeXGyreSchola"/>
                <a:cs typeface="TeXGyreSchola"/>
              </a:rPr>
              <a:t>EFERENCES OR</a:t>
            </a:r>
            <a:r>
              <a:rPr sz="2150" b="1" spc="220" dirty="0">
                <a:solidFill>
                  <a:srgbClr val="565F6C"/>
                </a:solidFill>
                <a:latin typeface="TeXGyreSchola"/>
                <a:cs typeface="TeXGyreSchola"/>
              </a:rPr>
              <a:t> </a:t>
            </a:r>
            <a:r>
              <a:rPr sz="2700" b="1" spc="5" dirty="0">
                <a:solidFill>
                  <a:srgbClr val="565F6C"/>
                </a:solidFill>
                <a:latin typeface="TeXGyreSchola"/>
                <a:cs typeface="TeXGyreSchola"/>
              </a:rPr>
              <a:t>B</a:t>
            </a:r>
            <a:r>
              <a:rPr sz="2150" b="1" spc="5" dirty="0">
                <a:solidFill>
                  <a:srgbClr val="565F6C"/>
                </a:solidFill>
                <a:latin typeface="TeXGyreSchola"/>
                <a:cs typeface="TeXGyreSchola"/>
              </a:rPr>
              <a:t>IBLIOGRAPHY</a:t>
            </a:r>
            <a:endParaRPr sz="2150">
              <a:latin typeface="TeXGyreSchola"/>
              <a:cs typeface="TeXGyreSchola"/>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905000" y="0"/>
            <a:ext cx="444500" cy="6858000"/>
          </a:xfrm>
          <a:custGeom>
            <a:avLst/>
            <a:gdLst/>
            <a:ahLst/>
            <a:cxnLst/>
            <a:rect l="l" t="t" r="r" b="b"/>
            <a:pathLst>
              <a:path w="444500" h="6858000">
                <a:moveTo>
                  <a:pt x="0" y="6858000"/>
                </a:moveTo>
                <a:lnTo>
                  <a:pt x="444500" y="6858000"/>
                </a:lnTo>
                <a:lnTo>
                  <a:pt x="444500" y="0"/>
                </a:lnTo>
                <a:lnTo>
                  <a:pt x="0" y="0"/>
                </a:lnTo>
                <a:lnTo>
                  <a:pt x="0" y="6858000"/>
                </a:lnTo>
                <a:close/>
              </a:path>
            </a:pathLst>
          </a:custGeom>
          <a:solidFill>
            <a:srgbClr val="FDC3AD">
              <a:alpha val="54098"/>
            </a:srgbClr>
          </a:solidFill>
        </p:spPr>
        <p:txBody>
          <a:bodyPr wrap="square" lIns="0" tIns="0" rIns="0" bIns="0" rtlCol="0"/>
          <a:lstStyle/>
          <a:p>
            <a:endParaRPr/>
          </a:p>
        </p:txBody>
      </p:sp>
      <p:sp>
        <p:nvSpPr>
          <p:cNvPr id="3" name="object 3"/>
          <p:cNvSpPr/>
          <p:nvPr/>
        </p:nvSpPr>
        <p:spPr>
          <a:xfrm>
            <a:off x="2406651" y="0"/>
            <a:ext cx="3175" cy="6858000"/>
          </a:xfrm>
          <a:custGeom>
            <a:avLst/>
            <a:gdLst/>
            <a:ahLst/>
            <a:cxnLst/>
            <a:rect l="l" t="t" r="r" b="b"/>
            <a:pathLst>
              <a:path w="3175" h="6858000">
                <a:moveTo>
                  <a:pt x="0" y="6858000"/>
                </a:moveTo>
                <a:lnTo>
                  <a:pt x="3175" y="6858000"/>
                </a:lnTo>
                <a:lnTo>
                  <a:pt x="3175" y="0"/>
                </a:lnTo>
                <a:lnTo>
                  <a:pt x="0" y="0"/>
                </a:lnTo>
                <a:lnTo>
                  <a:pt x="0" y="6858000"/>
                </a:lnTo>
                <a:close/>
              </a:path>
            </a:pathLst>
          </a:custGeom>
          <a:solidFill>
            <a:srgbClr val="FDC3AD">
              <a:alpha val="54098"/>
            </a:srgbClr>
          </a:solidFill>
        </p:spPr>
        <p:txBody>
          <a:bodyPr wrap="square" lIns="0" tIns="0" rIns="0" bIns="0" rtlCol="0"/>
          <a:lstStyle/>
          <a:p>
            <a:endParaRPr/>
          </a:p>
        </p:txBody>
      </p:sp>
      <p:sp>
        <p:nvSpPr>
          <p:cNvPr id="4" name="object 4"/>
          <p:cNvSpPr/>
          <p:nvPr/>
        </p:nvSpPr>
        <p:spPr>
          <a:xfrm>
            <a:off x="2466976" y="0"/>
            <a:ext cx="47625" cy="6858000"/>
          </a:xfrm>
          <a:custGeom>
            <a:avLst/>
            <a:gdLst/>
            <a:ahLst/>
            <a:cxnLst/>
            <a:rect l="l" t="t" r="r" b="b"/>
            <a:pathLst>
              <a:path w="47625" h="6858000">
                <a:moveTo>
                  <a:pt x="0" y="6858000"/>
                </a:moveTo>
                <a:lnTo>
                  <a:pt x="47625" y="6858000"/>
                </a:lnTo>
                <a:lnTo>
                  <a:pt x="47625" y="0"/>
                </a:lnTo>
                <a:lnTo>
                  <a:pt x="0" y="0"/>
                </a:lnTo>
                <a:lnTo>
                  <a:pt x="0" y="6858000"/>
                </a:lnTo>
                <a:close/>
              </a:path>
            </a:pathLst>
          </a:custGeom>
          <a:solidFill>
            <a:srgbClr val="FDC3AD">
              <a:alpha val="54098"/>
            </a:srgbClr>
          </a:solidFill>
        </p:spPr>
        <p:txBody>
          <a:bodyPr wrap="square" lIns="0" tIns="0" rIns="0" bIns="0" rtlCol="0"/>
          <a:lstStyle/>
          <a:p>
            <a:endParaRPr/>
          </a:p>
        </p:txBody>
      </p:sp>
      <p:sp>
        <p:nvSpPr>
          <p:cNvPr id="5" name="object 5"/>
          <p:cNvSpPr/>
          <p:nvPr/>
        </p:nvSpPr>
        <p:spPr>
          <a:xfrm>
            <a:off x="1799843" y="0"/>
            <a:ext cx="105410" cy="6858000"/>
          </a:xfrm>
          <a:custGeom>
            <a:avLst/>
            <a:gdLst/>
            <a:ahLst/>
            <a:cxnLst/>
            <a:rect l="l" t="t" r="r" b="b"/>
            <a:pathLst>
              <a:path w="105410" h="6858000">
                <a:moveTo>
                  <a:pt x="105156" y="6858000"/>
                </a:moveTo>
                <a:lnTo>
                  <a:pt x="0" y="6858000"/>
                </a:lnTo>
                <a:lnTo>
                  <a:pt x="0" y="0"/>
                </a:lnTo>
                <a:lnTo>
                  <a:pt x="105156" y="0"/>
                </a:lnTo>
                <a:lnTo>
                  <a:pt x="105156" y="6858000"/>
                </a:lnTo>
                <a:close/>
              </a:path>
            </a:pathLst>
          </a:custGeom>
          <a:solidFill>
            <a:srgbClr val="FFD9CE">
              <a:alpha val="36099"/>
            </a:srgbClr>
          </a:solidFill>
        </p:spPr>
        <p:txBody>
          <a:bodyPr wrap="square" lIns="0" tIns="0" rIns="0" bIns="0" rtlCol="0"/>
          <a:lstStyle/>
          <a:p>
            <a:endParaRPr/>
          </a:p>
        </p:txBody>
      </p:sp>
      <p:grpSp>
        <p:nvGrpSpPr>
          <p:cNvPr id="6" name="object 6"/>
          <p:cNvGrpSpPr/>
          <p:nvPr/>
        </p:nvGrpSpPr>
        <p:grpSpPr>
          <a:xfrm>
            <a:off x="2514600" y="0"/>
            <a:ext cx="228600" cy="6858000"/>
            <a:chOff x="990600" y="0"/>
            <a:chExt cx="228600" cy="6858000"/>
          </a:xfrm>
        </p:grpSpPr>
        <p:sp>
          <p:nvSpPr>
            <p:cNvPr id="7" name="object 7"/>
            <p:cNvSpPr/>
            <p:nvPr/>
          </p:nvSpPr>
          <p:spPr>
            <a:xfrm>
              <a:off x="990600" y="0"/>
              <a:ext cx="151130" cy="6858000"/>
            </a:xfrm>
            <a:custGeom>
              <a:avLst/>
              <a:gdLst/>
              <a:ahLst/>
              <a:cxnLst/>
              <a:rect l="l" t="t" r="r" b="b"/>
              <a:pathLst>
                <a:path w="151130" h="6858000">
                  <a:moveTo>
                    <a:pt x="0" y="6858000"/>
                  </a:moveTo>
                  <a:lnTo>
                    <a:pt x="150875" y="6858000"/>
                  </a:lnTo>
                  <a:lnTo>
                    <a:pt x="150875" y="0"/>
                  </a:lnTo>
                  <a:lnTo>
                    <a:pt x="0" y="0"/>
                  </a:lnTo>
                  <a:lnTo>
                    <a:pt x="0" y="6858000"/>
                  </a:lnTo>
                  <a:close/>
                </a:path>
              </a:pathLst>
            </a:custGeom>
            <a:solidFill>
              <a:srgbClr val="FFD9CE">
                <a:alpha val="70199"/>
              </a:srgbClr>
            </a:solidFill>
          </p:spPr>
          <p:txBody>
            <a:bodyPr wrap="square" lIns="0" tIns="0" rIns="0" bIns="0" rtlCol="0"/>
            <a:lstStyle/>
            <a:p>
              <a:endParaRPr/>
            </a:p>
          </p:txBody>
        </p:sp>
        <p:sp>
          <p:nvSpPr>
            <p:cNvPr id="8" name="object 8"/>
            <p:cNvSpPr/>
            <p:nvPr/>
          </p:nvSpPr>
          <p:spPr>
            <a:xfrm>
              <a:off x="1141476" y="0"/>
              <a:ext cx="78105" cy="6858000"/>
            </a:xfrm>
            <a:custGeom>
              <a:avLst/>
              <a:gdLst/>
              <a:ahLst/>
              <a:cxnLst/>
              <a:rect l="l" t="t" r="r" b="b"/>
              <a:pathLst>
                <a:path w="78105" h="6858000">
                  <a:moveTo>
                    <a:pt x="0" y="6858000"/>
                  </a:moveTo>
                  <a:lnTo>
                    <a:pt x="77724" y="6858000"/>
                  </a:lnTo>
                  <a:lnTo>
                    <a:pt x="77724" y="0"/>
                  </a:lnTo>
                  <a:lnTo>
                    <a:pt x="0" y="0"/>
                  </a:lnTo>
                  <a:lnTo>
                    <a:pt x="0" y="6858000"/>
                  </a:lnTo>
                  <a:close/>
                </a:path>
              </a:pathLst>
            </a:custGeom>
            <a:solidFill>
              <a:srgbClr val="FFECE8">
                <a:alpha val="70999"/>
              </a:srgbClr>
            </a:solidFill>
          </p:spPr>
          <p:txBody>
            <a:bodyPr wrap="square" lIns="0" tIns="0" rIns="0" bIns="0" rtlCol="0"/>
            <a:lstStyle/>
            <a:p>
              <a:endParaRPr/>
            </a:p>
          </p:txBody>
        </p:sp>
      </p:grpSp>
      <p:sp>
        <p:nvSpPr>
          <p:cNvPr id="9" name="object 9"/>
          <p:cNvSpPr/>
          <p:nvPr/>
        </p:nvSpPr>
        <p:spPr>
          <a:xfrm>
            <a:off x="2819400" y="0"/>
            <a:ext cx="76200" cy="6858000"/>
          </a:xfrm>
          <a:custGeom>
            <a:avLst/>
            <a:gdLst/>
            <a:ahLst/>
            <a:cxnLst/>
            <a:rect l="l" t="t" r="r" b="b"/>
            <a:pathLst>
              <a:path w="76200" h="6858000">
                <a:moveTo>
                  <a:pt x="0" y="6858000"/>
                </a:moveTo>
                <a:lnTo>
                  <a:pt x="76200" y="6858000"/>
                </a:lnTo>
                <a:lnTo>
                  <a:pt x="76200" y="0"/>
                </a:lnTo>
                <a:lnTo>
                  <a:pt x="0" y="0"/>
                </a:lnTo>
                <a:lnTo>
                  <a:pt x="0" y="6858000"/>
                </a:lnTo>
                <a:close/>
              </a:path>
            </a:pathLst>
          </a:custGeom>
          <a:solidFill>
            <a:srgbClr val="FFECE8">
              <a:alpha val="70999"/>
            </a:srgbClr>
          </a:solidFill>
        </p:spPr>
        <p:txBody>
          <a:bodyPr wrap="square" lIns="0" tIns="0" rIns="0" bIns="0" rtlCol="0"/>
          <a:lstStyle/>
          <a:p>
            <a:endParaRPr/>
          </a:p>
        </p:txBody>
      </p:sp>
      <p:sp>
        <p:nvSpPr>
          <p:cNvPr id="10" name="object 10"/>
          <p:cNvSpPr/>
          <p:nvPr/>
        </p:nvSpPr>
        <p:spPr>
          <a:xfrm>
            <a:off x="1601787" y="0"/>
            <a:ext cx="57150" cy="6858000"/>
          </a:xfrm>
          <a:custGeom>
            <a:avLst/>
            <a:gdLst/>
            <a:ahLst/>
            <a:cxnLst/>
            <a:rect l="l" t="t" r="r" b="b"/>
            <a:pathLst>
              <a:path w="57150" h="6858000">
                <a:moveTo>
                  <a:pt x="57150" y="6858000"/>
                </a:moveTo>
                <a:lnTo>
                  <a:pt x="0" y="6858000"/>
                </a:lnTo>
                <a:lnTo>
                  <a:pt x="0" y="0"/>
                </a:lnTo>
                <a:lnTo>
                  <a:pt x="57150" y="0"/>
                </a:lnTo>
                <a:lnTo>
                  <a:pt x="57150" y="6858000"/>
                </a:lnTo>
                <a:close/>
              </a:path>
            </a:pathLst>
          </a:custGeom>
          <a:solidFill>
            <a:srgbClr val="FDC3AD">
              <a:alpha val="72898"/>
            </a:srgbClr>
          </a:solidFill>
        </p:spPr>
        <p:txBody>
          <a:bodyPr wrap="square" lIns="0" tIns="0" rIns="0" bIns="0" rtlCol="0"/>
          <a:lstStyle/>
          <a:p>
            <a:endParaRPr/>
          </a:p>
        </p:txBody>
      </p:sp>
      <p:grpSp>
        <p:nvGrpSpPr>
          <p:cNvPr id="11" name="object 11"/>
          <p:cNvGrpSpPr/>
          <p:nvPr/>
        </p:nvGrpSpPr>
        <p:grpSpPr>
          <a:xfrm>
            <a:off x="2349501" y="0"/>
            <a:ext cx="117475" cy="6858000"/>
            <a:chOff x="825500" y="0"/>
            <a:chExt cx="117475" cy="6858000"/>
          </a:xfrm>
        </p:grpSpPr>
        <p:sp>
          <p:nvSpPr>
            <p:cNvPr id="12" name="object 12"/>
            <p:cNvSpPr/>
            <p:nvPr/>
          </p:nvSpPr>
          <p:spPr>
            <a:xfrm>
              <a:off x="885825" y="0"/>
              <a:ext cx="57150" cy="6858000"/>
            </a:xfrm>
            <a:custGeom>
              <a:avLst/>
              <a:gdLst/>
              <a:ahLst/>
              <a:cxnLst/>
              <a:rect l="l" t="t" r="r" b="b"/>
              <a:pathLst>
                <a:path w="57150" h="6858000">
                  <a:moveTo>
                    <a:pt x="57150" y="6858000"/>
                  </a:moveTo>
                  <a:lnTo>
                    <a:pt x="0" y="6858000"/>
                  </a:lnTo>
                  <a:lnTo>
                    <a:pt x="0" y="0"/>
                  </a:lnTo>
                  <a:lnTo>
                    <a:pt x="57150" y="0"/>
                  </a:lnTo>
                  <a:lnTo>
                    <a:pt x="57150" y="6858000"/>
                  </a:lnTo>
                  <a:close/>
                </a:path>
              </a:pathLst>
            </a:custGeom>
            <a:solidFill>
              <a:srgbClr val="FFECE8">
                <a:alpha val="83099"/>
              </a:srgbClr>
            </a:solidFill>
          </p:spPr>
          <p:txBody>
            <a:bodyPr wrap="square" lIns="0" tIns="0" rIns="0" bIns="0" rtlCol="0"/>
            <a:lstStyle/>
            <a:p>
              <a:endParaRPr/>
            </a:p>
          </p:txBody>
        </p:sp>
        <p:sp>
          <p:nvSpPr>
            <p:cNvPr id="13" name="object 13"/>
            <p:cNvSpPr/>
            <p:nvPr/>
          </p:nvSpPr>
          <p:spPr>
            <a:xfrm>
              <a:off x="825500" y="0"/>
              <a:ext cx="57150" cy="6858000"/>
            </a:xfrm>
            <a:custGeom>
              <a:avLst/>
              <a:gdLst/>
              <a:ahLst/>
              <a:cxnLst/>
              <a:rect l="l" t="t" r="r" b="b"/>
              <a:pathLst>
                <a:path w="57150" h="6858000">
                  <a:moveTo>
                    <a:pt x="57150" y="6858000"/>
                  </a:moveTo>
                  <a:lnTo>
                    <a:pt x="0" y="6858000"/>
                  </a:lnTo>
                  <a:lnTo>
                    <a:pt x="0" y="0"/>
                  </a:lnTo>
                  <a:lnTo>
                    <a:pt x="57150" y="0"/>
                  </a:lnTo>
                  <a:lnTo>
                    <a:pt x="57150" y="6858000"/>
                  </a:lnTo>
                  <a:close/>
                </a:path>
              </a:pathLst>
            </a:custGeom>
            <a:solidFill>
              <a:srgbClr val="FDC3AD"/>
            </a:solidFill>
          </p:spPr>
          <p:txBody>
            <a:bodyPr wrap="square" lIns="0" tIns="0" rIns="0" bIns="0" rtlCol="0"/>
            <a:lstStyle/>
            <a:p>
              <a:endParaRPr/>
            </a:p>
          </p:txBody>
        </p:sp>
      </p:grpSp>
      <p:sp>
        <p:nvSpPr>
          <p:cNvPr id="14" name="object 14"/>
          <p:cNvSpPr/>
          <p:nvPr/>
        </p:nvSpPr>
        <p:spPr>
          <a:xfrm>
            <a:off x="3236913" y="0"/>
            <a:ext cx="28575" cy="6858000"/>
          </a:xfrm>
          <a:custGeom>
            <a:avLst/>
            <a:gdLst/>
            <a:ahLst/>
            <a:cxnLst/>
            <a:rect l="l" t="t" r="r" b="b"/>
            <a:pathLst>
              <a:path w="28575" h="6858000">
                <a:moveTo>
                  <a:pt x="28575" y="6858000"/>
                </a:moveTo>
                <a:lnTo>
                  <a:pt x="0" y="6858000"/>
                </a:lnTo>
                <a:lnTo>
                  <a:pt x="0" y="0"/>
                </a:lnTo>
                <a:lnTo>
                  <a:pt x="28575" y="0"/>
                </a:lnTo>
                <a:lnTo>
                  <a:pt x="28575" y="6858000"/>
                </a:lnTo>
                <a:close/>
              </a:path>
            </a:pathLst>
          </a:custGeom>
          <a:solidFill>
            <a:srgbClr val="FDC3AD">
              <a:alpha val="81999"/>
            </a:srgbClr>
          </a:solidFill>
        </p:spPr>
        <p:txBody>
          <a:bodyPr wrap="square" lIns="0" tIns="0" rIns="0" bIns="0" rtlCol="0"/>
          <a:lstStyle/>
          <a:p>
            <a:endParaRPr/>
          </a:p>
        </p:txBody>
      </p:sp>
      <p:sp>
        <p:nvSpPr>
          <p:cNvPr id="15" name="object 15"/>
          <p:cNvSpPr/>
          <p:nvPr/>
        </p:nvSpPr>
        <p:spPr>
          <a:xfrm>
            <a:off x="2586038" y="0"/>
            <a:ext cx="9525" cy="6858000"/>
          </a:xfrm>
          <a:custGeom>
            <a:avLst/>
            <a:gdLst/>
            <a:ahLst/>
            <a:cxnLst/>
            <a:rect l="l" t="t" r="r" b="b"/>
            <a:pathLst>
              <a:path w="9525" h="6858000">
                <a:moveTo>
                  <a:pt x="9525" y="6858000"/>
                </a:moveTo>
                <a:lnTo>
                  <a:pt x="0" y="6858000"/>
                </a:lnTo>
                <a:lnTo>
                  <a:pt x="0" y="0"/>
                </a:lnTo>
                <a:lnTo>
                  <a:pt x="9525" y="0"/>
                </a:lnTo>
                <a:lnTo>
                  <a:pt x="9525" y="6858000"/>
                </a:lnTo>
                <a:close/>
              </a:path>
            </a:pathLst>
          </a:custGeom>
          <a:solidFill>
            <a:srgbClr val="FDC3AD"/>
          </a:solidFill>
        </p:spPr>
        <p:txBody>
          <a:bodyPr wrap="square" lIns="0" tIns="0" rIns="0" bIns="0" rtlCol="0"/>
          <a:lstStyle/>
          <a:p>
            <a:endParaRPr/>
          </a:p>
        </p:txBody>
      </p:sp>
      <p:sp>
        <p:nvSpPr>
          <p:cNvPr id="16" name="object 16"/>
          <p:cNvSpPr/>
          <p:nvPr/>
        </p:nvSpPr>
        <p:spPr>
          <a:xfrm>
            <a:off x="10609263" y="0"/>
            <a:ext cx="57150" cy="6858000"/>
          </a:xfrm>
          <a:custGeom>
            <a:avLst/>
            <a:gdLst/>
            <a:ahLst/>
            <a:cxnLst/>
            <a:rect l="l" t="t" r="r" b="b"/>
            <a:pathLst>
              <a:path w="57150" h="6858000">
                <a:moveTo>
                  <a:pt x="11430" y="0"/>
                </a:moveTo>
                <a:lnTo>
                  <a:pt x="0" y="0"/>
                </a:lnTo>
                <a:lnTo>
                  <a:pt x="0" y="6858000"/>
                </a:lnTo>
                <a:lnTo>
                  <a:pt x="11430" y="6858000"/>
                </a:lnTo>
                <a:lnTo>
                  <a:pt x="11430" y="0"/>
                </a:lnTo>
                <a:close/>
              </a:path>
              <a:path w="57150" h="6858000">
                <a:moveTo>
                  <a:pt x="57150" y="0"/>
                </a:moveTo>
                <a:lnTo>
                  <a:pt x="22860" y="0"/>
                </a:lnTo>
                <a:lnTo>
                  <a:pt x="22860" y="6858000"/>
                </a:lnTo>
                <a:lnTo>
                  <a:pt x="57150" y="6858000"/>
                </a:lnTo>
                <a:lnTo>
                  <a:pt x="57150" y="0"/>
                </a:lnTo>
                <a:close/>
              </a:path>
            </a:pathLst>
          </a:custGeom>
          <a:solidFill>
            <a:srgbClr val="FDC3AD"/>
          </a:solidFill>
        </p:spPr>
        <p:txBody>
          <a:bodyPr wrap="square" lIns="0" tIns="0" rIns="0" bIns="0" rtlCol="0"/>
          <a:lstStyle/>
          <a:p>
            <a:endParaRPr/>
          </a:p>
        </p:txBody>
      </p:sp>
      <p:grpSp>
        <p:nvGrpSpPr>
          <p:cNvPr id="17" name="object 17"/>
          <p:cNvGrpSpPr/>
          <p:nvPr/>
        </p:nvGrpSpPr>
        <p:grpSpPr>
          <a:xfrm>
            <a:off x="2133601" y="0"/>
            <a:ext cx="1660525" cy="6858000"/>
            <a:chOff x="609600" y="0"/>
            <a:chExt cx="1660525" cy="6858000"/>
          </a:xfrm>
        </p:grpSpPr>
        <p:sp>
          <p:nvSpPr>
            <p:cNvPr id="18" name="object 18"/>
            <p:cNvSpPr/>
            <p:nvPr/>
          </p:nvSpPr>
          <p:spPr>
            <a:xfrm>
              <a:off x="1219200" y="0"/>
              <a:ext cx="76200" cy="6858000"/>
            </a:xfrm>
            <a:custGeom>
              <a:avLst/>
              <a:gdLst/>
              <a:ahLst/>
              <a:cxnLst/>
              <a:rect l="l" t="t" r="r" b="b"/>
              <a:pathLst>
                <a:path w="76200" h="6858000">
                  <a:moveTo>
                    <a:pt x="76200" y="6858000"/>
                  </a:moveTo>
                  <a:lnTo>
                    <a:pt x="0" y="6858000"/>
                  </a:lnTo>
                  <a:lnTo>
                    <a:pt x="0" y="0"/>
                  </a:lnTo>
                  <a:lnTo>
                    <a:pt x="76200" y="0"/>
                  </a:lnTo>
                  <a:lnTo>
                    <a:pt x="76200" y="6858000"/>
                  </a:lnTo>
                  <a:close/>
                </a:path>
              </a:pathLst>
            </a:custGeom>
            <a:solidFill>
              <a:srgbClr val="FDC3AD">
                <a:alpha val="50999"/>
              </a:srgbClr>
            </a:solidFill>
          </p:spPr>
          <p:txBody>
            <a:bodyPr wrap="square" lIns="0" tIns="0" rIns="0" bIns="0" rtlCol="0"/>
            <a:lstStyle/>
            <a:p>
              <a:endParaRPr/>
            </a:p>
          </p:txBody>
        </p:sp>
        <p:sp>
          <p:nvSpPr>
            <p:cNvPr id="19" name="object 19"/>
            <p:cNvSpPr/>
            <p:nvPr/>
          </p:nvSpPr>
          <p:spPr>
            <a:xfrm>
              <a:off x="609600" y="3429000"/>
              <a:ext cx="1341755" cy="2079625"/>
            </a:xfrm>
            <a:custGeom>
              <a:avLst/>
              <a:gdLst/>
              <a:ahLst/>
              <a:cxnLst/>
              <a:rect l="l" t="t" r="r" b="b"/>
              <a:pathLst>
                <a:path w="1341755" h="2079625">
                  <a:moveTo>
                    <a:pt x="1295400" y="647700"/>
                  </a:moveTo>
                  <a:lnTo>
                    <a:pt x="1293622" y="599363"/>
                  </a:lnTo>
                  <a:lnTo>
                    <a:pt x="1288376" y="551992"/>
                  </a:lnTo>
                  <a:lnTo>
                    <a:pt x="1279779" y="505714"/>
                  </a:lnTo>
                  <a:lnTo>
                    <a:pt x="1267968" y="460641"/>
                  </a:lnTo>
                  <a:lnTo>
                    <a:pt x="1253070" y="416915"/>
                  </a:lnTo>
                  <a:lnTo>
                    <a:pt x="1235202" y="374650"/>
                  </a:lnTo>
                  <a:lnTo>
                    <a:pt x="1214475" y="333984"/>
                  </a:lnTo>
                  <a:lnTo>
                    <a:pt x="1191044" y="295021"/>
                  </a:lnTo>
                  <a:lnTo>
                    <a:pt x="1165021" y="257911"/>
                  </a:lnTo>
                  <a:lnTo>
                    <a:pt x="1136523" y="222770"/>
                  </a:lnTo>
                  <a:lnTo>
                    <a:pt x="1105687" y="189712"/>
                  </a:lnTo>
                  <a:lnTo>
                    <a:pt x="1072629" y="158877"/>
                  </a:lnTo>
                  <a:lnTo>
                    <a:pt x="1037488" y="130378"/>
                  </a:lnTo>
                  <a:lnTo>
                    <a:pt x="1000379" y="104355"/>
                  </a:lnTo>
                  <a:lnTo>
                    <a:pt x="961415" y="80924"/>
                  </a:lnTo>
                  <a:lnTo>
                    <a:pt x="920750" y="60198"/>
                  </a:lnTo>
                  <a:lnTo>
                    <a:pt x="878484" y="42329"/>
                  </a:lnTo>
                  <a:lnTo>
                    <a:pt x="834758" y="27432"/>
                  </a:lnTo>
                  <a:lnTo>
                    <a:pt x="789686" y="15621"/>
                  </a:lnTo>
                  <a:lnTo>
                    <a:pt x="743407" y="7023"/>
                  </a:lnTo>
                  <a:lnTo>
                    <a:pt x="696036" y="1778"/>
                  </a:lnTo>
                  <a:lnTo>
                    <a:pt x="647700" y="0"/>
                  </a:lnTo>
                  <a:lnTo>
                    <a:pt x="599351" y="1778"/>
                  </a:lnTo>
                  <a:lnTo>
                    <a:pt x="551980" y="7023"/>
                  </a:lnTo>
                  <a:lnTo>
                    <a:pt x="505701" y="15621"/>
                  </a:lnTo>
                  <a:lnTo>
                    <a:pt x="460629" y="27432"/>
                  </a:lnTo>
                  <a:lnTo>
                    <a:pt x="416902" y="42329"/>
                  </a:lnTo>
                  <a:lnTo>
                    <a:pt x="374637" y="60198"/>
                  </a:lnTo>
                  <a:lnTo>
                    <a:pt x="333971" y="80924"/>
                  </a:lnTo>
                  <a:lnTo>
                    <a:pt x="295008" y="104355"/>
                  </a:lnTo>
                  <a:lnTo>
                    <a:pt x="257898" y="130378"/>
                  </a:lnTo>
                  <a:lnTo>
                    <a:pt x="222758" y="158877"/>
                  </a:lnTo>
                  <a:lnTo>
                    <a:pt x="189699" y="189712"/>
                  </a:lnTo>
                  <a:lnTo>
                    <a:pt x="158864" y="222770"/>
                  </a:lnTo>
                  <a:lnTo>
                    <a:pt x="130365" y="257911"/>
                  </a:lnTo>
                  <a:lnTo>
                    <a:pt x="104343" y="295021"/>
                  </a:lnTo>
                  <a:lnTo>
                    <a:pt x="80911" y="333984"/>
                  </a:lnTo>
                  <a:lnTo>
                    <a:pt x="60185" y="374650"/>
                  </a:lnTo>
                  <a:lnTo>
                    <a:pt x="42316" y="416915"/>
                  </a:lnTo>
                  <a:lnTo>
                    <a:pt x="27419" y="460641"/>
                  </a:lnTo>
                  <a:lnTo>
                    <a:pt x="15608" y="505714"/>
                  </a:lnTo>
                  <a:lnTo>
                    <a:pt x="7010" y="551992"/>
                  </a:lnTo>
                  <a:lnTo>
                    <a:pt x="1765" y="599363"/>
                  </a:lnTo>
                  <a:lnTo>
                    <a:pt x="0" y="647700"/>
                  </a:lnTo>
                  <a:lnTo>
                    <a:pt x="1765" y="696048"/>
                  </a:lnTo>
                  <a:lnTo>
                    <a:pt x="7010" y="743419"/>
                  </a:lnTo>
                  <a:lnTo>
                    <a:pt x="15608" y="789698"/>
                  </a:lnTo>
                  <a:lnTo>
                    <a:pt x="27419" y="834771"/>
                  </a:lnTo>
                  <a:lnTo>
                    <a:pt x="42316" y="878497"/>
                  </a:lnTo>
                  <a:lnTo>
                    <a:pt x="60185" y="920762"/>
                  </a:lnTo>
                  <a:lnTo>
                    <a:pt x="80911" y="961428"/>
                  </a:lnTo>
                  <a:lnTo>
                    <a:pt x="104343" y="1000391"/>
                  </a:lnTo>
                  <a:lnTo>
                    <a:pt x="130365" y="1037501"/>
                  </a:lnTo>
                  <a:lnTo>
                    <a:pt x="158864" y="1072642"/>
                  </a:lnTo>
                  <a:lnTo>
                    <a:pt x="189699" y="1105700"/>
                  </a:lnTo>
                  <a:lnTo>
                    <a:pt x="222758" y="1136535"/>
                  </a:lnTo>
                  <a:lnTo>
                    <a:pt x="257898" y="1165034"/>
                  </a:lnTo>
                  <a:lnTo>
                    <a:pt x="295008" y="1191056"/>
                  </a:lnTo>
                  <a:lnTo>
                    <a:pt x="333971" y="1214488"/>
                  </a:lnTo>
                  <a:lnTo>
                    <a:pt x="374637" y="1235214"/>
                  </a:lnTo>
                  <a:lnTo>
                    <a:pt x="416902" y="1253083"/>
                  </a:lnTo>
                  <a:lnTo>
                    <a:pt x="460629" y="1267980"/>
                  </a:lnTo>
                  <a:lnTo>
                    <a:pt x="505701" y="1279791"/>
                  </a:lnTo>
                  <a:lnTo>
                    <a:pt x="551980" y="1288389"/>
                  </a:lnTo>
                  <a:lnTo>
                    <a:pt x="599351" y="1293634"/>
                  </a:lnTo>
                  <a:lnTo>
                    <a:pt x="647700" y="1295400"/>
                  </a:lnTo>
                  <a:lnTo>
                    <a:pt x="696036" y="1293634"/>
                  </a:lnTo>
                  <a:lnTo>
                    <a:pt x="743407" y="1288389"/>
                  </a:lnTo>
                  <a:lnTo>
                    <a:pt x="789686" y="1279791"/>
                  </a:lnTo>
                  <a:lnTo>
                    <a:pt x="834758" y="1267980"/>
                  </a:lnTo>
                  <a:lnTo>
                    <a:pt x="878484" y="1253083"/>
                  </a:lnTo>
                  <a:lnTo>
                    <a:pt x="920750" y="1235214"/>
                  </a:lnTo>
                  <a:lnTo>
                    <a:pt x="961415" y="1214488"/>
                  </a:lnTo>
                  <a:lnTo>
                    <a:pt x="1000379" y="1191056"/>
                  </a:lnTo>
                  <a:lnTo>
                    <a:pt x="1037488" y="1165034"/>
                  </a:lnTo>
                  <a:lnTo>
                    <a:pt x="1072629" y="1136535"/>
                  </a:lnTo>
                  <a:lnTo>
                    <a:pt x="1105687" y="1105700"/>
                  </a:lnTo>
                  <a:lnTo>
                    <a:pt x="1136523" y="1072642"/>
                  </a:lnTo>
                  <a:lnTo>
                    <a:pt x="1165021" y="1037501"/>
                  </a:lnTo>
                  <a:lnTo>
                    <a:pt x="1191044" y="1000391"/>
                  </a:lnTo>
                  <a:lnTo>
                    <a:pt x="1214475" y="961428"/>
                  </a:lnTo>
                  <a:lnTo>
                    <a:pt x="1235202" y="920762"/>
                  </a:lnTo>
                  <a:lnTo>
                    <a:pt x="1253070" y="878497"/>
                  </a:lnTo>
                  <a:lnTo>
                    <a:pt x="1267968" y="834771"/>
                  </a:lnTo>
                  <a:lnTo>
                    <a:pt x="1279779" y="789698"/>
                  </a:lnTo>
                  <a:lnTo>
                    <a:pt x="1288376" y="743419"/>
                  </a:lnTo>
                  <a:lnTo>
                    <a:pt x="1293622" y="696048"/>
                  </a:lnTo>
                  <a:lnTo>
                    <a:pt x="1295400" y="647700"/>
                  </a:lnTo>
                  <a:close/>
                </a:path>
                <a:path w="1341755" h="2079625">
                  <a:moveTo>
                    <a:pt x="1341437" y="1758950"/>
                  </a:moveTo>
                  <a:lnTo>
                    <a:pt x="1337957" y="1711566"/>
                  </a:lnTo>
                  <a:lnTo>
                    <a:pt x="1327848" y="1666341"/>
                  </a:lnTo>
                  <a:lnTo>
                    <a:pt x="1311630" y="1623771"/>
                  </a:lnTo>
                  <a:lnTo>
                    <a:pt x="1289773" y="1584350"/>
                  </a:lnTo>
                  <a:lnTo>
                    <a:pt x="1262773" y="1548574"/>
                  </a:lnTo>
                  <a:lnTo>
                    <a:pt x="1231138" y="1516938"/>
                  </a:lnTo>
                  <a:lnTo>
                    <a:pt x="1195362" y="1489938"/>
                  </a:lnTo>
                  <a:lnTo>
                    <a:pt x="1155941" y="1468081"/>
                  </a:lnTo>
                  <a:lnTo>
                    <a:pt x="1113370" y="1451864"/>
                  </a:lnTo>
                  <a:lnTo>
                    <a:pt x="1068146" y="1441754"/>
                  </a:lnTo>
                  <a:lnTo>
                    <a:pt x="1020762" y="1438275"/>
                  </a:lnTo>
                  <a:lnTo>
                    <a:pt x="973366" y="1441754"/>
                  </a:lnTo>
                  <a:lnTo>
                    <a:pt x="928141" y="1451851"/>
                  </a:lnTo>
                  <a:lnTo>
                    <a:pt x="885558" y="1468081"/>
                  </a:lnTo>
                  <a:lnTo>
                    <a:pt x="846124" y="1489938"/>
                  </a:lnTo>
                  <a:lnTo>
                    <a:pt x="810310" y="1516913"/>
                  </a:lnTo>
                  <a:lnTo>
                    <a:pt x="778649" y="1548523"/>
                  </a:lnTo>
                  <a:lnTo>
                    <a:pt x="751598" y="1584286"/>
                  </a:lnTo>
                  <a:lnTo>
                    <a:pt x="729665" y="1623669"/>
                  </a:lnTo>
                  <a:lnTo>
                    <a:pt x="713346" y="1666201"/>
                  </a:lnTo>
                  <a:lnTo>
                    <a:pt x="703122" y="1711375"/>
                  </a:lnTo>
                  <a:lnTo>
                    <a:pt x="699516" y="1758696"/>
                  </a:lnTo>
                  <a:lnTo>
                    <a:pt x="703122" y="1806155"/>
                  </a:lnTo>
                  <a:lnTo>
                    <a:pt x="713346" y="1851431"/>
                  </a:lnTo>
                  <a:lnTo>
                    <a:pt x="729665" y="1894039"/>
                  </a:lnTo>
                  <a:lnTo>
                    <a:pt x="751598" y="1933498"/>
                  </a:lnTo>
                  <a:lnTo>
                    <a:pt x="778649" y="1969300"/>
                  </a:lnTo>
                  <a:lnTo>
                    <a:pt x="810310" y="2000948"/>
                  </a:lnTo>
                  <a:lnTo>
                    <a:pt x="846124" y="2027961"/>
                  </a:lnTo>
                  <a:lnTo>
                    <a:pt x="885558" y="2049818"/>
                  </a:lnTo>
                  <a:lnTo>
                    <a:pt x="928141" y="2066048"/>
                  </a:lnTo>
                  <a:lnTo>
                    <a:pt x="973366" y="2076157"/>
                  </a:lnTo>
                  <a:lnTo>
                    <a:pt x="1020762" y="2079625"/>
                  </a:lnTo>
                  <a:lnTo>
                    <a:pt x="1068146" y="2076157"/>
                  </a:lnTo>
                  <a:lnTo>
                    <a:pt x="1113370" y="2066048"/>
                  </a:lnTo>
                  <a:lnTo>
                    <a:pt x="1155941" y="2049830"/>
                  </a:lnTo>
                  <a:lnTo>
                    <a:pt x="1195362" y="2027974"/>
                  </a:lnTo>
                  <a:lnTo>
                    <a:pt x="1231138" y="2000973"/>
                  </a:lnTo>
                  <a:lnTo>
                    <a:pt x="1262773" y="1969338"/>
                  </a:lnTo>
                  <a:lnTo>
                    <a:pt x="1289773" y="1933562"/>
                  </a:lnTo>
                  <a:lnTo>
                    <a:pt x="1311630" y="1894141"/>
                  </a:lnTo>
                  <a:lnTo>
                    <a:pt x="1327848" y="1851571"/>
                  </a:lnTo>
                  <a:lnTo>
                    <a:pt x="1337957" y="1806346"/>
                  </a:lnTo>
                  <a:lnTo>
                    <a:pt x="1341437" y="1758950"/>
                  </a:lnTo>
                  <a:close/>
                </a:path>
              </a:pathLst>
            </a:custGeom>
            <a:solidFill>
              <a:srgbClr val="FD8537"/>
            </a:solidFill>
          </p:spPr>
          <p:txBody>
            <a:bodyPr wrap="square" lIns="0" tIns="0" rIns="0" bIns="0" rtlCol="0"/>
            <a:lstStyle/>
            <a:p>
              <a:endParaRPr/>
            </a:p>
          </p:txBody>
        </p:sp>
        <p:sp>
          <p:nvSpPr>
            <p:cNvPr id="20" name="object 20"/>
            <p:cNvSpPr/>
            <p:nvPr/>
          </p:nvSpPr>
          <p:spPr>
            <a:xfrm>
              <a:off x="1091183" y="5500687"/>
              <a:ext cx="137540" cy="136525"/>
            </a:xfrm>
            <a:prstGeom prst="rect">
              <a:avLst/>
            </a:prstGeom>
            <a:blipFill>
              <a:blip r:embed="rId2" cstate="print"/>
              <a:stretch>
                <a:fillRect/>
              </a:stretch>
            </a:blipFill>
          </p:spPr>
          <p:txBody>
            <a:bodyPr wrap="square" lIns="0" tIns="0" rIns="0" bIns="0" rtlCol="0"/>
            <a:lstStyle/>
            <a:p>
              <a:endParaRPr/>
            </a:p>
          </p:txBody>
        </p:sp>
        <p:sp>
          <p:nvSpPr>
            <p:cNvPr id="21" name="object 21"/>
            <p:cNvSpPr/>
            <p:nvPr/>
          </p:nvSpPr>
          <p:spPr>
            <a:xfrm>
              <a:off x="1664195" y="4495800"/>
              <a:ext cx="606425" cy="1567180"/>
            </a:xfrm>
            <a:custGeom>
              <a:avLst/>
              <a:gdLst/>
              <a:ahLst/>
              <a:cxnLst/>
              <a:rect l="l" t="t" r="r" b="b"/>
              <a:pathLst>
                <a:path w="606425" h="1567179">
                  <a:moveTo>
                    <a:pt x="274142" y="1429550"/>
                  </a:moveTo>
                  <a:lnTo>
                    <a:pt x="267131" y="1386154"/>
                  </a:lnTo>
                  <a:lnTo>
                    <a:pt x="247637" y="1348447"/>
                  </a:lnTo>
                  <a:lnTo>
                    <a:pt x="217919" y="1318729"/>
                  </a:lnTo>
                  <a:lnTo>
                    <a:pt x="180225" y="1299235"/>
                  </a:lnTo>
                  <a:lnTo>
                    <a:pt x="136829" y="1292225"/>
                  </a:lnTo>
                  <a:lnTo>
                    <a:pt x="93421" y="1299235"/>
                  </a:lnTo>
                  <a:lnTo>
                    <a:pt x="55753" y="1318729"/>
                  </a:lnTo>
                  <a:lnTo>
                    <a:pt x="26098" y="1348447"/>
                  </a:lnTo>
                  <a:lnTo>
                    <a:pt x="6756" y="1386128"/>
                  </a:lnTo>
                  <a:lnTo>
                    <a:pt x="0" y="1429512"/>
                  </a:lnTo>
                  <a:lnTo>
                    <a:pt x="6756" y="1472933"/>
                  </a:lnTo>
                  <a:lnTo>
                    <a:pt x="26098" y="1510639"/>
                  </a:lnTo>
                  <a:lnTo>
                    <a:pt x="55753" y="1540370"/>
                  </a:lnTo>
                  <a:lnTo>
                    <a:pt x="93421" y="1559864"/>
                  </a:lnTo>
                  <a:lnTo>
                    <a:pt x="136829" y="1566862"/>
                  </a:lnTo>
                  <a:lnTo>
                    <a:pt x="180225" y="1559864"/>
                  </a:lnTo>
                  <a:lnTo>
                    <a:pt x="217919" y="1540370"/>
                  </a:lnTo>
                  <a:lnTo>
                    <a:pt x="247637" y="1510652"/>
                  </a:lnTo>
                  <a:lnTo>
                    <a:pt x="267131" y="1472958"/>
                  </a:lnTo>
                  <a:lnTo>
                    <a:pt x="274142" y="1429550"/>
                  </a:lnTo>
                  <a:close/>
                </a:path>
                <a:path w="606425" h="1567179">
                  <a:moveTo>
                    <a:pt x="605929" y="182562"/>
                  </a:moveTo>
                  <a:lnTo>
                    <a:pt x="599401" y="134035"/>
                  </a:lnTo>
                  <a:lnTo>
                    <a:pt x="580999" y="90424"/>
                  </a:lnTo>
                  <a:lnTo>
                    <a:pt x="552450" y="53479"/>
                  </a:lnTo>
                  <a:lnTo>
                    <a:pt x="515505" y="24930"/>
                  </a:lnTo>
                  <a:lnTo>
                    <a:pt x="471893" y="6527"/>
                  </a:lnTo>
                  <a:lnTo>
                    <a:pt x="423367" y="0"/>
                  </a:lnTo>
                  <a:lnTo>
                    <a:pt x="374827" y="6527"/>
                  </a:lnTo>
                  <a:lnTo>
                    <a:pt x="331216" y="24942"/>
                  </a:lnTo>
                  <a:lnTo>
                    <a:pt x="294271" y="53517"/>
                  </a:lnTo>
                  <a:lnTo>
                    <a:pt x="265722" y="90525"/>
                  </a:lnTo>
                  <a:lnTo>
                    <a:pt x="247319" y="134226"/>
                  </a:lnTo>
                  <a:lnTo>
                    <a:pt x="240804" y="182880"/>
                  </a:lnTo>
                  <a:lnTo>
                    <a:pt x="247319" y="231279"/>
                  </a:lnTo>
                  <a:lnTo>
                    <a:pt x="265722" y="274802"/>
                  </a:lnTo>
                  <a:lnTo>
                    <a:pt x="294271" y="311696"/>
                  </a:lnTo>
                  <a:lnTo>
                    <a:pt x="331216" y="340220"/>
                  </a:lnTo>
                  <a:lnTo>
                    <a:pt x="374827" y="358609"/>
                  </a:lnTo>
                  <a:lnTo>
                    <a:pt x="423367" y="365125"/>
                  </a:lnTo>
                  <a:lnTo>
                    <a:pt x="471893" y="358609"/>
                  </a:lnTo>
                  <a:lnTo>
                    <a:pt x="515505" y="340207"/>
                  </a:lnTo>
                  <a:lnTo>
                    <a:pt x="552450" y="311658"/>
                  </a:lnTo>
                  <a:lnTo>
                    <a:pt x="580999" y="274713"/>
                  </a:lnTo>
                  <a:lnTo>
                    <a:pt x="599401" y="231101"/>
                  </a:lnTo>
                  <a:lnTo>
                    <a:pt x="605929" y="182562"/>
                  </a:lnTo>
                  <a:close/>
                </a:path>
              </a:pathLst>
            </a:custGeom>
            <a:solidFill>
              <a:srgbClr val="FD8537"/>
            </a:solidFill>
          </p:spPr>
          <p:txBody>
            <a:bodyPr wrap="square" lIns="0" tIns="0" rIns="0" bIns="0" rtlCol="0"/>
            <a:lstStyle/>
            <a:p>
              <a:endParaRPr/>
            </a:p>
          </p:txBody>
        </p:sp>
      </p:grpSp>
      <p:sp>
        <p:nvSpPr>
          <p:cNvPr id="22" name="object 22"/>
          <p:cNvSpPr txBox="1"/>
          <p:nvPr/>
        </p:nvSpPr>
        <p:spPr>
          <a:xfrm>
            <a:off x="3863339" y="1501776"/>
            <a:ext cx="5387340" cy="1010919"/>
          </a:xfrm>
          <a:prstGeom prst="rect">
            <a:avLst/>
          </a:prstGeom>
        </p:spPr>
        <p:txBody>
          <a:bodyPr vert="horz" wrap="square" lIns="0" tIns="12700" rIns="0" bIns="0" rtlCol="0">
            <a:spAutoFit/>
          </a:bodyPr>
          <a:lstStyle/>
          <a:p>
            <a:pPr marL="38100">
              <a:spcBef>
                <a:spcPts val="100"/>
              </a:spcBef>
            </a:pPr>
            <a:r>
              <a:rPr sz="4800" b="1" spc="-5" dirty="0">
                <a:solidFill>
                  <a:srgbClr val="565F6C"/>
                </a:solidFill>
                <a:latin typeface="TeXGyreSchola"/>
                <a:cs typeface="TeXGyreSchola"/>
              </a:rPr>
              <a:t>APA</a:t>
            </a:r>
            <a:r>
              <a:rPr sz="4800" b="1" spc="-10" dirty="0">
                <a:solidFill>
                  <a:srgbClr val="565F6C"/>
                </a:solidFill>
                <a:latin typeface="TeXGyreSchola"/>
                <a:cs typeface="TeXGyreSchola"/>
              </a:rPr>
              <a:t> </a:t>
            </a:r>
            <a:r>
              <a:rPr sz="4800" b="1" spc="-5" dirty="0">
                <a:solidFill>
                  <a:srgbClr val="565F6C"/>
                </a:solidFill>
                <a:latin typeface="TeXGyreSchola"/>
                <a:cs typeface="TeXGyreSchola"/>
              </a:rPr>
              <a:t>STYLE</a:t>
            </a:r>
            <a:endParaRPr sz="4800">
              <a:latin typeface="TeXGyreSchola"/>
              <a:cs typeface="TeXGyreSchola"/>
            </a:endParaRPr>
          </a:p>
          <a:p>
            <a:pPr marL="38100">
              <a:spcBef>
                <a:spcPts val="80"/>
              </a:spcBef>
            </a:pPr>
            <a:r>
              <a:rPr sz="1600" b="1" spc="15" dirty="0">
                <a:solidFill>
                  <a:srgbClr val="565F6C"/>
                </a:solidFill>
                <a:latin typeface="TeXGyreSchola"/>
                <a:cs typeface="TeXGyreSchola"/>
              </a:rPr>
              <a:t>A</a:t>
            </a:r>
            <a:r>
              <a:rPr sz="1250" b="1" spc="15" dirty="0">
                <a:solidFill>
                  <a:srgbClr val="565F6C"/>
                </a:solidFill>
                <a:latin typeface="TeXGyreSchola"/>
                <a:cs typeface="TeXGyreSchola"/>
              </a:rPr>
              <a:t>MERICAN </a:t>
            </a:r>
            <a:r>
              <a:rPr sz="1600" b="1" spc="15" dirty="0">
                <a:solidFill>
                  <a:srgbClr val="565F6C"/>
                </a:solidFill>
                <a:latin typeface="TeXGyreSchola"/>
                <a:cs typeface="TeXGyreSchola"/>
              </a:rPr>
              <a:t>P</a:t>
            </a:r>
            <a:r>
              <a:rPr sz="1250" b="1" spc="15" dirty="0">
                <a:solidFill>
                  <a:srgbClr val="565F6C"/>
                </a:solidFill>
                <a:latin typeface="TeXGyreSchola"/>
                <a:cs typeface="TeXGyreSchola"/>
              </a:rPr>
              <a:t>SYCHOLOGICAL </a:t>
            </a:r>
            <a:r>
              <a:rPr sz="1600" b="1" spc="15" dirty="0">
                <a:solidFill>
                  <a:srgbClr val="565F6C"/>
                </a:solidFill>
                <a:latin typeface="TeXGyreSchola"/>
                <a:cs typeface="TeXGyreSchola"/>
              </a:rPr>
              <a:t>A</a:t>
            </a:r>
            <a:r>
              <a:rPr sz="1250" b="1" spc="15" dirty="0">
                <a:solidFill>
                  <a:srgbClr val="565F6C"/>
                </a:solidFill>
                <a:latin typeface="TeXGyreSchola"/>
                <a:cs typeface="TeXGyreSchola"/>
              </a:rPr>
              <a:t>SSOCIATION </a:t>
            </a:r>
            <a:r>
              <a:rPr sz="1600" b="1" spc="-5" dirty="0">
                <a:solidFill>
                  <a:srgbClr val="565F6C"/>
                </a:solidFill>
                <a:latin typeface="TeXGyreSchola"/>
                <a:cs typeface="TeXGyreSchola"/>
              </a:rPr>
              <a:t>6</a:t>
            </a:r>
            <a:r>
              <a:rPr sz="1575" b="1" spc="-7" baseline="21164" dirty="0">
                <a:solidFill>
                  <a:srgbClr val="565F6C"/>
                </a:solidFill>
                <a:latin typeface="TeXGyreSchola"/>
                <a:cs typeface="TeXGyreSchola"/>
              </a:rPr>
              <a:t>TH</a:t>
            </a:r>
            <a:r>
              <a:rPr sz="1575" b="1" spc="172" baseline="21164" dirty="0">
                <a:solidFill>
                  <a:srgbClr val="565F6C"/>
                </a:solidFill>
                <a:latin typeface="TeXGyreSchola"/>
                <a:cs typeface="TeXGyreSchola"/>
              </a:rPr>
              <a:t> </a:t>
            </a:r>
            <a:r>
              <a:rPr sz="1600" b="1" spc="10" dirty="0">
                <a:solidFill>
                  <a:srgbClr val="565F6C"/>
                </a:solidFill>
                <a:latin typeface="TeXGyreSchola"/>
                <a:cs typeface="TeXGyreSchola"/>
              </a:rPr>
              <a:t>E</a:t>
            </a:r>
            <a:r>
              <a:rPr sz="1250" b="1" spc="10" dirty="0">
                <a:solidFill>
                  <a:srgbClr val="565F6C"/>
                </a:solidFill>
                <a:latin typeface="TeXGyreSchola"/>
                <a:cs typeface="TeXGyreSchola"/>
              </a:rPr>
              <a:t>DITION</a:t>
            </a:r>
            <a:endParaRPr sz="1250">
              <a:latin typeface="TeXGyreSchola"/>
              <a:cs typeface="TeXGyreSchola"/>
            </a:endParaRPr>
          </a:p>
        </p:txBody>
      </p:sp>
      <p:sp>
        <p:nvSpPr>
          <p:cNvPr id="23" name="object 23"/>
          <p:cNvSpPr txBox="1">
            <a:spLocks noGrp="1"/>
          </p:cNvSpPr>
          <p:nvPr>
            <p:ph type="subTitle" idx="4"/>
          </p:nvPr>
        </p:nvSpPr>
        <p:spPr>
          <a:xfrm>
            <a:off x="2514599" y="3718559"/>
            <a:ext cx="8620126" cy="428322"/>
          </a:xfrm>
          <a:prstGeom prst="rect">
            <a:avLst/>
          </a:prstGeom>
        </p:spPr>
        <p:txBody>
          <a:bodyPr vert="horz" wrap="square" lIns="0" tIns="12700" rIns="0" bIns="0" rtlCol="0">
            <a:spAutoFit/>
          </a:bodyPr>
          <a:lstStyle/>
          <a:p>
            <a:pPr marL="1765935" marR="5080" indent="0">
              <a:lnSpc>
                <a:spcPct val="100000"/>
              </a:lnSpc>
              <a:spcBef>
                <a:spcPts val="100"/>
              </a:spcBef>
              <a:buNone/>
              <a:tabLst>
                <a:tab pos="2680335" algn="l"/>
              </a:tabLst>
            </a:pPr>
            <a:r>
              <a:rPr sz="2700" spc="-5" dirty="0"/>
              <a:t>1.	</a:t>
            </a:r>
            <a:r>
              <a:rPr sz="2700" dirty="0"/>
              <a:t>I</a:t>
            </a:r>
            <a:r>
              <a:rPr dirty="0"/>
              <a:t>N</a:t>
            </a:r>
            <a:r>
              <a:rPr sz="2700" dirty="0"/>
              <a:t>-T</a:t>
            </a:r>
            <a:r>
              <a:rPr dirty="0"/>
              <a:t>EXT </a:t>
            </a:r>
            <a:r>
              <a:rPr sz="2700" spc="5" dirty="0"/>
              <a:t>C</a:t>
            </a:r>
            <a:r>
              <a:rPr spc="5" dirty="0"/>
              <a:t>ITATIONS OR </a:t>
            </a:r>
            <a:r>
              <a:rPr sz="2700" spc="5" dirty="0"/>
              <a:t>A</a:t>
            </a:r>
            <a:r>
              <a:rPr spc="5" dirty="0"/>
              <a:t>UTHOR  </a:t>
            </a:r>
            <a:r>
              <a:rPr sz="2700" spc="5" dirty="0"/>
              <a:t>D</a:t>
            </a:r>
            <a:r>
              <a:rPr spc="5" dirty="0"/>
              <a:t>ATE</a:t>
            </a:r>
            <a:r>
              <a:rPr spc="150" dirty="0"/>
              <a:t> </a:t>
            </a:r>
            <a:r>
              <a:rPr sz="2700" dirty="0"/>
              <a:t>S</a:t>
            </a:r>
            <a:r>
              <a:rPr dirty="0"/>
              <a:t>YSTEM</a:t>
            </a:r>
            <a:endParaRPr sz="27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59941" y="528637"/>
            <a:ext cx="6946265" cy="436880"/>
          </a:xfrm>
          <a:prstGeom prst="rect">
            <a:avLst/>
          </a:prstGeom>
        </p:spPr>
        <p:txBody>
          <a:bodyPr vert="horz" wrap="square" lIns="0" tIns="12700" rIns="0" bIns="0" rtlCol="0" anchor="ctr">
            <a:spAutoFit/>
          </a:bodyPr>
          <a:lstStyle/>
          <a:p>
            <a:pPr marL="12700">
              <a:lnSpc>
                <a:spcPct val="100000"/>
              </a:lnSpc>
              <a:spcBef>
                <a:spcPts val="100"/>
              </a:spcBef>
            </a:pPr>
            <a:r>
              <a:rPr sz="2700" b="1" dirty="0">
                <a:latin typeface="TeXGyreSchola"/>
                <a:cs typeface="TeXGyreSchola"/>
              </a:rPr>
              <a:t>U</a:t>
            </a:r>
            <a:r>
              <a:rPr sz="2150" b="1" dirty="0">
                <a:latin typeface="TeXGyreSchola"/>
                <a:cs typeface="TeXGyreSchola"/>
              </a:rPr>
              <a:t>SING </a:t>
            </a:r>
            <a:r>
              <a:rPr sz="2150" b="1" spc="5" dirty="0">
                <a:latin typeface="TeXGyreSchola"/>
                <a:cs typeface="TeXGyreSchola"/>
              </a:rPr>
              <a:t>IN</a:t>
            </a:r>
            <a:r>
              <a:rPr sz="2700" b="1" spc="5" dirty="0">
                <a:latin typeface="TeXGyreSchola"/>
                <a:cs typeface="TeXGyreSchola"/>
              </a:rPr>
              <a:t>-</a:t>
            </a:r>
            <a:r>
              <a:rPr sz="2150" b="1" spc="5" dirty="0">
                <a:latin typeface="TeXGyreSchola"/>
                <a:cs typeface="TeXGyreSchola"/>
              </a:rPr>
              <a:t>TEXT CITATION WITH </a:t>
            </a:r>
            <a:r>
              <a:rPr sz="2700" b="1" spc="-5" dirty="0">
                <a:latin typeface="TeXGyreSchola"/>
                <a:cs typeface="TeXGyreSchola"/>
              </a:rPr>
              <a:t>APA</a:t>
            </a:r>
            <a:r>
              <a:rPr sz="2700" b="1" spc="575" dirty="0">
                <a:latin typeface="TeXGyreSchola"/>
                <a:cs typeface="TeXGyreSchola"/>
              </a:rPr>
              <a:t> </a:t>
            </a:r>
            <a:r>
              <a:rPr sz="2150" b="1" spc="5" dirty="0">
                <a:latin typeface="TeXGyreSchola"/>
                <a:cs typeface="TeXGyreSchola"/>
              </a:rPr>
              <a:t>STYLE</a:t>
            </a:r>
            <a:endParaRPr sz="2150">
              <a:latin typeface="TeXGyreSchola"/>
              <a:cs typeface="TeXGyreSchola"/>
            </a:endParaRPr>
          </a:p>
        </p:txBody>
      </p:sp>
      <p:sp>
        <p:nvSpPr>
          <p:cNvPr id="3" name="object 3"/>
          <p:cNvSpPr txBox="1"/>
          <p:nvPr/>
        </p:nvSpPr>
        <p:spPr>
          <a:xfrm>
            <a:off x="2059940" y="1171576"/>
            <a:ext cx="7297420" cy="4498667"/>
          </a:xfrm>
          <a:prstGeom prst="rect">
            <a:avLst/>
          </a:prstGeom>
        </p:spPr>
        <p:txBody>
          <a:bodyPr vert="horz" wrap="square" lIns="0" tIns="12700" rIns="0" bIns="0" rtlCol="0">
            <a:spAutoFit/>
          </a:bodyPr>
          <a:lstStyle/>
          <a:p>
            <a:pPr marL="285750" marR="5080" indent="-273050">
              <a:spcBef>
                <a:spcPts val="100"/>
              </a:spcBef>
              <a:buClr>
                <a:srgbClr val="FD8537"/>
              </a:buClr>
              <a:buSzPct val="68750"/>
              <a:buFont typeface="Wingdings"/>
              <a:buChar char=""/>
              <a:tabLst>
                <a:tab pos="285750" algn="l"/>
              </a:tabLst>
            </a:pPr>
            <a:r>
              <a:rPr sz="2400" spc="-5" dirty="0">
                <a:latin typeface="TeXGyreSchola"/>
                <a:cs typeface="TeXGyreSchola"/>
              </a:rPr>
              <a:t>APA in-text citation style uses the author's last  name and the </a:t>
            </a:r>
            <a:r>
              <a:rPr sz="2400" dirty="0">
                <a:latin typeface="TeXGyreSchola"/>
                <a:cs typeface="TeXGyreSchola"/>
              </a:rPr>
              <a:t>year of </a:t>
            </a:r>
            <a:r>
              <a:rPr sz="2400" spc="-5" dirty="0">
                <a:latin typeface="TeXGyreSchola"/>
                <a:cs typeface="TeXGyreSchola"/>
              </a:rPr>
              <a:t>publication, for example:  (Field, </a:t>
            </a:r>
            <a:r>
              <a:rPr sz="2400" dirty="0">
                <a:latin typeface="TeXGyreSchola"/>
                <a:cs typeface="TeXGyreSchola"/>
              </a:rPr>
              <a:t>2005). </a:t>
            </a:r>
            <a:r>
              <a:rPr sz="2400" spc="-5" dirty="0">
                <a:latin typeface="TeXGyreSchola"/>
                <a:cs typeface="TeXGyreSchola"/>
              </a:rPr>
              <a:t>For direct quotations, include the  </a:t>
            </a:r>
            <a:r>
              <a:rPr sz="2400" dirty="0">
                <a:latin typeface="TeXGyreSchola"/>
                <a:cs typeface="TeXGyreSchola"/>
              </a:rPr>
              <a:t>page </a:t>
            </a:r>
            <a:r>
              <a:rPr sz="2400" spc="-5" dirty="0">
                <a:latin typeface="TeXGyreSchola"/>
                <a:cs typeface="TeXGyreSchola"/>
              </a:rPr>
              <a:t>number </a:t>
            </a:r>
            <a:r>
              <a:rPr sz="2400" dirty="0">
                <a:latin typeface="TeXGyreSchola"/>
                <a:cs typeface="TeXGyreSchola"/>
              </a:rPr>
              <a:t>as </a:t>
            </a:r>
            <a:r>
              <a:rPr sz="2400" spc="-5" dirty="0">
                <a:latin typeface="TeXGyreSchola"/>
                <a:cs typeface="TeXGyreSchola"/>
              </a:rPr>
              <a:t>well, for example: (Field, </a:t>
            </a:r>
            <a:r>
              <a:rPr sz="2400" dirty="0">
                <a:latin typeface="TeXGyreSchola"/>
                <a:cs typeface="TeXGyreSchola"/>
              </a:rPr>
              <a:t>2005, p.  14). </a:t>
            </a:r>
            <a:r>
              <a:rPr sz="2400" spc="-5" dirty="0">
                <a:latin typeface="TeXGyreSchola"/>
                <a:cs typeface="TeXGyreSchola"/>
              </a:rPr>
              <a:t>For sources such </a:t>
            </a:r>
            <a:r>
              <a:rPr sz="2400" dirty="0">
                <a:latin typeface="TeXGyreSchola"/>
                <a:cs typeface="TeXGyreSchola"/>
              </a:rPr>
              <a:t>as </a:t>
            </a:r>
            <a:r>
              <a:rPr sz="2400" spc="-5" dirty="0">
                <a:latin typeface="TeXGyreSchola"/>
                <a:cs typeface="TeXGyreSchola"/>
              </a:rPr>
              <a:t>websites and e-books  that have no </a:t>
            </a:r>
            <a:r>
              <a:rPr sz="2400" dirty="0">
                <a:latin typeface="TeXGyreSchola"/>
                <a:cs typeface="TeXGyreSchola"/>
              </a:rPr>
              <a:t>page </a:t>
            </a:r>
            <a:r>
              <a:rPr sz="2400" spc="-5" dirty="0">
                <a:latin typeface="TeXGyreSchola"/>
                <a:cs typeface="TeXGyreSchola"/>
              </a:rPr>
              <a:t>numbers, use </a:t>
            </a:r>
            <a:r>
              <a:rPr sz="2400" dirty="0">
                <a:latin typeface="TeXGyreSchola"/>
                <a:cs typeface="TeXGyreSchola"/>
              </a:rPr>
              <a:t>a </a:t>
            </a:r>
            <a:r>
              <a:rPr sz="2400" spc="-5" dirty="0">
                <a:latin typeface="TeXGyreSchola"/>
                <a:cs typeface="TeXGyreSchola"/>
              </a:rPr>
              <a:t>paragraph  number.</a:t>
            </a:r>
            <a:endParaRPr sz="2400">
              <a:latin typeface="TeXGyreSchola"/>
              <a:cs typeface="TeXGyreSchola"/>
            </a:endParaRPr>
          </a:p>
          <a:p>
            <a:pPr>
              <a:spcBef>
                <a:spcPts val="45"/>
              </a:spcBef>
              <a:buClr>
                <a:srgbClr val="FD8537"/>
              </a:buClr>
              <a:buFont typeface="Wingdings"/>
              <a:buChar char=""/>
            </a:pPr>
            <a:endParaRPr sz="2750">
              <a:latin typeface="TeXGyreSchola"/>
              <a:cs typeface="TeXGyreSchola"/>
            </a:endParaRPr>
          </a:p>
          <a:p>
            <a:pPr marL="285750" marR="231775" indent="-273050">
              <a:buClr>
                <a:srgbClr val="FD8537"/>
              </a:buClr>
              <a:buSzPct val="68750"/>
              <a:buFont typeface="Wingdings"/>
              <a:buChar char=""/>
              <a:tabLst>
                <a:tab pos="285750" algn="l"/>
              </a:tabLst>
            </a:pPr>
            <a:r>
              <a:rPr sz="2400" spc="-5" dirty="0">
                <a:latin typeface="TeXGyreSchola"/>
                <a:cs typeface="TeXGyreSchola"/>
              </a:rPr>
              <a:t>Within the </a:t>
            </a:r>
            <a:r>
              <a:rPr sz="2400" dirty="0">
                <a:latin typeface="TeXGyreSchola"/>
                <a:cs typeface="TeXGyreSchola"/>
              </a:rPr>
              <a:t>text of </a:t>
            </a:r>
            <a:r>
              <a:rPr sz="2400" spc="-5" dirty="0">
                <a:latin typeface="TeXGyreSchola"/>
                <a:cs typeface="TeXGyreSchola"/>
              </a:rPr>
              <a:t>your paper, include </a:t>
            </a:r>
            <a:r>
              <a:rPr sz="2400" dirty="0">
                <a:latin typeface="TeXGyreSchola"/>
                <a:cs typeface="TeXGyreSchola"/>
              </a:rPr>
              <a:t>an </a:t>
            </a:r>
            <a:r>
              <a:rPr sz="2400" spc="-5" dirty="0">
                <a:latin typeface="TeXGyreSchola"/>
                <a:cs typeface="TeXGyreSchola"/>
              </a:rPr>
              <a:t>in-text  citation when </a:t>
            </a:r>
            <a:r>
              <a:rPr sz="2400" dirty="0">
                <a:latin typeface="TeXGyreSchola"/>
                <a:cs typeface="TeXGyreSchola"/>
              </a:rPr>
              <a:t>you </a:t>
            </a:r>
            <a:r>
              <a:rPr sz="2400" spc="-5" dirty="0">
                <a:latin typeface="TeXGyreSchola"/>
                <a:cs typeface="TeXGyreSchola"/>
              </a:rPr>
              <a:t>refer </a:t>
            </a:r>
            <a:r>
              <a:rPr sz="2400" dirty="0">
                <a:latin typeface="TeXGyreSchola"/>
                <a:cs typeface="TeXGyreSchola"/>
              </a:rPr>
              <a:t>to, </a:t>
            </a:r>
            <a:r>
              <a:rPr sz="2400" spc="-5" dirty="0">
                <a:latin typeface="TeXGyreSchola"/>
                <a:cs typeface="TeXGyreSchola"/>
              </a:rPr>
              <a:t>summarize,  paraphrase, or quote from another source. For  every in-text citation in your paper, there must  </a:t>
            </a:r>
            <a:r>
              <a:rPr sz="2400" dirty="0">
                <a:latin typeface="TeXGyreSchola"/>
                <a:cs typeface="TeXGyreSchola"/>
              </a:rPr>
              <a:t>be a </a:t>
            </a:r>
            <a:r>
              <a:rPr sz="2400" spc="-5" dirty="0">
                <a:latin typeface="TeXGyreSchola"/>
                <a:cs typeface="TeXGyreSchola"/>
              </a:rPr>
              <a:t>corresponding entry in your reference</a:t>
            </a:r>
            <a:r>
              <a:rPr sz="2400" spc="-20" dirty="0">
                <a:latin typeface="TeXGyreSchola"/>
                <a:cs typeface="TeXGyreSchola"/>
              </a:rPr>
              <a:t> </a:t>
            </a:r>
            <a:r>
              <a:rPr sz="2400" spc="-5" dirty="0">
                <a:latin typeface="TeXGyreSchola"/>
                <a:cs typeface="TeXGyreSchola"/>
              </a:rPr>
              <a:t>list.</a:t>
            </a:r>
            <a:endParaRPr sz="2400">
              <a:latin typeface="TeXGyreSchola"/>
              <a:cs typeface="TeXGyreSchola"/>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13AA2-3F4D-4F97-9F0A-16F59A30B777}"/>
              </a:ext>
            </a:extLst>
          </p:cNvPr>
          <p:cNvSpPr>
            <a:spLocks noGrp="1"/>
          </p:cNvSpPr>
          <p:nvPr>
            <p:ph type="title"/>
          </p:nvPr>
        </p:nvSpPr>
        <p:spPr/>
        <p:txBody>
          <a:bodyPr/>
          <a:lstStyle/>
          <a:p>
            <a:r>
              <a:rPr lang="en-US" sz="4400" b="1" i="0" u="none" strike="noStrike" baseline="0" dirty="0">
                <a:solidFill>
                  <a:srgbClr val="000000"/>
                </a:solidFill>
                <a:latin typeface="Times New Roman" panose="02020603050405020304" pitchFamily="18" charset="0"/>
              </a:rPr>
              <a:t>The Use of Quotations </a:t>
            </a:r>
            <a:endParaRPr lang="en-US" dirty="0"/>
          </a:p>
        </p:txBody>
      </p:sp>
      <p:sp>
        <p:nvSpPr>
          <p:cNvPr id="3" name="Content Placeholder 2">
            <a:extLst>
              <a:ext uri="{FF2B5EF4-FFF2-40B4-BE49-F238E27FC236}">
                <a16:creationId xmlns:a16="http://schemas.microsoft.com/office/drawing/2014/main" id="{676C2511-10CF-45FC-BE3D-54B472731610}"/>
              </a:ext>
            </a:extLst>
          </p:cNvPr>
          <p:cNvSpPr>
            <a:spLocks noGrp="1"/>
          </p:cNvSpPr>
          <p:nvPr>
            <p:ph idx="1"/>
          </p:nvPr>
        </p:nvSpPr>
        <p:spPr/>
        <p:txBody>
          <a:bodyPr/>
          <a:lstStyle/>
          <a:p>
            <a:pPr algn="l"/>
            <a:endParaRPr lang="en-US" sz="1800" b="0" i="0" u="none" strike="noStrike" baseline="0" dirty="0">
              <a:solidFill>
                <a:srgbClr val="000000"/>
              </a:solidFill>
              <a:latin typeface="Times New Roman" panose="02020603050405020304" pitchFamily="18" charset="0"/>
            </a:endParaRPr>
          </a:p>
          <a:p>
            <a:r>
              <a:rPr lang="en-US" sz="2400" b="0" i="0" u="none" strike="noStrike" baseline="0" dirty="0">
                <a:solidFill>
                  <a:srgbClr val="000000"/>
                </a:solidFill>
                <a:latin typeface="Times New Roman" panose="02020603050405020304" pitchFamily="18" charset="0"/>
              </a:rPr>
              <a:t>The ability to cite the work of others appropriately is a major indicator of scholarly writing. </a:t>
            </a:r>
          </a:p>
          <a:p>
            <a:r>
              <a:rPr lang="en-US" sz="2400" b="0" i="0" u="none" strike="noStrike" baseline="0" dirty="0">
                <a:solidFill>
                  <a:srgbClr val="000000"/>
                </a:solidFill>
                <a:latin typeface="Times New Roman" panose="02020603050405020304" pitchFamily="18" charset="0"/>
              </a:rPr>
              <a:t>Used effectively quotations can provide important pieces of evidence and lend fresh voices and perspectives to your discussion. Used ineffectively, however, quotations clutter your text and interrupt the flow of your argument. </a:t>
            </a:r>
          </a:p>
          <a:p>
            <a:endParaRPr lang="en-US" dirty="0"/>
          </a:p>
        </p:txBody>
      </p:sp>
    </p:spTree>
    <p:extLst>
      <p:ext uri="{BB962C8B-B14F-4D97-AF65-F5344CB8AC3E}">
        <p14:creationId xmlns:p14="http://schemas.microsoft.com/office/powerpoint/2010/main" val="42169584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26CCA-CEAA-40E0-BF23-E19977D9AE47}"/>
              </a:ext>
            </a:extLst>
          </p:cNvPr>
          <p:cNvSpPr>
            <a:spLocks noGrp="1"/>
          </p:cNvSpPr>
          <p:nvPr>
            <p:ph type="title"/>
          </p:nvPr>
        </p:nvSpPr>
        <p:spPr/>
        <p:txBody>
          <a:bodyPr/>
          <a:lstStyle/>
          <a:p>
            <a:r>
              <a:rPr lang="en-US" sz="4400" b="1" i="0" u="none" strike="noStrike" baseline="0" dirty="0">
                <a:solidFill>
                  <a:srgbClr val="000000"/>
                </a:solidFill>
                <a:latin typeface="Times New Roman" panose="02020603050405020304" pitchFamily="18" charset="0"/>
              </a:rPr>
              <a:t>Types of Quotations</a:t>
            </a:r>
            <a:endParaRPr lang="en-US" dirty="0"/>
          </a:p>
        </p:txBody>
      </p:sp>
      <p:sp>
        <p:nvSpPr>
          <p:cNvPr id="3" name="Content Placeholder 2">
            <a:extLst>
              <a:ext uri="{FF2B5EF4-FFF2-40B4-BE49-F238E27FC236}">
                <a16:creationId xmlns:a16="http://schemas.microsoft.com/office/drawing/2014/main" id="{E98AA3EC-D2E6-492E-8F5B-943EBC0FBD41}"/>
              </a:ext>
            </a:extLst>
          </p:cNvPr>
          <p:cNvSpPr>
            <a:spLocks noGrp="1"/>
          </p:cNvSpPr>
          <p:nvPr>
            <p:ph idx="1"/>
          </p:nvPr>
        </p:nvSpPr>
        <p:spPr/>
        <p:txBody>
          <a:bodyPr/>
          <a:lstStyle/>
          <a:p>
            <a:pPr algn="l"/>
            <a:endParaRPr lang="en-US" sz="1800" b="0" i="0" u="none" strike="noStrike" baseline="0" dirty="0">
              <a:solidFill>
                <a:srgbClr val="000000"/>
              </a:solidFill>
              <a:latin typeface="Times New Roman" panose="02020603050405020304" pitchFamily="18" charset="0"/>
            </a:endParaRPr>
          </a:p>
          <a:p>
            <a:endParaRPr lang="en-US" sz="1800" b="0" i="0" u="none" strike="noStrike" baseline="0" dirty="0">
              <a:solidFill>
                <a:srgbClr val="000000"/>
              </a:solidFill>
              <a:latin typeface="Times New Roman" panose="02020603050405020304" pitchFamily="18" charset="0"/>
            </a:endParaRPr>
          </a:p>
          <a:p>
            <a:pPr marL="342900" indent="-342900">
              <a:buFont typeface="+mj-lt"/>
              <a:buAutoNum type="arabicPeriod"/>
            </a:pPr>
            <a:r>
              <a:rPr lang="en-US" b="1" i="0" u="none" strike="noStrike" baseline="0" dirty="0">
                <a:solidFill>
                  <a:srgbClr val="000000"/>
                </a:solidFill>
                <a:latin typeface="Times New Roman" panose="02020603050405020304" pitchFamily="18" charset="0"/>
              </a:rPr>
              <a:t>Direct Quotations </a:t>
            </a:r>
          </a:p>
          <a:p>
            <a:pPr marL="857250" lvl="1" indent="-400050">
              <a:buFont typeface="+mj-lt"/>
              <a:buAutoNum type="romanUcPeriod"/>
            </a:pPr>
            <a:r>
              <a:rPr lang="en-US" i="0" u="none" strike="noStrike" baseline="0" dirty="0">
                <a:solidFill>
                  <a:srgbClr val="000000"/>
                </a:solidFill>
                <a:latin typeface="Times New Roman" panose="02020603050405020304" pitchFamily="18" charset="0"/>
              </a:rPr>
              <a:t>Long Direct Quotations</a:t>
            </a:r>
            <a:endParaRPr lang="en-US" dirty="0">
              <a:solidFill>
                <a:srgbClr val="000000"/>
              </a:solidFill>
              <a:latin typeface="Times New Roman" panose="02020603050405020304" pitchFamily="18" charset="0"/>
            </a:endParaRPr>
          </a:p>
          <a:p>
            <a:pPr marL="800100" lvl="1" indent="-342900">
              <a:buFont typeface="+mj-lt"/>
              <a:buAutoNum type="romanUcPeriod"/>
            </a:pPr>
            <a:r>
              <a:rPr lang="en-US" i="0" u="none" strike="noStrike" baseline="0" dirty="0">
                <a:solidFill>
                  <a:srgbClr val="000000"/>
                </a:solidFill>
                <a:latin typeface="Times New Roman" panose="02020603050405020304" pitchFamily="18" charset="0"/>
              </a:rPr>
              <a:t>Short Direct Quotations</a:t>
            </a:r>
          </a:p>
          <a:p>
            <a:pPr marL="342900" indent="-342900">
              <a:buFont typeface="+mj-lt"/>
              <a:buAutoNum type="arabicPeriod"/>
            </a:pPr>
            <a:r>
              <a:rPr lang="en-US" b="1" i="0" u="none" strike="noStrike" baseline="0" dirty="0">
                <a:solidFill>
                  <a:srgbClr val="000000"/>
                </a:solidFill>
                <a:latin typeface="Times New Roman" panose="02020603050405020304" pitchFamily="18" charset="0"/>
              </a:rPr>
              <a:t>Indirect Quotations or Paraphrases</a:t>
            </a:r>
            <a:endParaRPr lang="en-US"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42671758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A5711-1ECF-43E1-BC36-1D3C75257626}"/>
              </a:ext>
            </a:extLst>
          </p:cNvPr>
          <p:cNvSpPr>
            <a:spLocks noGrp="1"/>
          </p:cNvSpPr>
          <p:nvPr>
            <p:ph type="title"/>
          </p:nvPr>
        </p:nvSpPr>
        <p:spPr/>
        <p:txBody>
          <a:bodyPr/>
          <a:lstStyle/>
          <a:p>
            <a:r>
              <a:rPr lang="en-US" b="1" i="0" u="none" strike="noStrike" baseline="0" dirty="0">
                <a:solidFill>
                  <a:srgbClr val="000000"/>
                </a:solidFill>
                <a:latin typeface="Times New Roman" panose="02020603050405020304" pitchFamily="18" charset="0"/>
              </a:rPr>
              <a:t>Direct Quotations </a:t>
            </a:r>
            <a:endParaRPr lang="en-US" dirty="0"/>
          </a:p>
        </p:txBody>
      </p:sp>
      <p:sp>
        <p:nvSpPr>
          <p:cNvPr id="3" name="Content Placeholder 2">
            <a:extLst>
              <a:ext uri="{FF2B5EF4-FFF2-40B4-BE49-F238E27FC236}">
                <a16:creationId xmlns:a16="http://schemas.microsoft.com/office/drawing/2014/main" id="{382DCFB2-DF29-4564-8F99-2B465B5C722C}"/>
              </a:ext>
            </a:extLst>
          </p:cNvPr>
          <p:cNvSpPr>
            <a:spLocks noGrp="1"/>
          </p:cNvSpPr>
          <p:nvPr>
            <p:ph idx="1"/>
          </p:nvPr>
        </p:nvSpPr>
        <p:spPr/>
        <p:txBody>
          <a:bodyPr>
            <a:normAutofit lnSpcReduction="10000"/>
          </a:bodyPr>
          <a:lstStyle/>
          <a:p>
            <a:pPr marL="0" indent="0">
              <a:buNone/>
            </a:pPr>
            <a:r>
              <a:rPr lang="en-US" sz="2800" b="0" i="0" u="none" strike="noStrike" baseline="0" dirty="0">
                <a:solidFill>
                  <a:srgbClr val="000000"/>
                </a:solidFill>
                <a:latin typeface="Times New Roman" panose="02020603050405020304" pitchFamily="18" charset="0"/>
              </a:rPr>
              <a:t>Should be used only when the original words of the author are expressed so concisely and convincingly that you cannot improve on these words. Example: Definitions, legislation, extract from a Hansard. </a:t>
            </a:r>
            <a:endParaRPr lang="en-US" dirty="0"/>
          </a:p>
          <a:p>
            <a:pPr marL="342900" indent="-342900">
              <a:buFont typeface="+mj-lt"/>
              <a:buAutoNum type="arabicPeriod"/>
            </a:pPr>
            <a:r>
              <a:rPr lang="en-US" sz="2400" b="1" i="0" u="none" strike="noStrike" baseline="0" dirty="0">
                <a:solidFill>
                  <a:srgbClr val="000000"/>
                </a:solidFill>
                <a:latin typeface="Times New Roman" panose="02020603050405020304" pitchFamily="18" charset="0"/>
              </a:rPr>
              <a:t>Long Direct Quotations </a:t>
            </a:r>
            <a:r>
              <a:rPr lang="en-US" sz="2400" b="0" i="0" u="none" strike="noStrike" baseline="0" dirty="0">
                <a:solidFill>
                  <a:srgbClr val="000000"/>
                </a:solidFill>
                <a:latin typeface="Times New Roman" panose="02020603050405020304" pitchFamily="18" charset="0"/>
              </a:rPr>
              <a:t>– more than three lines in length </a:t>
            </a:r>
          </a:p>
          <a:p>
            <a:pPr marL="0" indent="0">
              <a:buNone/>
            </a:pPr>
            <a:r>
              <a:rPr lang="en-US" sz="2400" b="0" i="1" u="none" strike="noStrike" baseline="0" dirty="0">
                <a:solidFill>
                  <a:srgbClr val="000000"/>
                </a:solidFill>
                <a:latin typeface="Times New Roman" panose="02020603050405020304" pitchFamily="18" charset="0"/>
              </a:rPr>
              <a:t>Example: </a:t>
            </a:r>
            <a:endParaRPr lang="en-US" sz="2400" b="0" i="0" u="none" strike="noStrike" baseline="0" dirty="0">
              <a:solidFill>
                <a:srgbClr val="000000"/>
              </a:solidFill>
              <a:latin typeface="Times New Roman" panose="02020603050405020304" pitchFamily="18" charset="0"/>
            </a:endParaRPr>
          </a:p>
          <a:p>
            <a:r>
              <a:rPr lang="en-US" sz="2400" b="0" i="0" u="none" strike="noStrike" baseline="0" dirty="0">
                <a:solidFill>
                  <a:srgbClr val="000000"/>
                </a:solidFill>
                <a:latin typeface="Times New Roman" panose="02020603050405020304" pitchFamily="18" charset="0"/>
              </a:rPr>
              <a:t>According to the notion of </a:t>
            </a:r>
            <a:r>
              <a:rPr lang="en-US" sz="2400" b="0" i="1" u="none" strike="noStrike" baseline="0" dirty="0">
                <a:solidFill>
                  <a:srgbClr val="000000"/>
                </a:solidFill>
                <a:latin typeface="Times New Roman" panose="02020603050405020304" pitchFamily="18" charset="0"/>
              </a:rPr>
              <a:t>language ecology</a:t>
            </a:r>
            <a:r>
              <a:rPr lang="en-US" sz="2400" b="0" i="0" u="none" strike="noStrike" baseline="0" dirty="0">
                <a:solidFill>
                  <a:srgbClr val="000000"/>
                </a:solidFill>
                <a:latin typeface="Times New Roman" panose="02020603050405020304" pitchFamily="18" charset="0"/>
              </a:rPr>
              <a:t>, Kaplan and </a:t>
            </a:r>
            <a:r>
              <a:rPr lang="en-US" sz="2400" b="0" i="0" u="none" strike="noStrike" baseline="0" dirty="0" err="1">
                <a:solidFill>
                  <a:srgbClr val="000000"/>
                </a:solidFill>
                <a:latin typeface="Times New Roman" panose="02020603050405020304" pitchFamily="18" charset="0"/>
              </a:rPr>
              <a:t>Baldauf</a:t>
            </a:r>
            <a:r>
              <a:rPr lang="en-US" sz="2400" b="0" i="0" u="none" strike="noStrike" baseline="0" dirty="0">
                <a:solidFill>
                  <a:srgbClr val="000000"/>
                </a:solidFill>
                <a:latin typeface="Times New Roman" panose="02020603050405020304" pitchFamily="18" charset="0"/>
              </a:rPr>
              <a:t> (1997:13) explain: </a:t>
            </a:r>
          </a:p>
          <a:p>
            <a:r>
              <a:rPr lang="en-US" sz="2400" b="0" i="0" u="none" strike="noStrike" baseline="0" dirty="0">
                <a:solidFill>
                  <a:srgbClr val="000000"/>
                </a:solidFill>
                <a:latin typeface="Times New Roman" panose="02020603050405020304" pitchFamily="18" charset="0"/>
              </a:rPr>
              <a:t>Language planning […] is a question of trying to manage the language ecology of a particular language to support it within the vast cultural, educational, historical, demographic, political, social structure in which language policy formulation occurs everyday. </a:t>
            </a:r>
            <a:endParaRPr lang="en-US" sz="2400" dirty="0"/>
          </a:p>
        </p:txBody>
      </p:sp>
    </p:spTree>
    <p:extLst>
      <p:ext uri="{BB962C8B-B14F-4D97-AF65-F5344CB8AC3E}">
        <p14:creationId xmlns:p14="http://schemas.microsoft.com/office/powerpoint/2010/main" val="19267571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059941" y="638175"/>
            <a:ext cx="7310755" cy="3997960"/>
          </a:xfrm>
          <a:prstGeom prst="rect">
            <a:avLst/>
          </a:prstGeom>
        </p:spPr>
        <p:txBody>
          <a:bodyPr vert="horz" wrap="square" lIns="0" tIns="12700" rIns="0" bIns="0" rtlCol="0">
            <a:spAutoFit/>
          </a:bodyPr>
          <a:lstStyle/>
          <a:p>
            <a:pPr marL="285750" marR="40640" indent="-273050">
              <a:spcBef>
                <a:spcPts val="100"/>
              </a:spcBef>
              <a:buClr>
                <a:srgbClr val="FD8537"/>
              </a:buClr>
              <a:buSzPct val="68750"/>
              <a:buFont typeface="Wingdings"/>
              <a:buChar char=""/>
              <a:tabLst>
                <a:tab pos="285750" algn="l"/>
              </a:tabLst>
            </a:pPr>
            <a:r>
              <a:rPr sz="2400" spc="-5" dirty="0">
                <a:latin typeface="TeXGyreSchola"/>
                <a:cs typeface="TeXGyreSchola"/>
              </a:rPr>
              <a:t>For direct quotations </a:t>
            </a:r>
            <a:r>
              <a:rPr sz="2400" dirty="0">
                <a:latin typeface="TeXGyreSchola"/>
                <a:cs typeface="TeXGyreSchola"/>
              </a:rPr>
              <a:t>of </a:t>
            </a:r>
            <a:r>
              <a:rPr sz="2400" spc="-5" dirty="0">
                <a:latin typeface="TeXGyreSchola"/>
                <a:cs typeface="TeXGyreSchola"/>
              </a:rPr>
              <a:t>more than </a:t>
            </a:r>
            <a:r>
              <a:rPr sz="2400" dirty="0">
                <a:latin typeface="TeXGyreSchola"/>
                <a:cs typeface="TeXGyreSchola"/>
              </a:rPr>
              <a:t>40 </a:t>
            </a:r>
            <a:r>
              <a:rPr sz="2400" spc="-5" dirty="0">
                <a:latin typeface="TeXGyreSchola"/>
                <a:cs typeface="TeXGyreSchola"/>
              </a:rPr>
              <a:t>words,  display the quote </a:t>
            </a:r>
            <a:r>
              <a:rPr sz="2400" dirty="0">
                <a:latin typeface="TeXGyreSchola"/>
                <a:cs typeface="TeXGyreSchola"/>
              </a:rPr>
              <a:t>as an </a:t>
            </a:r>
            <a:r>
              <a:rPr sz="2400" spc="-5" dirty="0">
                <a:latin typeface="TeXGyreSchola"/>
                <a:cs typeface="TeXGyreSchola"/>
              </a:rPr>
              <a:t>indented block </a:t>
            </a:r>
            <a:r>
              <a:rPr sz="2400" dirty="0">
                <a:latin typeface="TeXGyreSchola"/>
                <a:cs typeface="TeXGyreSchola"/>
              </a:rPr>
              <a:t>of text  </a:t>
            </a:r>
            <a:r>
              <a:rPr sz="2400" spc="-5" dirty="0">
                <a:latin typeface="TeXGyreSchola"/>
                <a:cs typeface="TeXGyreSchola"/>
              </a:rPr>
              <a:t>without quotation marks and include the  authors’ names, </a:t>
            </a:r>
            <a:r>
              <a:rPr sz="2400" dirty="0">
                <a:latin typeface="TeXGyreSchola"/>
                <a:cs typeface="TeXGyreSchola"/>
              </a:rPr>
              <a:t>date, </a:t>
            </a:r>
            <a:r>
              <a:rPr sz="2400" spc="-5" dirty="0">
                <a:latin typeface="TeXGyreSchola"/>
                <a:cs typeface="TeXGyreSchola"/>
              </a:rPr>
              <a:t>and </a:t>
            </a:r>
            <a:r>
              <a:rPr sz="2400" dirty="0">
                <a:latin typeface="TeXGyreSchola"/>
                <a:cs typeface="TeXGyreSchola"/>
              </a:rPr>
              <a:t>page </a:t>
            </a:r>
            <a:r>
              <a:rPr sz="2400" spc="-5" dirty="0">
                <a:latin typeface="TeXGyreSchola"/>
                <a:cs typeface="TeXGyreSchola"/>
              </a:rPr>
              <a:t>number in  parentheses </a:t>
            </a:r>
            <a:r>
              <a:rPr sz="2400" dirty="0">
                <a:latin typeface="TeXGyreSchola"/>
                <a:cs typeface="TeXGyreSchola"/>
              </a:rPr>
              <a:t>at </a:t>
            </a:r>
            <a:r>
              <a:rPr sz="2400" spc="-5" dirty="0">
                <a:latin typeface="TeXGyreSchola"/>
                <a:cs typeface="TeXGyreSchola"/>
              </a:rPr>
              <a:t>the end </a:t>
            </a:r>
            <a:r>
              <a:rPr sz="2400" dirty="0">
                <a:latin typeface="TeXGyreSchola"/>
                <a:cs typeface="TeXGyreSchola"/>
              </a:rPr>
              <a:t>of </a:t>
            </a:r>
            <a:r>
              <a:rPr sz="2400" spc="-5" dirty="0">
                <a:latin typeface="TeXGyreSchola"/>
                <a:cs typeface="TeXGyreSchola"/>
              </a:rPr>
              <a:t>the quote. For</a:t>
            </a:r>
            <a:r>
              <a:rPr sz="2400" spc="20" dirty="0">
                <a:latin typeface="TeXGyreSchola"/>
                <a:cs typeface="TeXGyreSchola"/>
              </a:rPr>
              <a:t> </a:t>
            </a:r>
            <a:r>
              <a:rPr sz="2400" spc="-5" dirty="0">
                <a:latin typeface="TeXGyreSchola"/>
                <a:cs typeface="TeXGyreSchola"/>
              </a:rPr>
              <a:t>example:</a:t>
            </a:r>
            <a:endParaRPr sz="2400">
              <a:latin typeface="TeXGyreSchola"/>
              <a:cs typeface="TeXGyreSchola"/>
            </a:endParaRPr>
          </a:p>
          <a:p>
            <a:pPr>
              <a:spcBef>
                <a:spcPts val="30"/>
              </a:spcBef>
              <a:buClr>
                <a:srgbClr val="FD8537"/>
              </a:buClr>
              <a:buFont typeface="Wingdings"/>
              <a:buChar char=""/>
            </a:pPr>
            <a:endParaRPr sz="2650">
              <a:latin typeface="TeXGyreSchola"/>
              <a:cs typeface="TeXGyreSchola"/>
            </a:endParaRPr>
          </a:p>
          <a:p>
            <a:pPr marL="927100" marR="5080" lvl="1" indent="-182880" algn="just">
              <a:buClr>
                <a:srgbClr val="DF752E"/>
              </a:buClr>
              <a:buSzPct val="58333"/>
              <a:buFont typeface="Wingdings"/>
              <a:buChar char=""/>
              <a:tabLst>
                <a:tab pos="927100" algn="l"/>
              </a:tabLst>
            </a:pPr>
            <a:r>
              <a:rPr spc="50" dirty="0">
                <a:latin typeface="TeXGyreSchola"/>
                <a:cs typeface="TeXGyreSchola"/>
              </a:rPr>
              <a:t>This </a:t>
            </a:r>
            <a:r>
              <a:rPr spc="60" dirty="0">
                <a:latin typeface="TeXGyreSchola"/>
                <a:cs typeface="TeXGyreSchola"/>
              </a:rPr>
              <a:t>suggests </a:t>
            </a:r>
            <a:r>
              <a:rPr spc="50" dirty="0">
                <a:latin typeface="TeXGyreSchola"/>
                <a:cs typeface="TeXGyreSchola"/>
              </a:rPr>
              <a:t>that </a:t>
            </a:r>
            <a:r>
              <a:rPr spc="60" dirty="0">
                <a:latin typeface="TeXGyreSchola"/>
                <a:cs typeface="TeXGyreSchola"/>
              </a:rPr>
              <a:t>familiarity </a:t>
            </a:r>
            <a:r>
              <a:rPr spc="50" dirty="0">
                <a:latin typeface="TeXGyreSchola"/>
                <a:cs typeface="TeXGyreSchola"/>
              </a:rPr>
              <a:t>with </a:t>
            </a:r>
            <a:r>
              <a:rPr spc="60" dirty="0">
                <a:latin typeface="TeXGyreSchola"/>
                <a:cs typeface="TeXGyreSchola"/>
              </a:rPr>
              <a:t>nonnative speech </a:t>
            </a:r>
            <a:r>
              <a:rPr spc="35" dirty="0">
                <a:latin typeface="TeXGyreSchola"/>
                <a:cs typeface="TeXGyreSchola"/>
              </a:rPr>
              <a:t>in  </a:t>
            </a:r>
            <a:r>
              <a:rPr spc="-5" dirty="0">
                <a:latin typeface="TeXGyreSchola"/>
                <a:cs typeface="TeXGyreSchola"/>
              </a:rPr>
              <a:t>general, although it is clearly </a:t>
            </a:r>
            <a:r>
              <a:rPr dirty="0">
                <a:latin typeface="TeXGyreSchola"/>
                <a:cs typeface="TeXGyreSchola"/>
              </a:rPr>
              <a:t>not </a:t>
            </a:r>
            <a:r>
              <a:rPr spc="-5" dirty="0">
                <a:latin typeface="TeXGyreSchola"/>
                <a:cs typeface="TeXGyreSchola"/>
              </a:rPr>
              <a:t>as important </a:t>
            </a:r>
            <a:r>
              <a:rPr dirty="0">
                <a:latin typeface="TeXGyreSchola"/>
                <a:cs typeface="TeXGyreSchola"/>
              </a:rPr>
              <a:t>a </a:t>
            </a:r>
            <a:r>
              <a:rPr spc="-5" dirty="0">
                <a:latin typeface="TeXGyreSchola"/>
                <a:cs typeface="TeXGyreSchola"/>
              </a:rPr>
              <a:t>variable as  </a:t>
            </a:r>
            <a:r>
              <a:rPr spc="60" dirty="0">
                <a:latin typeface="TeXGyreSchola"/>
                <a:cs typeface="TeXGyreSchola"/>
              </a:rPr>
              <a:t>topic </a:t>
            </a:r>
            <a:r>
              <a:rPr spc="65" dirty="0">
                <a:latin typeface="TeXGyreSchola"/>
                <a:cs typeface="TeXGyreSchola"/>
              </a:rPr>
              <a:t>familiarity, </a:t>
            </a:r>
            <a:r>
              <a:rPr spc="50" dirty="0">
                <a:latin typeface="TeXGyreSchola"/>
                <a:cs typeface="TeXGyreSchola"/>
              </a:rPr>
              <a:t>may </a:t>
            </a:r>
            <a:r>
              <a:rPr spc="65" dirty="0">
                <a:latin typeface="TeXGyreSchola"/>
                <a:cs typeface="TeXGyreSchola"/>
              </a:rPr>
              <a:t>indeed </a:t>
            </a:r>
            <a:r>
              <a:rPr spc="60" dirty="0">
                <a:latin typeface="TeXGyreSchola"/>
                <a:cs typeface="TeXGyreSchola"/>
              </a:rPr>
              <a:t>have some </a:t>
            </a:r>
            <a:r>
              <a:rPr spc="70" dirty="0">
                <a:latin typeface="TeXGyreSchola"/>
                <a:cs typeface="TeXGyreSchola"/>
              </a:rPr>
              <a:t>effect. </a:t>
            </a:r>
            <a:r>
              <a:rPr spc="60" dirty="0">
                <a:latin typeface="TeXGyreSchola"/>
                <a:cs typeface="TeXGyreSchola"/>
              </a:rPr>
              <a:t>That </a:t>
            </a:r>
            <a:r>
              <a:rPr spc="50" dirty="0">
                <a:latin typeface="TeXGyreSchola"/>
                <a:cs typeface="TeXGyreSchola"/>
              </a:rPr>
              <a:t>is,  </a:t>
            </a:r>
            <a:r>
              <a:rPr spc="-5" dirty="0">
                <a:latin typeface="TeXGyreSchola"/>
                <a:cs typeface="TeXGyreSchola"/>
              </a:rPr>
              <a:t>prior experience with nonnative speech, such as that gained  by listening to the reading, facilitates comprehension. (Gass  &amp; Varonis, 1984, </a:t>
            </a:r>
            <a:r>
              <a:rPr dirty="0">
                <a:latin typeface="TeXGyreSchola"/>
                <a:cs typeface="TeXGyreSchola"/>
              </a:rPr>
              <a:t>p.</a:t>
            </a:r>
            <a:r>
              <a:rPr spc="-10" dirty="0">
                <a:latin typeface="TeXGyreSchola"/>
                <a:cs typeface="TeXGyreSchola"/>
              </a:rPr>
              <a:t> </a:t>
            </a:r>
            <a:r>
              <a:rPr spc="-5" dirty="0">
                <a:latin typeface="TeXGyreSchola"/>
                <a:cs typeface="TeXGyreSchola"/>
              </a:rPr>
              <a:t>77)</a:t>
            </a:r>
            <a:endParaRPr>
              <a:latin typeface="TeXGyreSchola"/>
              <a:cs typeface="TeXGyreSchol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905000" y="0"/>
            <a:ext cx="444500" cy="6858000"/>
          </a:xfrm>
          <a:custGeom>
            <a:avLst/>
            <a:gdLst/>
            <a:ahLst/>
            <a:cxnLst/>
            <a:rect l="l" t="t" r="r" b="b"/>
            <a:pathLst>
              <a:path w="444500" h="6858000">
                <a:moveTo>
                  <a:pt x="0" y="6858000"/>
                </a:moveTo>
                <a:lnTo>
                  <a:pt x="444500" y="6858000"/>
                </a:lnTo>
                <a:lnTo>
                  <a:pt x="444500" y="0"/>
                </a:lnTo>
                <a:lnTo>
                  <a:pt x="0" y="0"/>
                </a:lnTo>
                <a:lnTo>
                  <a:pt x="0" y="6858000"/>
                </a:lnTo>
                <a:close/>
              </a:path>
            </a:pathLst>
          </a:custGeom>
          <a:solidFill>
            <a:srgbClr val="FDC3AD">
              <a:alpha val="54098"/>
            </a:srgbClr>
          </a:solidFill>
        </p:spPr>
        <p:txBody>
          <a:bodyPr wrap="square" lIns="0" tIns="0" rIns="0" bIns="0" rtlCol="0"/>
          <a:lstStyle/>
          <a:p>
            <a:endParaRPr/>
          </a:p>
        </p:txBody>
      </p:sp>
      <p:sp>
        <p:nvSpPr>
          <p:cNvPr id="3" name="object 3"/>
          <p:cNvSpPr/>
          <p:nvPr/>
        </p:nvSpPr>
        <p:spPr>
          <a:xfrm>
            <a:off x="2406651" y="0"/>
            <a:ext cx="3175" cy="6858000"/>
          </a:xfrm>
          <a:custGeom>
            <a:avLst/>
            <a:gdLst/>
            <a:ahLst/>
            <a:cxnLst/>
            <a:rect l="l" t="t" r="r" b="b"/>
            <a:pathLst>
              <a:path w="3175" h="6858000">
                <a:moveTo>
                  <a:pt x="0" y="6858000"/>
                </a:moveTo>
                <a:lnTo>
                  <a:pt x="3175" y="6858000"/>
                </a:lnTo>
                <a:lnTo>
                  <a:pt x="3175" y="0"/>
                </a:lnTo>
                <a:lnTo>
                  <a:pt x="0" y="0"/>
                </a:lnTo>
                <a:lnTo>
                  <a:pt x="0" y="6858000"/>
                </a:lnTo>
                <a:close/>
              </a:path>
            </a:pathLst>
          </a:custGeom>
          <a:solidFill>
            <a:srgbClr val="FDC3AD">
              <a:alpha val="54098"/>
            </a:srgbClr>
          </a:solidFill>
        </p:spPr>
        <p:txBody>
          <a:bodyPr wrap="square" lIns="0" tIns="0" rIns="0" bIns="0" rtlCol="0"/>
          <a:lstStyle/>
          <a:p>
            <a:endParaRPr/>
          </a:p>
        </p:txBody>
      </p:sp>
      <p:sp>
        <p:nvSpPr>
          <p:cNvPr id="4" name="object 4"/>
          <p:cNvSpPr/>
          <p:nvPr/>
        </p:nvSpPr>
        <p:spPr>
          <a:xfrm>
            <a:off x="2466976" y="0"/>
            <a:ext cx="47625" cy="6858000"/>
          </a:xfrm>
          <a:custGeom>
            <a:avLst/>
            <a:gdLst/>
            <a:ahLst/>
            <a:cxnLst/>
            <a:rect l="l" t="t" r="r" b="b"/>
            <a:pathLst>
              <a:path w="47625" h="6858000">
                <a:moveTo>
                  <a:pt x="0" y="6858000"/>
                </a:moveTo>
                <a:lnTo>
                  <a:pt x="47625" y="6858000"/>
                </a:lnTo>
                <a:lnTo>
                  <a:pt x="47625" y="0"/>
                </a:lnTo>
                <a:lnTo>
                  <a:pt x="0" y="0"/>
                </a:lnTo>
                <a:lnTo>
                  <a:pt x="0" y="6858000"/>
                </a:lnTo>
                <a:close/>
              </a:path>
            </a:pathLst>
          </a:custGeom>
          <a:solidFill>
            <a:srgbClr val="FDC3AD">
              <a:alpha val="54098"/>
            </a:srgbClr>
          </a:solidFill>
        </p:spPr>
        <p:txBody>
          <a:bodyPr wrap="square" lIns="0" tIns="0" rIns="0" bIns="0" rtlCol="0"/>
          <a:lstStyle/>
          <a:p>
            <a:endParaRPr/>
          </a:p>
        </p:txBody>
      </p:sp>
      <p:sp>
        <p:nvSpPr>
          <p:cNvPr id="5" name="object 5"/>
          <p:cNvSpPr/>
          <p:nvPr/>
        </p:nvSpPr>
        <p:spPr>
          <a:xfrm>
            <a:off x="1799843" y="0"/>
            <a:ext cx="105410" cy="6858000"/>
          </a:xfrm>
          <a:custGeom>
            <a:avLst/>
            <a:gdLst/>
            <a:ahLst/>
            <a:cxnLst/>
            <a:rect l="l" t="t" r="r" b="b"/>
            <a:pathLst>
              <a:path w="105410" h="6858000">
                <a:moveTo>
                  <a:pt x="105156" y="6858000"/>
                </a:moveTo>
                <a:lnTo>
                  <a:pt x="0" y="6858000"/>
                </a:lnTo>
                <a:lnTo>
                  <a:pt x="0" y="0"/>
                </a:lnTo>
                <a:lnTo>
                  <a:pt x="105156" y="0"/>
                </a:lnTo>
                <a:lnTo>
                  <a:pt x="105156" y="6858000"/>
                </a:lnTo>
                <a:close/>
              </a:path>
            </a:pathLst>
          </a:custGeom>
          <a:solidFill>
            <a:srgbClr val="FFD9CE">
              <a:alpha val="36099"/>
            </a:srgbClr>
          </a:solidFill>
        </p:spPr>
        <p:txBody>
          <a:bodyPr wrap="square" lIns="0" tIns="0" rIns="0" bIns="0" rtlCol="0"/>
          <a:lstStyle/>
          <a:p>
            <a:endParaRPr/>
          </a:p>
        </p:txBody>
      </p:sp>
      <p:grpSp>
        <p:nvGrpSpPr>
          <p:cNvPr id="6" name="object 6"/>
          <p:cNvGrpSpPr/>
          <p:nvPr/>
        </p:nvGrpSpPr>
        <p:grpSpPr>
          <a:xfrm>
            <a:off x="2514600" y="0"/>
            <a:ext cx="228600" cy="6858000"/>
            <a:chOff x="990600" y="0"/>
            <a:chExt cx="228600" cy="6858000"/>
          </a:xfrm>
        </p:grpSpPr>
        <p:sp>
          <p:nvSpPr>
            <p:cNvPr id="7" name="object 7"/>
            <p:cNvSpPr/>
            <p:nvPr/>
          </p:nvSpPr>
          <p:spPr>
            <a:xfrm>
              <a:off x="990600" y="0"/>
              <a:ext cx="151130" cy="6858000"/>
            </a:xfrm>
            <a:custGeom>
              <a:avLst/>
              <a:gdLst/>
              <a:ahLst/>
              <a:cxnLst/>
              <a:rect l="l" t="t" r="r" b="b"/>
              <a:pathLst>
                <a:path w="151130" h="6858000">
                  <a:moveTo>
                    <a:pt x="0" y="6858000"/>
                  </a:moveTo>
                  <a:lnTo>
                    <a:pt x="150875" y="6858000"/>
                  </a:lnTo>
                  <a:lnTo>
                    <a:pt x="150875" y="0"/>
                  </a:lnTo>
                  <a:lnTo>
                    <a:pt x="0" y="0"/>
                  </a:lnTo>
                  <a:lnTo>
                    <a:pt x="0" y="6858000"/>
                  </a:lnTo>
                  <a:close/>
                </a:path>
              </a:pathLst>
            </a:custGeom>
            <a:solidFill>
              <a:srgbClr val="FFD9CE">
                <a:alpha val="70199"/>
              </a:srgbClr>
            </a:solidFill>
          </p:spPr>
          <p:txBody>
            <a:bodyPr wrap="square" lIns="0" tIns="0" rIns="0" bIns="0" rtlCol="0"/>
            <a:lstStyle/>
            <a:p>
              <a:endParaRPr/>
            </a:p>
          </p:txBody>
        </p:sp>
        <p:sp>
          <p:nvSpPr>
            <p:cNvPr id="8" name="object 8"/>
            <p:cNvSpPr/>
            <p:nvPr/>
          </p:nvSpPr>
          <p:spPr>
            <a:xfrm>
              <a:off x="1141476" y="0"/>
              <a:ext cx="78105" cy="6858000"/>
            </a:xfrm>
            <a:custGeom>
              <a:avLst/>
              <a:gdLst/>
              <a:ahLst/>
              <a:cxnLst/>
              <a:rect l="l" t="t" r="r" b="b"/>
              <a:pathLst>
                <a:path w="78105" h="6858000">
                  <a:moveTo>
                    <a:pt x="0" y="6858000"/>
                  </a:moveTo>
                  <a:lnTo>
                    <a:pt x="77724" y="6858000"/>
                  </a:lnTo>
                  <a:lnTo>
                    <a:pt x="77724" y="0"/>
                  </a:lnTo>
                  <a:lnTo>
                    <a:pt x="0" y="0"/>
                  </a:lnTo>
                  <a:lnTo>
                    <a:pt x="0" y="6858000"/>
                  </a:lnTo>
                  <a:close/>
                </a:path>
              </a:pathLst>
            </a:custGeom>
            <a:solidFill>
              <a:srgbClr val="FFECE8">
                <a:alpha val="70999"/>
              </a:srgbClr>
            </a:solidFill>
          </p:spPr>
          <p:txBody>
            <a:bodyPr wrap="square" lIns="0" tIns="0" rIns="0" bIns="0" rtlCol="0"/>
            <a:lstStyle/>
            <a:p>
              <a:endParaRPr/>
            </a:p>
          </p:txBody>
        </p:sp>
      </p:grpSp>
      <p:sp>
        <p:nvSpPr>
          <p:cNvPr id="9" name="object 9"/>
          <p:cNvSpPr/>
          <p:nvPr/>
        </p:nvSpPr>
        <p:spPr>
          <a:xfrm>
            <a:off x="2819400" y="0"/>
            <a:ext cx="76200" cy="6858000"/>
          </a:xfrm>
          <a:custGeom>
            <a:avLst/>
            <a:gdLst/>
            <a:ahLst/>
            <a:cxnLst/>
            <a:rect l="l" t="t" r="r" b="b"/>
            <a:pathLst>
              <a:path w="76200" h="6858000">
                <a:moveTo>
                  <a:pt x="0" y="6858000"/>
                </a:moveTo>
                <a:lnTo>
                  <a:pt x="76200" y="6858000"/>
                </a:lnTo>
                <a:lnTo>
                  <a:pt x="76200" y="0"/>
                </a:lnTo>
                <a:lnTo>
                  <a:pt x="0" y="0"/>
                </a:lnTo>
                <a:lnTo>
                  <a:pt x="0" y="6858000"/>
                </a:lnTo>
                <a:close/>
              </a:path>
            </a:pathLst>
          </a:custGeom>
          <a:solidFill>
            <a:srgbClr val="FFECE8">
              <a:alpha val="70999"/>
            </a:srgbClr>
          </a:solidFill>
        </p:spPr>
        <p:txBody>
          <a:bodyPr wrap="square" lIns="0" tIns="0" rIns="0" bIns="0" rtlCol="0"/>
          <a:lstStyle/>
          <a:p>
            <a:endParaRPr/>
          </a:p>
        </p:txBody>
      </p:sp>
      <p:sp>
        <p:nvSpPr>
          <p:cNvPr id="10" name="object 10"/>
          <p:cNvSpPr/>
          <p:nvPr/>
        </p:nvSpPr>
        <p:spPr>
          <a:xfrm>
            <a:off x="1601787" y="0"/>
            <a:ext cx="57150" cy="6858000"/>
          </a:xfrm>
          <a:custGeom>
            <a:avLst/>
            <a:gdLst/>
            <a:ahLst/>
            <a:cxnLst/>
            <a:rect l="l" t="t" r="r" b="b"/>
            <a:pathLst>
              <a:path w="57150" h="6858000">
                <a:moveTo>
                  <a:pt x="57150" y="6858000"/>
                </a:moveTo>
                <a:lnTo>
                  <a:pt x="0" y="6858000"/>
                </a:lnTo>
                <a:lnTo>
                  <a:pt x="0" y="0"/>
                </a:lnTo>
                <a:lnTo>
                  <a:pt x="57150" y="0"/>
                </a:lnTo>
                <a:lnTo>
                  <a:pt x="57150" y="6858000"/>
                </a:lnTo>
                <a:close/>
              </a:path>
            </a:pathLst>
          </a:custGeom>
          <a:solidFill>
            <a:srgbClr val="FDC3AD">
              <a:alpha val="72898"/>
            </a:srgbClr>
          </a:solidFill>
        </p:spPr>
        <p:txBody>
          <a:bodyPr wrap="square" lIns="0" tIns="0" rIns="0" bIns="0" rtlCol="0"/>
          <a:lstStyle/>
          <a:p>
            <a:endParaRPr/>
          </a:p>
        </p:txBody>
      </p:sp>
      <p:grpSp>
        <p:nvGrpSpPr>
          <p:cNvPr id="11" name="object 11"/>
          <p:cNvGrpSpPr/>
          <p:nvPr/>
        </p:nvGrpSpPr>
        <p:grpSpPr>
          <a:xfrm>
            <a:off x="2349501" y="0"/>
            <a:ext cx="117475" cy="6858000"/>
            <a:chOff x="825500" y="0"/>
            <a:chExt cx="117475" cy="6858000"/>
          </a:xfrm>
        </p:grpSpPr>
        <p:sp>
          <p:nvSpPr>
            <p:cNvPr id="12" name="object 12"/>
            <p:cNvSpPr/>
            <p:nvPr/>
          </p:nvSpPr>
          <p:spPr>
            <a:xfrm>
              <a:off x="885825" y="0"/>
              <a:ext cx="57150" cy="6858000"/>
            </a:xfrm>
            <a:custGeom>
              <a:avLst/>
              <a:gdLst/>
              <a:ahLst/>
              <a:cxnLst/>
              <a:rect l="l" t="t" r="r" b="b"/>
              <a:pathLst>
                <a:path w="57150" h="6858000">
                  <a:moveTo>
                    <a:pt x="57150" y="6858000"/>
                  </a:moveTo>
                  <a:lnTo>
                    <a:pt x="0" y="6858000"/>
                  </a:lnTo>
                  <a:lnTo>
                    <a:pt x="0" y="0"/>
                  </a:lnTo>
                  <a:lnTo>
                    <a:pt x="57150" y="0"/>
                  </a:lnTo>
                  <a:lnTo>
                    <a:pt x="57150" y="6858000"/>
                  </a:lnTo>
                  <a:close/>
                </a:path>
              </a:pathLst>
            </a:custGeom>
            <a:solidFill>
              <a:srgbClr val="FFECE8">
                <a:alpha val="83099"/>
              </a:srgbClr>
            </a:solidFill>
          </p:spPr>
          <p:txBody>
            <a:bodyPr wrap="square" lIns="0" tIns="0" rIns="0" bIns="0" rtlCol="0"/>
            <a:lstStyle/>
            <a:p>
              <a:endParaRPr/>
            </a:p>
          </p:txBody>
        </p:sp>
        <p:sp>
          <p:nvSpPr>
            <p:cNvPr id="13" name="object 13"/>
            <p:cNvSpPr/>
            <p:nvPr/>
          </p:nvSpPr>
          <p:spPr>
            <a:xfrm>
              <a:off x="825500" y="0"/>
              <a:ext cx="57150" cy="6858000"/>
            </a:xfrm>
            <a:custGeom>
              <a:avLst/>
              <a:gdLst/>
              <a:ahLst/>
              <a:cxnLst/>
              <a:rect l="l" t="t" r="r" b="b"/>
              <a:pathLst>
                <a:path w="57150" h="6858000">
                  <a:moveTo>
                    <a:pt x="57150" y="6858000"/>
                  </a:moveTo>
                  <a:lnTo>
                    <a:pt x="0" y="6858000"/>
                  </a:lnTo>
                  <a:lnTo>
                    <a:pt x="0" y="0"/>
                  </a:lnTo>
                  <a:lnTo>
                    <a:pt x="57150" y="0"/>
                  </a:lnTo>
                  <a:lnTo>
                    <a:pt x="57150" y="6858000"/>
                  </a:lnTo>
                  <a:close/>
                </a:path>
              </a:pathLst>
            </a:custGeom>
            <a:solidFill>
              <a:srgbClr val="FDC3AD"/>
            </a:solidFill>
          </p:spPr>
          <p:txBody>
            <a:bodyPr wrap="square" lIns="0" tIns="0" rIns="0" bIns="0" rtlCol="0"/>
            <a:lstStyle/>
            <a:p>
              <a:endParaRPr/>
            </a:p>
          </p:txBody>
        </p:sp>
      </p:grpSp>
      <p:sp>
        <p:nvSpPr>
          <p:cNvPr id="14" name="object 14"/>
          <p:cNvSpPr/>
          <p:nvPr/>
        </p:nvSpPr>
        <p:spPr>
          <a:xfrm>
            <a:off x="3236913" y="0"/>
            <a:ext cx="28575" cy="6858000"/>
          </a:xfrm>
          <a:custGeom>
            <a:avLst/>
            <a:gdLst/>
            <a:ahLst/>
            <a:cxnLst/>
            <a:rect l="l" t="t" r="r" b="b"/>
            <a:pathLst>
              <a:path w="28575" h="6858000">
                <a:moveTo>
                  <a:pt x="28575" y="6858000"/>
                </a:moveTo>
                <a:lnTo>
                  <a:pt x="0" y="6858000"/>
                </a:lnTo>
                <a:lnTo>
                  <a:pt x="0" y="0"/>
                </a:lnTo>
                <a:lnTo>
                  <a:pt x="28575" y="0"/>
                </a:lnTo>
                <a:lnTo>
                  <a:pt x="28575" y="6858000"/>
                </a:lnTo>
                <a:close/>
              </a:path>
            </a:pathLst>
          </a:custGeom>
          <a:solidFill>
            <a:srgbClr val="FDC3AD">
              <a:alpha val="81999"/>
            </a:srgbClr>
          </a:solidFill>
        </p:spPr>
        <p:txBody>
          <a:bodyPr wrap="square" lIns="0" tIns="0" rIns="0" bIns="0" rtlCol="0"/>
          <a:lstStyle/>
          <a:p>
            <a:endParaRPr/>
          </a:p>
        </p:txBody>
      </p:sp>
      <p:sp>
        <p:nvSpPr>
          <p:cNvPr id="15" name="object 15"/>
          <p:cNvSpPr/>
          <p:nvPr/>
        </p:nvSpPr>
        <p:spPr>
          <a:xfrm>
            <a:off x="2586038" y="0"/>
            <a:ext cx="9525" cy="6858000"/>
          </a:xfrm>
          <a:custGeom>
            <a:avLst/>
            <a:gdLst/>
            <a:ahLst/>
            <a:cxnLst/>
            <a:rect l="l" t="t" r="r" b="b"/>
            <a:pathLst>
              <a:path w="9525" h="6858000">
                <a:moveTo>
                  <a:pt x="9525" y="6858000"/>
                </a:moveTo>
                <a:lnTo>
                  <a:pt x="0" y="6858000"/>
                </a:lnTo>
                <a:lnTo>
                  <a:pt x="0" y="0"/>
                </a:lnTo>
                <a:lnTo>
                  <a:pt x="9525" y="0"/>
                </a:lnTo>
                <a:lnTo>
                  <a:pt x="9525" y="6858000"/>
                </a:lnTo>
                <a:close/>
              </a:path>
            </a:pathLst>
          </a:custGeom>
          <a:solidFill>
            <a:srgbClr val="FDC3AD"/>
          </a:solidFill>
        </p:spPr>
        <p:txBody>
          <a:bodyPr wrap="square" lIns="0" tIns="0" rIns="0" bIns="0" rtlCol="0"/>
          <a:lstStyle/>
          <a:p>
            <a:endParaRPr/>
          </a:p>
        </p:txBody>
      </p:sp>
      <p:sp>
        <p:nvSpPr>
          <p:cNvPr id="16" name="object 16"/>
          <p:cNvSpPr/>
          <p:nvPr/>
        </p:nvSpPr>
        <p:spPr>
          <a:xfrm>
            <a:off x="10609263" y="0"/>
            <a:ext cx="57150" cy="6858000"/>
          </a:xfrm>
          <a:custGeom>
            <a:avLst/>
            <a:gdLst/>
            <a:ahLst/>
            <a:cxnLst/>
            <a:rect l="l" t="t" r="r" b="b"/>
            <a:pathLst>
              <a:path w="57150" h="6858000">
                <a:moveTo>
                  <a:pt x="11430" y="0"/>
                </a:moveTo>
                <a:lnTo>
                  <a:pt x="0" y="0"/>
                </a:lnTo>
                <a:lnTo>
                  <a:pt x="0" y="6858000"/>
                </a:lnTo>
                <a:lnTo>
                  <a:pt x="11430" y="6858000"/>
                </a:lnTo>
                <a:lnTo>
                  <a:pt x="11430" y="0"/>
                </a:lnTo>
                <a:close/>
              </a:path>
              <a:path w="57150" h="6858000">
                <a:moveTo>
                  <a:pt x="57150" y="0"/>
                </a:moveTo>
                <a:lnTo>
                  <a:pt x="22860" y="0"/>
                </a:lnTo>
                <a:lnTo>
                  <a:pt x="22860" y="6858000"/>
                </a:lnTo>
                <a:lnTo>
                  <a:pt x="57150" y="6858000"/>
                </a:lnTo>
                <a:lnTo>
                  <a:pt x="57150" y="0"/>
                </a:lnTo>
                <a:close/>
              </a:path>
            </a:pathLst>
          </a:custGeom>
          <a:solidFill>
            <a:srgbClr val="FDC3AD"/>
          </a:solidFill>
        </p:spPr>
        <p:txBody>
          <a:bodyPr wrap="square" lIns="0" tIns="0" rIns="0" bIns="0" rtlCol="0"/>
          <a:lstStyle/>
          <a:p>
            <a:endParaRPr/>
          </a:p>
        </p:txBody>
      </p:sp>
      <p:grpSp>
        <p:nvGrpSpPr>
          <p:cNvPr id="17" name="object 17"/>
          <p:cNvGrpSpPr/>
          <p:nvPr/>
        </p:nvGrpSpPr>
        <p:grpSpPr>
          <a:xfrm>
            <a:off x="2133601" y="0"/>
            <a:ext cx="1660525" cy="6858000"/>
            <a:chOff x="609600" y="0"/>
            <a:chExt cx="1660525" cy="6858000"/>
          </a:xfrm>
        </p:grpSpPr>
        <p:sp>
          <p:nvSpPr>
            <p:cNvPr id="18" name="object 18"/>
            <p:cNvSpPr/>
            <p:nvPr/>
          </p:nvSpPr>
          <p:spPr>
            <a:xfrm>
              <a:off x="1219200" y="0"/>
              <a:ext cx="76200" cy="6858000"/>
            </a:xfrm>
            <a:custGeom>
              <a:avLst/>
              <a:gdLst/>
              <a:ahLst/>
              <a:cxnLst/>
              <a:rect l="l" t="t" r="r" b="b"/>
              <a:pathLst>
                <a:path w="76200" h="6858000">
                  <a:moveTo>
                    <a:pt x="76200" y="6858000"/>
                  </a:moveTo>
                  <a:lnTo>
                    <a:pt x="0" y="6858000"/>
                  </a:lnTo>
                  <a:lnTo>
                    <a:pt x="0" y="0"/>
                  </a:lnTo>
                  <a:lnTo>
                    <a:pt x="76200" y="0"/>
                  </a:lnTo>
                  <a:lnTo>
                    <a:pt x="76200" y="6858000"/>
                  </a:lnTo>
                  <a:close/>
                </a:path>
              </a:pathLst>
            </a:custGeom>
            <a:solidFill>
              <a:srgbClr val="FDC3AD">
                <a:alpha val="50999"/>
              </a:srgbClr>
            </a:solidFill>
          </p:spPr>
          <p:txBody>
            <a:bodyPr wrap="square" lIns="0" tIns="0" rIns="0" bIns="0" rtlCol="0"/>
            <a:lstStyle/>
            <a:p>
              <a:endParaRPr/>
            </a:p>
          </p:txBody>
        </p:sp>
        <p:sp>
          <p:nvSpPr>
            <p:cNvPr id="19" name="object 19"/>
            <p:cNvSpPr/>
            <p:nvPr/>
          </p:nvSpPr>
          <p:spPr>
            <a:xfrm>
              <a:off x="609600" y="3429000"/>
              <a:ext cx="1341755" cy="2079625"/>
            </a:xfrm>
            <a:custGeom>
              <a:avLst/>
              <a:gdLst/>
              <a:ahLst/>
              <a:cxnLst/>
              <a:rect l="l" t="t" r="r" b="b"/>
              <a:pathLst>
                <a:path w="1341755" h="2079625">
                  <a:moveTo>
                    <a:pt x="1295400" y="647700"/>
                  </a:moveTo>
                  <a:lnTo>
                    <a:pt x="1293622" y="599363"/>
                  </a:lnTo>
                  <a:lnTo>
                    <a:pt x="1288376" y="551992"/>
                  </a:lnTo>
                  <a:lnTo>
                    <a:pt x="1279779" y="505714"/>
                  </a:lnTo>
                  <a:lnTo>
                    <a:pt x="1267968" y="460641"/>
                  </a:lnTo>
                  <a:lnTo>
                    <a:pt x="1253070" y="416915"/>
                  </a:lnTo>
                  <a:lnTo>
                    <a:pt x="1235202" y="374650"/>
                  </a:lnTo>
                  <a:lnTo>
                    <a:pt x="1214475" y="333984"/>
                  </a:lnTo>
                  <a:lnTo>
                    <a:pt x="1191044" y="295021"/>
                  </a:lnTo>
                  <a:lnTo>
                    <a:pt x="1165021" y="257911"/>
                  </a:lnTo>
                  <a:lnTo>
                    <a:pt x="1136523" y="222770"/>
                  </a:lnTo>
                  <a:lnTo>
                    <a:pt x="1105687" y="189712"/>
                  </a:lnTo>
                  <a:lnTo>
                    <a:pt x="1072629" y="158877"/>
                  </a:lnTo>
                  <a:lnTo>
                    <a:pt x="1037488" y="130378"/>
                  </a:lnTo>
                  <a:lnTo>
                    <a:pt x="1000379" y="104355"/>
                  </a:lnTo>
                  <a:lnTo>
                    <a:pt x="961415" y="80924"/>
                  </a:lnTo>
                  <a:lnTo>
                    <a:pt x="920750" y="60198"/>
                  </a:lnTo>
                  <a:lnTo>
                    <a:pt x="878484" y="42329"/>
                  </a:lnTo>
                  <a:lnTo>
                    <a:pt x="834758" y="27432"/>
                  </a:lnTo>
                  <a:lnTo>
                    <a:pt x="789686" y="15621"/>
                  </a:lnTo>
                  <a:lnTo>
                    <a:pt x="743407" y="7023"/>
                  </a:lnTo>
                  <a:lnTo>
                    <a:pt x="696036" y="1778"/>
                  </a:lnTo>
                  <a:lnTo>
                    <a:pt x="647700" y="0"/>
                  </a:lnTo>
                  <a:lnTo>
                    <a:pt x="599351" y="1778"/>
                  </a:lnTo>
                  <a:lnTo>
                    <a:pt x="551980" y="7023"/>
                  </a:lnTo>
                  <a:lnTo>
                    <a:pt x="505701" y="15621"/>
                  </a:lnTo>
                  <a:lnTo>
                    <a:pt x="460629" y="27432"/>
                  </a:lnTo>
                  <a:lnTo>
                    <a:pt x="416902" y="42329"/>
                  </a:lnTo>
                  <a:lnTo>
                    <a:pt x="374637" y="60198"/>
                  </a:lnTo>
                  <a:lnTo>
                    <a:pt x="333971" y="80924"/>
                  </a:lnTo>
                  <a:lnTo>
                    <a:pt x="295008" y="104355"/>
                  </a:lnTo>
                  <a:lnTo>
                    <a:pt x="257898" y="130378"/>
                  </a:lnTo>
                  <a:lnTo>
                    <a:pt x="222758" y="158877"/>
                  </a:lnTo>
                  <a:lnTo>
                    <a:pt x="189699" y="189712"/>
                  </a:lnTo>
                  <a:lnTo>
                    <a:pt x="158864" y="222770"/>
                  </a:lnTo>
                  <a:lnTo>
                    <a:pt x="130365" y="257911"/>
                  </a:lnTo>
                  <a:lnTo>
                    <a:pt x="104343" y="295021"/>
                  </a:lnTo>
                  <a:lnTo>
                    <a:pt x="80911" y="333984"/>
                  </a:lnTo>
                  <a:lnTo>
                    <a:pt x="60185" y="374650"/>
                  </a:lnTo>
                  <a:lnTo>
                    <a:pt x="42316" y="416915"/>
                  </a:lnTo>
                  <a:lnTo>
                    <a:pt x="27419" y="460641"/>
                  </a:lnTo>
                  <a:lnTo>
                    <a:pt x="15608" y="505714"/>
                  </a:lnTo>
                  <a:lnTo>
                    <a:pt x="7010" y="551992"/>
                  </a:lnTo>
                  <a:lnTo>
                    <a:pt x="1765" y="599363"/>
                  </a:lnTo>
                  <a:lnTo>
                    <a:pt x="0" y="647700"/>
                  </a:lnTo>
                  <a:lnTo>
                    <a:pt x="1765" y="696048"/>
                  </a:lnTo>
                  <a:lnTo>
                    <a:pt x="7010" y="743419"/>
                  </a:lnTo>
                  <a:lnTo>
                    <a:pt x="15608" y="789698"/>
                  </a:lnTo>
                  <a:lnTo>
                    <a:pt x="27419" y="834771"/>
                  </a:lnTo>
                  <a:lnTo>
                    <a:pt x="42316" y="878497"/>
                  </a:lnTo>
                  <a:lnTo>
                    <a:pt x="60185" y="920762"/>
                  </a:lnTo>
                  <a:lnTo>
                    <a:pt x="80911" y="961428"/>
                  </a:lnTo>
                  <a:lnTo>
                    <a:pt x="104343" y="1000391"/>
                  </a:lnTo>
                  <a:lnTo>
                    <a:pt x="130365" y="1037501"/>
                  </a:lnTo>
                  <a:lnTo>
                    <a:pt x="158864" y="1072642"/>
                  </a:lnTo>
                  <a:lnTo>
                    <a:pt x="189699" y="1105700"/>
                  </a:lnTo>
                  <a:lnTo>
                    <a:pt x="222758" y="1136535"/>
                  </a:lnTo>
                  <a:lnTo>
                    <a:pt x="257898" y="1165034"/>
                  </a:lnTo>
                  <a:lnTo>
                    <a:pt x="295008" y="1191056"/>
                  </a:lnTo>
                  <a:lnTo>
                    <a:pt x="333971" y="1214488"/>
                  </a:lnTo>
                  <a:lnTo>
                    <a:pt x="374637" y="1235214"/>
                  </a:lnTo>
                  <a:lnTo>
                    <a:pt x="416902" y="1253083"/>
                  </a:lnTo>
                  <a:lnTo>
                    <a:pt x="460629" y="1267980"/>
                  </a:lnTo>
                  <a:lnTo>
                    <a:pt x="505701" y="1279791"/>
                  </a:lnTo>
                  <a:lnTo>
                    <a:pt x="551980" y="1288389"/>
                  </a:lnTo>
                  <a:lnTo>
                    <a:pt x="599351" y="1293634"/>
                  </a:lnTo>
                  <a:lnTo>
                    <a:pt x="647700" y="1295400"/>
                  </a:lnTo>
                  <a:lnTo>
                    <a:pt x="696036" y="1293634"/>
                  </a:lnTo>
                  <a:lnTo>
                    <a:pt x="743407" y="1288389"/>
                  </a:lnTo>
                  <a:lnTo>
                    <a:pt x="789686" y="1279791"/>
                  </a:lnTo>
                  <a:lnTo>
                    <a:pt x="834758" y="1267980"/>
                  </a:lnTo>
                  <a:lnTo>
                    <a:pt x="878484" y="1253083"/>
                  </a:lnTo>
                  <a:lnTo>
                    <a:pt x="920750" y="1235214"/>
                  </a:lnTo>
                  <a:lnTo>
                    <a:pt x="961415" y="1214488"/>
                  </a:lnTo>
                  <a:lnTo>
                    <a:pt x="1000379" y="1191056"/>
                  </a:lnTo>
                  <a:lnTo>
                    <a:pt x="1037488" y="1165034"/>
                  </a:lnTo>
                  <a:lnTo>
                    <a:pt x="1072629" y="1136535"/>
                  </a:lnTo>
                  <a:lnTo>
                    <a:pt x="1105687" y="1105700"/>
                  </a:lnTo>
                  <a:lnTo>
                    <a:pt x="1136523" y="1072642"/>
                  </a:lnTo>
                  <a:lnTo>
                    <a:pt x="1165021" y="1037501"/>
                  </a:lnTo>
                  <a:lnTo>
                    <a:pt x="1191044" y="1000391"/>
                  </a:lnTo>
                  <a:lnTo>
                    <a:pt x="1214475" y="961428"/>
                  </a:lnTo>
                  <a:lnTo>
                    <a:pt x="1235202" y="920762"/>
                  </a:lnTo>
                  <a:lnTo>
                    <a:pt x="1253070" y="878497"/>
                  </a:lnTo>
                  <a:lnTo>
                    <a:pt x="1267968" y="834771"/>
                  </a:lnTo>
                  <a:lnTo>
                    <a:pt x="1279779" y="789698"/>
                  </a:lnTo>
                  <a:lnTo>
                    <a:pt x="1288376" y="743419"/>
                  </a:lnTo>
                  <a:lnTo>
                    <a:pt x="1293622" y="696048"/>
                  </a:lnTo>
                  <a:lnTo>
                    <a:pt x="1295400" y="647700"/>
                  </a:lnTo>
                  <a:close/>
                </a:path>
                <a:path w="1341755" h="2079625">
                  <a:moveTo>
                    <a:pt x="1341437" y="1758950"/>
                  </a:moveTo>
                  <a:lnTo>
                    <a:pt x="1337957" y="1711566"/>
                  </a:lnTo>
                  <a:lnTo>
                    <a:pt x="1327848" y="1666341"/>
                  </a:lnTo>
                  <a:lnTo>
                    <a:pt x="1311630" y="1623771"/>
                  </a:lnTo>
                  <a:lnTo>
                    <a:pt x="1289773" y="1584350"/>
                  </a:lnTo>
                  <a:lnTo>
                    <a:pt x="1262773" y="1548574"/>
                  </a:lnTo>
                  <a:lnTo>
                    <a:pt x="1231138" y="1516938"/>
                  </a:lnTo>
                  <a:lnTo>
                    <a:pt x="1195362" y="1489938"/>
                  </a:lnTo>
                  <a:lnTo>
                    <a:pt x="1155941" y="1468081"/>
                  </a:lnTo>
                  <a:lnTo>
                    <a:pt x="1113370" y="1451864"/>
                  </a:lnTo>
                  <a:lnTo>
                    <a:pt x="1068146" y="1441754"/>
                  </a:lnTo>
                  <a:lnTo>
                    <a:pt x="1020762" y="1438275"/>
                  </a:lnTo>
                  <a:lnTo>
                    <a:pt x="973366" y="1441754"/>
                  </a:lnTo>
                  <a:lnTo>
                    <a:pt x="928141" y="1451851"/>
                  </a:lnTo>
                  <a:lnTo>
                    <a:pt x="885558" y="1468081"/>
                  </a:lnTo>
                  <a:lnTo>
                    <a:pt x="846124" y="1489938"/>
                  </a:lnTo>
                  <a:lnTo>
                    <a:pt x="810310" y="1516913"/>
                  </a:lnTo>
                  <a:lnTo>
                    <a:pt x="778649" y="1548523"/>
                  </a:lnTo>
                  <a:lnTo>
                    <a:pt x="751598" y="1584286"/>
                  </a:lnTo>
                  <a:lnTo>
                    <a:pt x="729665" y="1623669"/>
                  </a:lnTo>
                  <a:lnTo>
                    <a:pt x="713346" y="1666201"/>
                  </a:lnTo>
                  <a:lnTo>
                    <a:pt x="703122" y="1711375"/>
                  </a:lnTo>
                  <a:lnTo>
                    <a:pt x="699516" y="1758696"/>
                  </a:lnTo>
                  <a:lnTo>
                    <a:pt x="703122" y="1806155"/>
                  </a:lnTo>
                  <a:lnTo>
                    <a:pt x="713346" y="1851431"/>
                  </a:lnTo>
                  <a:lnTo>
                    <a:pt x="729665" y="1894039"/>
                  </a:lnTo>
                  <a:lnTo>
                    <a:pt x="751598" y="1933498"/>
                  </a:lnTo>
                  <a:lnTo>
                    <a:pt x="778649" y="1969300"/>
                  </a:lnTo>
                  <a:lnTo>
                    <a:pt x="810310" y="2000948"/>
                  </a:lnTo>
                  <a:lnTo>
                    <a:pt x="846124" y="2027961"/>
                  </a:lnTo>
                  <a:lnTo>
                    <a:pt x="885558" y="2049818"/>
                  </a:lnTo>
                  <a:lnTo>
                    <a:pt x="928141" y="2066048"/>
                  </a:lnTo>
                  <a:lnTo>
                    <a:pt x="973366" y="2076157"/>
                  </a:lnTo>
                  <a:lnTo>
                    <a:pt x="1020762" y="2079625"/>
                  </a:lnTo>
                  <a:lnTo>
                    <a:pt x="1068146" y="2076157"/>
                  </a:lnTo>
                  <a:lnTo>
                    <a:pt x="1113370" y="2066048"/>
                  </a:lnTo>
                  <a:lnTo>
                    <a:pt x="1155941" y="2049830"/>
                  </a:lnTo>
                  <a:lnTo>
                    <a:pt x="1195362" y="2027974"/>
                  </a:lnTo>
                  <a:lnTo>
                    <a:pt x="1231138" y="2000973"/>
                  </a:lnTo>
                  <a:lnTo>
                    <a:pt x="1262773" y="1969338"/>
                  </a:lnTo>
                  <a:lnTo>
                    <a:pt x="1289773" y="1933562"/>
                  </a:lnTo>
                  <a:lnTo>
                    <a:pt x="1311630" y="1894141"/>
                  </a:lnTo>
                  <a:lnTo>
                    <a:pt x="1327848" y="1851571"/>
                  </a:lnTo>
                  <a:lnTo>
                    <a:pt x="1337957" y="1806346"/>
                  </a:lnTo>
                  <a:lnTo>
                    <a:pt x="1341437" y="1758950"/>
                  </a:lnTo>
                  <a:close/>
                </a:path>
              </a:pathLst>
            </a:custGeom>
            <a:solidFill>
              <a:srgbClr val="FD8537"/>
            </a:solidFill>
          </p:spPr>
          <p:txBody>
            <a:bodyPr wrap="square" lIns="0" tIns="0" rIns="0" bIns="0" rtlCol="0"/>
            <a:lstStyle/>
            <a:p>
              <a:endParaRPr/>
            </a:p>
          </p:txBody>
        </p:sp>
        <p:sp>
          <p:nvSpPr>
            <p:cNvPr id="20" name="object 20"/>
            <p:cNvSpPr/>
            <p:nvPr/>
          </p:nvSpPr>
          <p:spPr>
            <a:xfrm>
              <a:off x="1091183" y="5500687"/>
              <a:ext cx="137540" cy="136525"/>
            </a:xfrm>
            <a:prstGeom prst="rect">
              <a:avLst/>
            </a:prstGeom>
            <a:blipFill>
              <a:blip r:embed="rId2" cstate="print"/>
              <a:stretch>
                <a:fillRect/>
              </a:stretch>
            </a:blipFill>
          </p:spPr>
          <p:txBody>
            <a:bodyPr wrap="square" lIns="0" tIns="0" rIns="0" bIns="0" rtlCol="0"/>
            <a:lstStyle/>
            <a:p>
              <a:endParaRPr/>
            </a:p>
          </p:txBody>
        </p:sp>
        <p:sp>
          <p:nvSpPr>
            <p:cNvPr id="21" name="object 21"/>
            <p:cNvSpPr/>
            <p:nvPr/>
          </p:nvSpPr>
          <p:spPr>
            <a:xfrm>
              <a:off x="1664195" y="4495800"/>
              <a:ext cx="606425" cy="1567180"/>
            </a:xfrm>
            <a:custGeom>
              <a:avLst/>
              <a:gdLst/>
              <a:ahLst/>
              <a:cxnLst/>
              <a:rect l="l" t="t" r="r" b="b"/>
              <a:pathLst>
                <a:path w="606425" h="1567179">
                  <a:moveTo>
                    <a:pt x="274142" y="1429550"/>
                  </a:moveTo>
                  <a:lnTo>
                    <a:pt x="267131" y="1386154"/>
                  </a:lnTo>
                  <a:lnTo>
                    <a:pt x="247637" y="1348447"/>
                  </a:lnTo>
                  <a:lnTo>
                    <a:pt x="217919" y="1318729"/>
                  </a:lnTo>
                  <a:lnTo>
                    <a:pt x="180225" y="1299235"/>
                  </a:lnTo>
                  <a:lnTo>
                    <a:pt x="136829" y="1292225"/>
                  </a:lnTo>
                  <a:lnTo>
                    <a:pt x="93421" y="1299235"/>
                  </a:lnTo>
                  <a:lnTo>
                    <a:pt x="55753" y="1318729"/>
                  </a:lnTo>
                  <a:lnTo>
                    <a:pt x="26098" y="1348447"/>
                  </a:lnTo>
                  <a:lnTo>
                    <a:pt x="6756" y="1386128"/>
                  </a:lnTo>
                  <a:lnTo>
                    <a:pt x="0" y="1429512"/>
                  </a:lnTo>
                  <a:lnTo>
                    <a:pt x="6756" y="1472933"/>
                  </a:lnTo>
                  <a:lnTo>
                    <a:pt x="26098" y="1510639"/>
                  </a:lnTo>
                  <a:lnTo>
                    <a:pt x="55753" y="1540370"/>
                  </a:lnTo>
                  <a:lnTo>
                    <a:pt x="93421" y="1559864"/>
                  </a:lnTo>
                  <a:lnTo>
                    <a:pt x="136829" y="1566862"/>
                  </a:lnTo>
                  <a:lnTo>
                    <a:pt x="180225" y="1559864"/>
                  </a:lnTo>
                  <a:lnTo>
                    <a:pt x="217919" y="1540370"/>
                  </a:lnTo>
                  <a:lnTo>
                    <a:pt x="247637" y="1510652"/>
                  </a:lnTo>
                  <a:lnTo>
                    <a:pt x="267131" y="1472958"/>
                  </a:lnTo>
                  <a:lnTo>
                    <a:pt x="274142" y="1429550"/>
                  </a:lnTo>
                  <a:close/>
                </a:path>
                <a:path w="606425" h="1567179">
                  <a:moveTo>
                    <a:pt x="605929" y="182562"/>
                  </a:moveTo>
                  <a:lnTo>
                    <a:pt x="599401" y="134035"/>
                  </a:lnTo>
                  <a:lnTo>
                    <a:pt x="580999" y="90424"/>
                  </a:lnTo>
                  <a:lnTo>
                    <a:pt x="552450" y="53479"/>
                  </a:lnTo>
                  <a:lnTo>
                    <a:pt x="515505" y="24930"/>
                  </a:lnTo>
                  <a:lnTo>
                    <a:pt x="471893" y="6527"/>
                  </a:lnTo>
                  <a:lnTo>
                    <a:pt x="423367" y="0"/>
                  </a:lnTo>
                  <a:lnTo>
                    <a:pt x="374827" y="6527"/>
                  </a:lnTo>
                  <a:lnTo>
                    <a:pt x="331216" y="24942"/>
                  </a:lnTo>
                  <a:lnTo>
                    <a:pt x="294271" y="53517"/>
                  </a:lnTo>
                  <a:lnTo>
                    <a:pt x="265722" y="90525"/>
                  </a:lnTo>
                  <a:lnTo>
                    <a:pt x="247319" y="134226"/>
                  </a:lnTo>
                  <a:lnTo>
                    <a:pt x="240804" y="182880"/>
                  </a:lnTo>
                  <a:lnTo>
                    <a:pt x="247319" y="231279"/>
                  </a:lnTo>
                  <a:lnTo>
                    <a:pt x="265722" y="274802"/>
                  </a:lnTo>
                  <a:lnTo>
                    <a:pt x="294271" y="311696"/>
                  </a:lnTo>
                  <a:lnTo>
                    <a:pt x="331216" y="340220"/>
                  </a:lnTo>
                  <a:lnTo>
                    <a:pt x="374827" y="358609"/>
                  </a:lnTo>
                  <a:lnTo>
                    <a:pt x="423367" y="365125"/>
                  </a:lnTo>
                  <a:lnTo>
                    <a:pt x="471893" y="358609"/>
                  </a:lnTo>
                  <a:lnTo>
                    <a:pt x="515505" y="340207"/>
                  </a:lnTo>
                  <a:lnTo>
                    <a:pt x="552450" y="311658"/>
                  </a:lnTo>
                  <a:lnTo>
                    <a:pt x="580999" y="274713"/>
                  </a:lnTo>
                  <a:lnTo>
                    <a:pt x="599401" y="231101"/>
                  </a:lnTo>
                  <a:lnTo>
                    <a:pt x="605929" y="182562"/>
                  </a:lnTo>
                  <a:close/>
                </a:path>
              </a:pathLst>
            </a:custGeom>
            <a:solidFill>
              <a:srgbClr val="FD8537"/>
            </a:solidFill>
          </p:spPr>
          <p:txBody>
            <a:bodyPr wrap="square" lIns="0" tIns="0" rIns="0" bIns="0" rtlCol="0"/>
            <a:lstStyle/>
            <a:p>
              <a:endParaRPr/>
            </a:p>
          </p:txBody>
        </p:sp>
      </p:grpSp>
      <p:sp>
        <p:nvSpPr>
          <p:cNvPr id="22" name="object 22"/>
          <p:cNvSpPr txBox="1"/>
          <p:nvPr/>
        </p:nvSpPr>
        <p:spPr>
          <a:xfrm>
            <a:off x="3964939" y="2154554"/>
            <a:ext cx="5986780" cy="3100849"/>
          </a:xfrm>
          <a:prstGeom prst="rect">
            <a:avLst/>
          </a:prstGeom>
        </p:spPr>
        <p:txBody>
          <a:bodyPr vert="horz" wrap="square" lIns="0" tIns="111760" rIns="0" bIns="0" rtlCol="0">
            <a:spAutoFit/>
          </a:bodyPr>
          <a:lstStyle/>
          <a:p>
            <a:pPr marL="12700" marR="5080">
              <a:lnSpc>
                <a:spcPts val="3240"/>
              </a:lnSpc>
              <a:spcBef>
                <a:spcPts val="880"/>
              </a:spcBef>
            </a:pPr>
            <a:r>
              <a:rPr sz="2700" b="1" dirty="0">
                <a:solidFill>
                  <a:srgbClr val="565F6C"/>
                </a:solidFill>
                <a:latin typeface="TeXGyreSchola"/>
                <a:cs typeface="TeXGyreSchola"/>
              </a:rPr>
              <a:t>I</a:t>
            </a:r>
            <a:r>
              <a:rPr sz="2150" b="1" dirty="0">
                <a:solidFill>
                  <a:srgbClr val="565F6C"/>
                </a:solidFill>
                <a:latin typeface="TeXGyreSchola"/>
                <a:cs typeface="TeXGyreSchola"/>
              </a:rPr>
              <a:t>S </a:t>
            </a:r>
            <a:r>
              <a:rPr sz="2150" b="1" spc="5" dirty="0">
                <a:solidFill>
                  <a:srgbClr val="565F6C"/>
                </a:solidFill>
                <a:latin typeface="TeXGyreSchola"/>
                <a:cs typeface="TeXGyreSchola"/>
              </a:rPr>
              <a:t>TO GIVE THE READER ENOUGH  INFORMATION TO HELP THEM EASILY  AND QUICKLY FIND THE SOURCE YOU  HAVE </a:t>
            </a:r>
            <a:r>
              <a:rPr sz="2150" b="1" dirty="0">
                <a:solidFill>
                  <a:srgbClr val="565F6C"/>
                </a:solidFill>
                <a:latin typeface="TeXGyreSchola"/>
                <a:cs typeface="TeXGyreSchola"/>
              </a:rPr>
              <a:t>CITED</a:t>
            </a:r>
            <a:r>
              <a:rPr sz="2700" b="1" dirty="0">
                <a:solidFill>
                  <a:srgbClr val="565F6C"/>
                </a:solidFill>
                <a:latin typeface="TeXGyreSchola"/>
                <a:cs typeface="TeXGyreSchola"/>
              </a:rPr>
              <a:t>.</a:t>
            </a:r>
            <a:endParaRPr lang="en-US" sz="2700" b="1" dirty="0">
              <a:solidFill>
                <a:srgbClr val="565F6C"/>
              </a:solidFill>
              <a:latin typeface="TeXGyreSchola"/>
              <a:cs typeface="TeXGyreSchola"/>
            </a:endParaRPr>
          </a:p>
          <a:p>
            <a:pPr marL="12700" marR="5080">
              <a:lnSpc>
                <a:spcPts val="3240"/>
              </a:lnSpc>
              <a:spcBef>
                <a:spcPts val="880"/>
              </a:spcBef>
            </a:pPr>
            <a:r>
              <a:rPr sz="2700" b="1" dirty="0">
                <a:solidFill>
                  <a:srgbClr val="565F6C"/>
                </a:solidFill>
                <a:latin typeface="TeXGyreSchola"/>
                <a:cs typeface="TeXGyreSchola"/>
              </a:rPr>
              <a:t>I</a:t>
            </a:r>
            <a:r>
              <a:rPr sz="2150" b="1" dirty="0">
                <a:solidFill>
                  <a:srgbClr val="565F6C"/>
                </a:solidFill>
                <a:latin typeface="TeXGyreSchola"/>
                <a:cs typeface="TeXGyreSchola"/>
              </a:rPr>
              <a:t>F </a:t>
            </a:r>
            <a:r>
              <a:rPr sz="2150" b="1" spc="5" dirty="0">
                <a:solidFill>
                  <a:srgbClr val="565F6C"/>
                </a:solidFill>
                <a:latin typeface="TeXGyreSchola"/>
                <a:cs typeface="TeXGyreSchola"/>
              </a:rPr>
              <a:t>THEY WANT TO LOOK  AT YOUR SOURCE AND CHECK IT FOR  THEMSELVES</a:t>
            </a:r>
            <a:r>
              <a:rPr sz="2700" b="1" spc="5" dirty="0">
                <a:solidFill>
                  <a:srgbClr val="565F6C"/>
                </a:solidFill>
                <a:latin typeface="TeXGyreSchola"/>
                <a:cs typeface="TeXGyreSchola"/>
              </a:rPr>
              <a:t>, </a:t>
            </a:r>
            <a:r>
              <a:rPr sz="2150" b="1" spc="5" dirty="0">
                <a:solidFill>
                  <a:srgbClr val="565F6C"/>
                </a:solidFill>
                <a:latin typeface="TeXGyreSchola"/>
                <a:cs typeface="TeXGyreSchola"/>
              </a:rPr>
              <a:t>COULD THEY FIND IT  EASILY WITH THE INFORMATION YOU  HAVE</a:t>
            </a:r>
            <a:r>
              <a:rPr sz="2150" b="1" spc="150" dirty="0">
                <a:solidFill>
                  <a:srgbClr val="565F6C"/>
                </a:solidFill>
                <a:latin typeface="TeXGyreSchola"/>
                <a:cs typeface="TeXGyreSchola"/>
              </a:rPr>
              <a:t> </a:t>
            </a:r>
            <a:r>
              <a:rPr sz="2150" b="1" spc="5" dirty="0">
                <a:solidFill>
                  <a:srgbClr val="565F6C"/>
                </a:solidFill>
                <a:latin typeface="TeXGyreSchola"/>
                <a:cs typeface="TeXGyreSchola"/>
              </a:rPr>
              <a:t>SUPPLIED</a:t>
            </a:r>
            <a:r>
              <a:rPr sz="2700" b="1" spc="5" dirty="0">
                <a:solidFill>
                  <a:srgbClr val="565F6C"/>
                </a:solidFill>
                <a:latin typeface="TeXGyreSchola"/>
                <a:cs typeface="TeXGyreSchola"/>
              </a:rPr>
              <a:t>?</a:t>
            </a:r>
            <a:endParaRPr sz="2700" dirty="0">
              <a:latin typeface="TeXGyreSchola"/>
              <a:cs typeface="TeXGyreSchola"/>
            </a:endParaRPr>
          </a:p>
        </p:txBody>
      </p:sp>
      <p:sp>
        <p:nvSpPr>
          <p:cNvPr id="23" name="object 23"/>
          <p:cNvSpPr txBox="1">
            <a:spLocks noGrp="1"/>
          </p:cNvSpPr>
          <p:nvPr>
            <p:ph type="title"/>
          </p:nvPr>
        </p:nvSpPr>
        <p:spPr>
          <a:xfrm>
            <a:off x="2669540" y="633471"/>
            <a:ext cx="5856605" cy="1367041"/>
          </a:xfrm>
          <a:prstGeom prst="rect">
            <a:avLst/>
          </a:prstGeom>
        </p:spPr>
        <p:txBody>
          <a:bodyPr vert="horz" wrap="square" lIns="0" tIns="12700" rIns="0" bIns="0" rtlCol="0" anchor="ctr">
            <a:spAutoFit/>
          </a:bodyPr>
          <a:lstStyle/>
          <a:p>
            <a:pPr marL="12700">
              <a:lnSpc>
                <a:spcPct val="100000"/>
              </a:lnSpc>
              <a:spcBef>
                <a:spcPts val="100"/>
              </a:spcBef>
            </a:pPr>
            <a:r>
              <a:rPr lang="en-US" b="1" spc="-5" dirty="0">
                <a:latin typeface="TeXGyreSchola"/>
              </a:rPr>
              <a:t>G</a:t>
            </a:r>
            <a:r>
              <a:rPr b="1" spc="-5" dirty="0">
                <a:latin typeface="TeXGyreSchola"/>
                <a:cs typeface="TeXGyreSchola"/>
              </a:rPr>
              <a:t>OLDEN RULE </a:t>
            </a:r>
            <a:r>
              <a:rPr b="1" dirty="0">
                <a:latin typeface="TeXGyreSchola"/>
                <a:cs typeface="TeXGyreSchola"/>
              </a:rPr>
              <a:t>OF</a:t>
            </a:r>
            <a:r>
              <a:rPr b="1" spc="480" dirty="0">
                <a:latin typeface="TeXGyreSchola"/>
                <a:cs typeface="TeXGyreSchola"/>
              </a:rPr>
              <a:t> </a:t>
            </a:r>
            <a:r>
              <a:rPr b="1" spc="-5" dirty="0">
                <a:latin typeface="TeXGyreSchola"/>
                <a:cs typeface="TeXGyreSchola"/>
              </a:rPr>
              <a:t>REFERENCING</a:t>
            </a:r>
            <a:endParaRPr sz="3000" dirty="0">
              <a:latin typeface="TeXGyreSchola"/>
              <a:cs typeface="TeXGyreSchola"/>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FDB8F-BD6E-49C1-B0EA-5A7BA882B495}"/>
              </a:ext>
            </a:extLst>
          </p:cNvPr>
          <p:cNvSpPr>
            <a:spLocks noGrp="1"/>
          </p:cNvSpPr>
          <p:nvPr>
            <p:ph type="title"/>
          </p:nvPr>
        </p:nvSpPr>
        <p:spPr/>
        <p:txBody>
          <a:bodyPr/>
          <a:lstStyle/>
          <a:p>
            <a:r>
              <a:rPr lang="en-US" b="1" i="0" u="none" strike="noStrike" baseline="0" dirty="0">
                <a:solidFill>
                  <a:srgbClr val="000000"/>
                </a:solidFill>
                <a:latin typeface="Times New Roman" panose="02020603050405020304" pitchFamily="18" charset="0"/>
              </a:rPr>
              <a:t>Direct Quotations </a:t>
            </a:r>
            <a:endParaRPr lang="en-US" dirty="0"/>
          </a:p>
        </p:txBody>
      </p:sp>
      <p:sp>
        <p:nvSpPr>
          <p:cNvPr id="3" name="Content Placeholder 2">
            <a:extLst>
              <a:ext uri="{FF2B5EF4-FFF2-40B4-BE49-F238E27FC236}">
                <a16:creationId xmlns:a16="http://schemas.microsoft.com/office/drawing/2014/main" id="{903C20E9-6E57-49E8-9CC5-12D80152E18F}"/>
              </a:ext>
            </a:extLst>
          </p:cNvPr>
          <p:cNvSpPr>
            <a:spLocks noGrp="1"/>
          </p:cNvSpPr>
          <p:nvPr>
            <p:ph idx="1"/>
          </p:nvPr>
        </p:nvSpPr>
        <p:spPr/>
        <p:txBody>
          <a:bodyPr>
            <a:normAutofit/>
          </a:bodyPr>
          <a:lstStyle/>
          <a:p>
            <a:r>
              <a:rPr lang="en-US" sz="2400" b="1" i="0" u="none" strike="noStrike" baseline="0" dirty="0">
                <a:solidFill>
                  <a:srgbClr val="000000"/>
                </a:solidFill>
                <a:latin typeface="Times New Roman" panose="02020603050405020304" pitchFamily="18" charset="0"/>
              </a:rPr>
              <a:t>Short Direct Quotations </a:t>
            </a:r>
            <a:r>
              <a:rPr lang="en-US" sz="2400" b="0" i="0" u="none" strike="noStrike" baseline="0" dirty="0">
                <a:solidFill>
                  <a:srgbClr val="000000"/>
                </a:solidFill>
                <a:latin typeface="Times New Roman" panose="02020603050405020304" pitchFamily="18" charset="0"/>
              </a:rPr>
              <a:t>- up to about three lines in length. </a:t>
            </a:r>
          </a:p>
          <a:p>
            <a:pPr marL="0" indent="0">
              <a:buNone/>
            </a:pPr>
            <a:r>
              <a:rPr lang="en-US" sz="2400" b="0" i="1" u="none" strike="noStrike" baseline="0" dirty="0">
                <a:solidFill>
                  <a:srgbClr val="000000"/>
                </a:solidFill>
                <a:latin typeface="Times New Roman" panose="02020603050405020304" pitchFamily="18" charset="0"/>
              </a:rPr>
              <a:t>Example: </a:t>
            </a:r>
            <a:endParaRPr lang="en-US" sz="2400" b="0" i="0" u="none" strike="noStrike" baseline="0" dirty="0">
              <a:solidFill>
                <a:srgbClr val="000000"/>
              </a:solidFill>
              <a:latin typeface="Times New Roman" panose="02020603050405020304" pitchFamily="18" charset="0"/>
            </a:endParaRPr>
          </a:p>
          <a:p>
            <a:r>
              <a:rPr lang="en-US" sz="2400" b="0" i="0" u="none" strike="noStrike" baseline="0" dirty="0">
                <a:solidFill>
                  <a:srgbClr val="000000"/>
                </a:solidFill>
                <a:latin typeface="Times New Roman" panose="02020603050405020304" pitchFamily="18" charset="0"/>
              </a:rPr>
              <a:t>According to </a:t>
            </a:r>
            <a:r>
              <a:rPr lang="en-US" sz="2400" b="0" i="0" u="none" strike="noStrike" baseline="0" dirty="0" err="1">
                <a:solidFill>
                  <a:srgbClr val="000000"/>
                </a:solidFill>
                <a:latin typeface="Times New Roman" panose="02020603050405020304" pitchFamily="18" charset="0"/>
              </a:rPr>
              <a:t>Spolsky</a:t>
            </a:r>
            <a:r>
              <a:rPr lang="en-US" sz="2400" b="0" i="0" u="none" strike="noStrike" baseline="0" dirty="0">
                <a:solidFill>
                  <a:srgbClr val="000000"/>
                </a:solidFill>
                <a:latin typeface="Times New Roman" panose="02020603050405020304" pitchFamily="18" charset="0"/>
              </a:rPr>
              <a:t> (2004: 9) language policy may refer to “all the language practices, beliefs and management decisions of a community or polity”. </a:t>
            </a:r>
            <a:endParaRPr lang="en-US" sz="2400" dirty="0"/>
          </a:p>
        </p:txBody>
      </p:sp>
    </p:spTree>
    <p:extLst>
      <p:ext uri="{BB962C8B-B14F-4D97-AF65-F5344CB8AC3E}">
        <p14:creationId xmlns:p14="http://schemas.microsoft.com/office/powerpoint/2010/main" val="31896140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59941" y="789462"/>
            <a:ext cx="5950584" cy="689932"/>
          </a:xfrm>
          <a:prstGeom prst="rect">
            <a:avLst/>
          </a:prstGeom>
        </p:spPr>
        <p:txBody>
          <a:bodyPr vert="horz" wrap="square" lIns="0" tIns="12700" rIns="0" bIns="0" rtlCol="0" anchor="ctr">
            <a:spAutoFit/>
          </a:bodyPr>
          <a:lstStyle/>
          <a:p>
            <a:pPr marL="12700">
              <a:lnSpc>
                <a:spcPct val="100000"/>
              </a:lnSpc>
              <a:spcBef>
                <a:spcPts val="100"/>
              </a:spcBef>
            </a:pPr>
            <a:r>
              <a:rPr b="1" spc="-5" dirty="0">
                <a:latin typeface="TeXGyreSchola"/>
              </a:rPr>
              <a:t>WHEN SHOULD I QUOTE?</a:t>
            </a:r>
          </a:p>
        </p:txBody>
      </p:sp>
      <p:sp>
        <p:nvSpPr>
          <p:cNvPr id="3" name="object 3"/>
          <p:cNvSpPr txBox="1"/>
          <p:nvPr/>
        </p:nvSpPr>
        <p:spPr>
          <a:xfrm>
            <a:off x="2059940" y="1628776"/>
            <a:ext cx="6461760" cy="1895391"/>
          </a:xfrm>
          <a:prstGeom prst="rect">
            <a:avLst/>
          </a:prstGeom>
        </p:spPr>
        <p:txBody>
          <a:bodyPr vert="horz" wrap="square" lIns="0" tIns="12700" rIns="0" bIns="0" rtlCol="0">
            <a:spAutoFit/>
          </a:bodyPr>
          <a:lstStyle/>
          <a:p>
            <a:pPr marL="285750" indent="-273050">
              <a:spcBef>
                <a:spcPts val="100"/>
              </a:spcBef>
              <a:buClr>
                <a:srgbClr val="FD8537"/>
              </a:buClr>
              <a:buSzPct val="68750"/>
              <a:buFont typeface="Wingdings"/>
              <a:buChar char=""/>
              <a:tabLst>
                <a:tab pos="285750" algn="l"/>
              </a:tabLst>
            </a:pPr>
            <a:r>
              <a:rPr sz="2400" dirty="0">
                <a:latin typeface="TeXGyreSchola"/>
                <a:cs typeface="TeXGyreSchola"/>
              </a:rPr>
              <a:t>You </a:t>
            </a:r>
            <a:r>
              <a:rPr sz="2400" spc="-5" dirty="0">
                <a:latin typeface="TeXGyreSchola"/>
                <a:cs typeface="TeXGyreSchola"/>
              </a:rPr>
              <a:t>should use </a:t>
            </a:r>
            <a:r>
              <a:rPr sz="2400" dirty="0">
                <a:latin typeface="TeXGyreSchola"/>
                <a:cs typeface="TeXGyreSchola"/>
              </a:rPr>
              <a:t>a </a:t>
            </a:r>
            <a:r>
              <a:rPr sz="2400" spc="-5" dirty="0">
                <a:latin typeface="TeXGyreSchola"/>
                <a:cs typeface="TeXGyreSchola"/>
              </a:rPr>
              <a:t>quotation</a:t>
            </a:r>
            <a:r>
              <a:rPr sz="2400" spc="-25" dirty="0">
                <a:latin typeface="TeXGyreSchola"/>
                <a:cs typeface="TeXGyreSchola"/>
              </a:rPr>
              <a:t> </a:t>
            </a:r>
            <a:r>
              <a:rPr sz="2400" spc="-5" dirty="0">
                <a:latin typeface="TeXGyreSchola"/>
                <a:cs typeface="TeXGyreSchola"/>
              </a:rPr>
              <a:t>if:</a:t>
            </a:r>
            <a:endParaRPr sz="2400" dirty="0">
              <a:latin typeface="TeXGyreSchola"/>
              <a:cs typeface="TeXGyreSchola"/>
            </a:endParaRPr>
          </a:p>
          <a:p>
            <a:pPr>
              <a:spcBef>
                <a:spcPts val="20"/>
              </a:spcBef>
              <a:buClr>
                <a:srgbClr val="FD8537"/>
              </a:buClr>
              <a:buFont typeface="Wingdings"/>
              <a:buChar char=""/>
            </a:pPr>
            <a:endParaRPr sz="2700" dirty="0">
              <a:latin typeface="TeXGyreSchola"/>
              <a:cs typeface="TeXGyreSchola"/>
            </a:endParaRPr>
          </a:p>
          <a:p>
            <a:pPr marL="652780" lvl="1" indent="-273685">
              <a:spcBef>
                <a:spcPts val="5"/>
              </a:spcBef>
              <a:buClr>
                <a:srgbClr val="FD8537"/>
              </a:buClr>
              <a:buSzPct val="78571"/>
              <a:buFont typeface="Arial"/>
              <a:buChar char=""/>
              <a:tabLst>
                <a:tab pos="652145" algn="l"/>
                <a:tab pos="652780" algn="l"/>
              </a:tabLst>
            </a:pPr>
            <a:r>
              <a:rPr sz="2100" spc="-5" dirty="0">
                <a:latin typeface="TeXGyreSchola"/>
                <a:cs typeface="TeXGyreSchola"/>
              </a:rPr>
              <a:t>Everything the author writes is</a:t>
            </a:r>
            <a:r>
              <a:rPr sz="2100" spc="5" dirty="0">
                <a:latin typeface="TeXGyreSchola"/>
                <a:cs typeface="TeXGyreSchola"/>
              </a:rPr>
              <a:t> </a:t>
            </a:r>
            <a:r>
              <a:rPr sz="2100" spc="-5" dirty="0">
                <a:latin typeface="TeXGyreSchola"/>
                <a:cs typeface="TeXGyreSchola"/>
              </a:rPr>
              <a:t>important.</a:t>
            </a:r>
            <a:endParaRPr sz="2100" dirty="0">
              <a:latin typeface="TeXGyreSchola"/>
              <a:cs typeface="TeXGyreSchola"/>
            </a:endParaRPr>
          </a:p>
          <a:p>
            <a:pPr marL="652780" lvl="1" indent="-273685">
              <a:spcBef>
                <a:spcPts val="500"/>
              </a:spcBef>
              <a:buClr>
                <a:srgbClr val="FD8537"/>
              </a:buClr>
              <a:buSzPct val="78571"/>
              <a:buFont typeface="Arial"/>
              <a:buChar char=""/>
              <a:tabLst>
                <a:tab pos="652145" algn="l"/>
                <a:tab pos="652780" algn="l"/>
              </a:tabLst>
            </a:pPr>
            <a:r>
              <a:rPr sz="2100" spc="-5" dirty="0">
                <a:latin typeface="TeXGyreSchola"/>
                <a:cs typeface="TeXGyreSchola"/>
              </a:rPr>
              <a:t>The quotation will </a:t>
            </a:r>
            <a:r>
              <a:rPr sz="2100" dirty="0">
                <a:latin typeface="TeXGyreSchola"/>
                <a:cs typeface="TeXGyreSchola"/>
              </a:rPr>
              <a:t>not </a:t>
            </a:r>
            <a:r>
              <a:rPr sz="2100" spc="-5" dirty="0">
                <a:latin typeface="TeXGyreSchola"/>
                <a:cs typeface="TeXGyreSchola"/>
              </a:rPr>
              <a:t>make your text too</a:t>
            </a:r>
            <a:r>
              <a:rPr sz="2100" spc="35" dirty="0">
                <a:latin typeface="TeXGyreSchola"/>
                <a:cs typeface="TeXGyreSchola"/>
              </a:rPr>
              <a:t> </a:t>
            </a:r>
            <a:r>
              <a:rPr sz="2100" spc="-5" dirty="0">
                <a:latin typeface="TeXGyreSchola"/>
                <a:cs typeface="TeXGyreSchola"/>
              </a:rPr>
              <a:t>long.</a:t>
            </a:r>
            <a:endParaRPr sz="2100" dirty="0">
              <a:latin typeface="TeXGyreSchola"/>
              <a:cs typeface="TeXGyreSchola"/>
            </a:endParaRPr>
          </a:p>
          <a:p>
            <a:pPr marL="652780" lvl="1" indent="-273685">
              <a:spcBef>
                <a:spcPts val="500"/>
              </a:spcBef>
              <a:buClr>
                <a:srgbClr val="FD8537"/>
              </a:buClr>
              <a:buSzPct val="78571"/>
              <a:buFont typeface="Arial"/>
              <a:buChar char=""/>
              <a:tabLst>
                <a:tab pos="652145" algn="l"/>
                <a:tab pos="652780" algn="l"/>
              </a:tabLst>
            </a:pPr>
            <a:r>
              <a:rPr sz="2100" dirty="0">
                <a:latin typeface="TeXGyreSchola"/>
                <a:cs typeface="TeXGyreSchola"/>
              </a:rPr>
              <a:t>You haven't </a:t>
            </a:r>
            <a:r>
              <a:rPr sz="2100" spc="-5" dirty="0">
                <a:latin typeface="TeXGyreSchola"/>
                <a:cs typeface="TeXGyreSchola"/>
              </a:rPr>
              <a:t>used many quotations already.</a:t>
            </a:r>
            <a:endParaRPr sz="2100" dirty="0">
              <a:latin typeface="TeXGyreSchola"/>
              <a:cs typeface="TeXGyreSchola"/>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59940" y="450908"/>
            <a:ext cx="5902960" cy="1367041"/>
          </a:xfrm>
          <a:prstGeom prst="rect">
            <a:avLst/>
          </a:prstGeom>
        </p:spPr>
        <p:txBody>
          <a:bodyPr vert="horz" wrap="square" lIns="0" tIns="12700" rIns="0" bIns="0" rtlCol="0" anchor="ctr">
            <a:spAutoFit/>
          </a:bodyPr>
          <a:lstStyle/>
          <a:p>
            <a:pPr marL="12700">
              <a:lnSpc>
                <a:spcPct val="100000"/>
              </a:lnSpc>
              <a:spcBef>
                <a:spcPts val="100"/>
              </a:spcBef>
            </a:pPr>
            <a:r>
              <a:rPr b="1" spc="-5" dirty="0">
                <a:latin typeface="TeXGyreSchola"/>
              </a:rPr>
              <a:t>WHEN SHOULD I SUMMARISE?</a:t>
            </a:r>
          </a:p>
        </p:txBody>
      </p:sp>
      <p:sp>
        <p:nvSpPr>
          <p:cNvPr id="3" name="object 3"/>
          <p:cNvSpPr txBox="1"/>
          <p:nvPr/>
        </p:nvSpPr>
        <p:spPr>
          <a:xfrm>
            <a:off x="1907541" y="2590800"/>
            <a:ext cx="7198359" cy="2154436"/>
          </a:xfrm>
          <a:prstGeom prst="rect">
            <a:avLst/>
          </a:prstGeom>
        </p:spPr>
        <p:txBody>
          <a:bodyPr vert="horz" wrap="square" lIns="0" tIns="12700" rIns="0" bIns="0" rtlCol="0">
            <a:spAutoFit/>
          </a:bodyPr>
          <a:lstStyle/>
          <a:p>
            <a:pPr marL="285750" indent="-273050">
              <a:spcBef>
                <a:spcPts val="100"/>
              </a:spcBef>
              <a:buClr>
                <a:srgbClr val="FD8537"/>
              </a:buClr>
              <a:buSzPct val="68750"/>
              <a:buFont typeface="Wingdings"/>
              <a:buChar char=""/>
              <a:tabLst>
                <a:tab pos="285750" algn="l"/>
              </a:tabLst>
            </a:pPr>
            <a:r>
              <a:rPr sz="2400" dirty="0">
                <a:latin typeface="TeXGyreSchola"/>
                <a:cs typeface="TeXGyreSchola"/>
              </a:rPr>
              <a:t>You </a:t>
            </a:r>
            <a:r>
              <a:rPr sz="2400" spc="-5" dirty="0">
                <a:latin typeface="TeXGyreSchola"/>
                <a:cs typeface="TeXGyreSchola"/>
              </a:rPr>
              <a:t>should summarise</a:t>
            </a:r>
            <a:r>
              <a:rPr sz="2400" spc="-15" dirty="0">
                <a:latin typeface="TeXGyreSchola"/>
                <a:cs typeface="TeXGyreSchola"/>
              </a:rPr>
              <a:t> </a:t>
            </a:r>
            <a:r>
              <a:rPr sz="2400" spc="-5" dirty="0">
                <a:latin typeface="TeXGyreSchola"/>
                <a:cs typeface="TeXGyreSchola"/>
              </a:rPr>
              <a:t>if:</a:t>
            </a:r>
            <a:endParaRPr sz="2400" dirty="0">
              <a:latin typeface="TeXGyreSchola"/>
              <a:cs typeface="TeXGyreSchola"/>
            </a:endParaRPr>
          </a:p>
          <a:p>
            <a:pPr>
              <a:spcBef>
                <a:spcPts val="20"/>
              </a:spcBef>
              <a:buClr>
                <a:srgbClr val="FD8537"/>
              </a:buClr>
              <a:buFont typeface="Wingdings"/>
              <a:buChar char=""/>
            </a:pPr>
            <a:endParaRPr sz="2700" dirty="0">
              <a:latin typeface="TeXGyreSchola"/>
              <a:cs typeface="TeXGyreSchola"/>
            </a:endParaRPr>
          </a:p>
          <a:p>
            <a:pPr marL="652145" marR="5080" lvl="1" indent="-273050" algn="just">
              <a:spcBef>
                <a:spcPts val="5"/>
              </a:spcBef>
              <a:buClr>
                <a:srgbClr val="FD8537"/>
              </a:buClr>
              <a:buSzPct val="78571"/>
              <a:buFont typeface="Arial"/>
              <a:buChar char=""/>
              <a:tabLst>
                <a:tab pos="652780" algn="l"/>
              </a:tabLst>
            </a:pPr>
            <a:r>
              <a:rPr sz="2100" spc="-5" dirty="0">
                <a:latin typeface="TeXGyreSchola"/>
                <a:cs typeface="TeXGyreSchola"/>
              </a:rPr>
              <a:t>Not all </a:t>
            </a:r>
            <a:r>
              <a:rPr sz="2100" dirty="0">
                <a:latin typeface="TeXGyreSchola"/>
                <a:cs typeface="TeXGyreSchola"/>
              </a:rPr>
              <a:t>of </a:t>
            </a:r>
            <a:r>
              <a:rPr sz="2100" spc="-5" dirty="0">
                <a:latin typeface="TeXGyreSchola"/>
                <a:cs typeface="TeXGyreSchola"/>
              </a:rPr>
              <a:t>the authors words are necessary; e.g. if the  author gives examples or explanations that </a:t>
            </a:r>
            <a:r>
              <a:rPr sz="2100" dirty="0">
                <a:latin typeface="TeXGyreSchola"/>
                <a:cs typeface="TeXGyreSchola"/>
              </a:rPr>
              <a:t>you </a:t>
            </a:r>
            <a:r>
              <a:rPr sz="2100" spc="-5" dirty="0">
                <a:latin typeface="TeXGyreSchola"/>
                <a:cs typeface="TeXGyreSchola"/>
              </a:rPr>
              <a:t>don't  </a:t>
            </a:r>
            <a:r>
              <a:rPr sz="2100" dirty="0">
                <a:latin typeface="TeXGyreSchola"/>
                <a:cs typeface="TeXGyreSchola"/>
              </a:rPr>
              <a:t>need </a:t>
            </a:r>
            <a:r>
              <a:rPr sz="2100" spc="-5" dirty="0">
                <a:latin typeface="TeXGyreSchola"/>
                <a:cs typeface="TeXGyreSchola"/>
              </a:rPr>
              <a:t>to put in your</a:t>
            </a:r>
            <a:r>
              <a:rPr sz="2100" dirty="0">
                <a:latin typeface="TeXGyreSchola"/>
                <a:cs typeface="TeXGyreSchola"/>
              </a:rPr>
              <a:t> </a:t>
            </a:r>
            <a:r>
              <a:rPr sz="2100" spc="-5" dirty="0">
                <a:latin typeface="TeXGyreSchola"/>
                <a:cs typeface="TeXGyreSchola"/>
              </a:rPr>
              <a:t>text.</a:t>
            </a:r>
            <a:endParaRPr sz="2100" dirty="0">
              <a:latin typeface="TeXGyreSchola"/>
              <a:cs typeface="TeXGyreSchola"/>
            </a:endParaRPr>
          </a:p>
          <a:p>
            <a:pPr marL="652145" marR="341630" lvl="1" indent="-273050" algn="just">
              <a:spcBef>
                <a:spcPts val="500"/>
              </a:spcBef>
              <a:buClr>
                <a:srgbClr val="FD8537"/>
              </a:buClr>
              <a:buSzPct val="78571"/>
              <a:buFont typeface="Arial"/>
              <a:buChar char=""/>
              <a:tabLst>
                <a:tab pos="652780" algn="l"/>
              </a:tabLst>
            </a:pPr>
            <a:r>
              <a:rPr sz="2100" spc="-5" dirty="0">
                <a:latin typeface="TeXGyreSchola"/>
                <a:cs typeface="TeXGyreSchola"/>
              </a:rPr>
              <a:t>If paraphrasing or quoting will make your text </a:t>
            </a:r>
            <a:r>
              <a:rPr sz="2100" spc="-85" dirty="0">
                <a:latin typeface="TeXGyreSchola"/>
                <a:cs typeface="TeXGyreSchola"/>
              </a:rPr>
              <a:t>too  </a:t>
            </a:r>
            <a:r>
              <a:rPr sz="2100" spc="-5" dirty="0">
                <a:latin typeface="TeXGyreSchola"/>
                <a:cs typeface="TeXGyreSchola"/>
              </a:rPr>
              <a:t>long.</a:t>
            </a:r>
            <a:endParaRPr sz="2100" dirty="0">
              <a:latin typeface="TeXGyreSchola"/>
              <a:cs typeface="TeXGyreSchola"/>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59940" y="-6293"/>
            <a:ext cx="7026910" cy="1367041"/>
          </a:xfrm>
          <a:prstGeom prst="rect">
            <a:avLst/>
          </a:prstGeom>
        </p:spPr>
        <p:txBody>
          <a:bodyPr vert="horz" wrap="square" lIns="0" tIns="12700" rIns="0" bIns="0" rtlCol="0" anchor="ctr">
            <a:spAutoFit/>
          </a:bodyPr>
          <a:lstStyle/>
          <a:p>
            <a:pPr marL="12700">
              <a:lnSpc>
                <a:spcPct val="100000"/>
              </a:lnSpc>
              <a:spcBef>
                <a:spcPts val="100"/>
              </a:spcBef>
            </a:pPr>
            <a:r>
              <a:rPr b="1" spc="-5" dirty="0">
                <a:latin typeface="TeXGyreSchola"/>
              </a:rPr>
              <a:t>WHEN SHOULD I PARAPHRASE?</a:t>
            </a:r>
          </a:p>
        </p:txBody>
      </p:sp>
      <p:sp>
        <p:nvSpPr>
          <p:cNvPr id="3" name="object 3"/>
          <p:cNvSpPr txBox="1"/>
          <p:nvPr/>
        </p:nvSpPr>
        <p:spPr>
          <a:xfrm>
            <a:off x="2059940" y="1628775"/>
            <a:ext cx="7199630" cy="2154436"/>
          </a:xfrm>
          <a:prstGeom prst="rect">
            <a:avLst/>
          </a:prstGeom>
        </p:spPr>
        <p:txBody>
          <a:bodyPr vert="horz" wrap="square" lIns="0" tIns="12700" rIns="0" bIns="0" rtlCol="0">
            <a:spAutoFit/>
          </a:bodyPr>
          <a:lstStyle/>
          <a:p>
            <a:pPr marL="285750" indent="-273050">
              <a:spcBef>
                <a:spcPts val="100"/>
              </a:spcBef>
              <a:buClr>
                <a:srgbClr val="FD8537"/>
              </a:buClr>
              <a:buSzPct val="68750"/>
              <a:buFont typeface="Wingdings"/>
              <a:buChar char=""/>
              <a:tabLst>
                <a:tab pos="285750" algn="l"/>
              </a:tabLst>
            </a:pPr>
            <a:r>
              <a:rPr sz="2400" dirty="0">
                <a:latin typeface="TeXGyreSchola"/>
                <a:cs typeface="TeXGyreSchola"/>
              </a:rPr>
              <a:t>You </a:t>
            </a:r>
            <a:r>
              <a:rPr sz="2400" spc="-5" dirty="0">
                <a:latin typeface="TeXGyreSchola"/>
                <a:cs typeface="TeXGyreSchola"/>
              </a:rPr>
              <a:t>should paraphrase for </a:t>
            </a:r>
            <a:r>
              <a:rPr sz="2400" dirty="0">
                <a:latin typeface="TeXGyreSchola"/>
                <a:cs typeface="TeXGyreSchola"/>
              </a:rPr>
              <a:t>2</a:t>
            </a:r>
            <a:r>
              <a:rPr sz="2400" spc="-20" dirty="0">
                <a:latin typeface="TeXGyreSchola"/>
                <a:cs typeface="TeXGyreSchola"/>
              </a:rPr>
              <a:t> </a:t>
            </a:r>
            <a:r>
              <a:rPr sz="2400" spc="-5" dirty="0">
                <a:latin typeface="TeXGyreSchola"/>
                <a:cs typeface="TeXGyreSchola"/>
              </a:rPr>
              <a:t>reasons:</a:t>
            </a:r>
            <a:endParaRPr sz="2400">
              <a:latin typeface="TeXGyreSchola"/>
              <a:cs typeface="TeXGyreSchola"/>
            </a:endParaRPr>
          </a:p>
          <a:p>
            <a:pPr>
              <a:spcBef>
                <a:spcPts val="20"/>
              </a:spcBef>
              <a:buClr>
                <a:srgbClr val="FD8537"/>
              </a:buClr>
              <a:buFont typeface="Wingdings"/>
              <a:buChar char=""/>
            </a:pPr>
            <a:endParaRPr sz="2700">
              <a:latin typeface="TeXGyreSchola"/>
              <a:cs typeface="TeXGyreSchola"/>
            </a:endParaRPr>
          </a:p>
          <a:p>
            <a:pPr marL="652145" marR="5080" lvl="1" indent="-273050">
              <a:spcBef>
                <a:spcPts val="5"/>
              </a:spcBef>
              <a:buClr>
                <a:srgbClr val="FD8537"/>
              </a:buClr>
              <a:buSzPct val="78571"/>
              <a:buFont typeface="Arial"/>
              <a:buChar char=""/>
              <a:tabLst>
                <a:tab pos="652145" algn="l"/>
                <a:tab pos="652780" algn="l"/>
              </a:tabLst>
            </a:pPr>
            <a:r>
              <a:rPr sz="2100" spc="-5" dirty="0">
                <a:latin typeface="TeXGyreSchola"/>
                <a:cs typeface="TeXGyreSchola"/>
              </a:rPr>
              <a:t>The authors' words will </a:t>
            </a:r>
            <a:r>
              <a:rPr sz="2100" dirty="0">
                <a:latin typeface="TeXGyreSchola"/>
                <a:cs typeface="TeXGyreSchola"/>
              </a:rPr>
              <a:t>be </a:t>
            </a:r>
            <a:r>
              <a:rPr sz="2100" spc="-5" dirty="0">
                <a:latin typeface="TeXGyreSchola"/>
                <a:cs typeface="TeXGyreSchola"/>
              </a:rPr>
              <a:t>difficult for your reader to  understand.</a:t>
            </a:r>
            <a:endParaRPr sz="2100">
              <a:latin typeface="TeXGyreSchola"/>
              <a:cs typeface="TeXGyreSchola"/>
            </a:endParaRPr>
          </a:p>
          <a:p>
            <a:pPr marL="652145" marR="166370" lvl="1" indent="-273050">
              <a:spcBef>
                <a:spcPts val="500"/>
              </a:spcBef>
              <a:buClr>
                <a:srgbClr val="FD8537"/>
              </a:buClr>
              <a:buSzPct val="78571"/>
              <a:buFont typeface="Arial"/>
              <a:buChar char=""/>
              <a:tabLst>
                <a:tab pos="652145" algn="l"/>
                <a:tab pos="652780" algn="l"/>
              </a:tabLst>
            </a:pPr>
            <a:r>
              <a:rPr sz="2100" spc="-5" dirty="0">
                <a:latin typeface="TeXGyreSchola"/>
                <a:cs typeface="TeXGyreSchola"/>
              </a:rPr>
              <a:t>Your reader is your teacher </a:t>
            </a:r>
            <a:r>
              <a:rPr sz="2100" dirty="0">
                <a:latin typeface="TeXGyreSchola"/>
                <a:cs typeface="TeXGyreSchola"/>
              </a:rPr>
              <a:t>and </a:t>
            </a:r>
            <a:r>
              <a:rPr sz="2100" spc="-5" dirty="0">
                <a:latin typeface="TeXGyreSchola"/>
                <a:cs typeface="TeXGyreSchola"/>
              </a:rPr>
              <a:t>your teacher wants  to know if </a:t>
            </a:r>
            <a:r>
              <a:rPr sz="2100" dirty="0">
                <a:latin typeface="TeXGyreSchola"/>
                <a:cs typeface="TeXGyreSchola"/>
              </a:rPr>
              <a:t>you </a:t>
            </a:r>
            <a:r>
              <a:rPr sz="2100" spc="-5" dirty="0">
                <a:latin typeface="TeXGyreSchola"/>
                <a:cs typeface="TeXGyreSchola"/>
              </a:rPr>
              <a:t>understand the author</a:t>
            </a:r>
            <a:r>
              <a:rPr sz="2100" spc="25" dirty="0">
                <a:latin typeface="TeXGyreSchola"/>
                <a:cs typeface="TeXGyreSchola"/>
              </a:rPr>
              <a:t> </a:t>
            </a:r>
            <a:r>
              <a:rPr sz="2100" spc="-5" dirty="0">
                <a:latin typeface="TeXGyreSchola"/>
                <a:cs typeface="TeXGyreSchola"/>
              </a:rPr>
              <a:t>correctly.</a:t>
            </a:r>
            <a:endParaRPr sz="2100">
              <a:latin typeface="TeXGyreSchola"/>
              <a:cs typeface="TeXGyreSchola"/>
            </a:endParaRPr>
          </a:p>
        </p:txBody>
      </p:sp>
    </p:spTree>
    <p:extLst>
      <p:ext uri="{BB962C8B-B14F-4D97-AF65-F5344CB8AC3E}">
        <p14:creationId xmlns:p14="http://schemas.microsoft.com/office/powerpoint/2010/main" val="33989149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4D526-9A4A-4AFA-A98A-B86C0C92C572}"/>
              </a:ext>
            </a:extLst>
          </p:cNvPr>
          <p:cNvSpPr>
            <a:spLocks noGrp="1"/>
          </p:cNvSpPr>
          <p:nvPr>
            <p:ph type="title"/>
          </p:nvPr>
        </p:nvSpPr>
        <p:spPr/>
        <p:txBody>
          <a:bodyPr/>
          <a:lstStyle/>
          <a:p>
            <a:r>
              <a:rPr lang="en-US" sz="4400" b="1" i="0" u="none" strike="noStrike" baseline="0" dirty="0">
                <a:solidFill>
                  <a:srgbClr val="000000"/>
                </a:solidFill>
                <a:latin typeface="Times New Roman" panose="02020603050405020304" pitchFamily="18" charset="0"/>
              </a:rPr>
              <a:t>Indirect Quotations or Paraphrases </a:t>
            </a:r>
            <a:endParaRPr lang="en-US" dirty="0"/>
          </a:p>
        </p:txBody>
      </p:sp>
      <p:sp>
        <p:nvSpPr>
          <p:cNvPr id="3" name="Content Placeholder 2">
            <a:extLst>
              <a:ext uri="{FF2B5EF4-FFF2-40B4-BE49-F238E27FC236}">
                <a16:creationId xmlns:a16="http://schemas.microsoft.com/office/drawing/2014/main" id="{AC200615-F2E3-4D73-A424-475C27A1E41D}"/>
              </a:ext>
            </a:extLst>
          </p:cNvPr>
          <p:cNvSpPr>
            <a:spLocks noGrp="1"/>
          </p:cNvSpPr>
          <p:nvPr>
            <p:ph idx="1"/>
          </p:nvPr>
        </p:nvSpPr>
        <p:spPr/>
        <p:txBody>
          <a:bodyPr>
            <a:normAutofit/>
          </a:bodyPr>
          <a:lstStyle/>
          <a:p>
            <a:r>
              <a:rPr lang="en-US" sz="2400" b="0" i="0" u="none" strike="noStrike" baseline="0" dirty="0">
                <a:solidFill>
                  <a:srgbClr val="000000"/>
                </a:solidFill>
                <a:latin typeface="Times New Roman" panose="02020603050405020304" pitchFamily="18" charset="0"/>
              </a:rPr>
              <a:t>To avoid excessively long direct quotations, it is sometimes necessary to paraphrase a writer’s words. The ideas are not enclosed in quotation marks but must still be acknowledged. </a:t>
            </a:r>
          </a:p>
          <a:p>
            <a:pPr marL="0" indent="0">
              <a:buNone/>
            </a:pPr>
            <a:r>
              <a:rPr lang="en-US" sz="2400" b="0" i="1" u="none" strike="noStrike" baseline="0" dirty="0">
                <a:solidFill>
                  <a:srgbClr val="000000"/>
                </a:solidFill>
                <a:latin typeface="Times New Roman" panose="02020603050405020304" pitchFamily="18" charset="0"/>
              </a:rPr>
              <a:t>Example: </a:t>
            </a:r>
            <a:endParaRPr lang="en-US" sz="2400" b="0" i="0" u="none" strike="noStrike" baseline="0" dirty="0">
              <a:solidFill>
                <a:srgbClr val="000000"/>
              </a:solidFill>
              <a:latin typeface="Times New Roman" panose="02020603050405020304" pitchFamily="18" charset="0"/>
            </a:endParaRPr>
          </a:p>
          <a:p>
            <a:r>
              <a:rPr lang="en-US" sz="2400" b="0" i="0" u="none" strike="noStrike" baseline="0" dirty="0">
                <a:solidFill>
                  <a:srgbClr val="000000"/>
                </a:solidFill>
                <a:latin typeface="Times New Roman" panose="02020603050405020304" pitchFamily="18" charset="0"/>
              </a:rPr>
              <a:t>Language policy and planning have evolved from what Kaplan and </a:t>
            </a:r>
            <a:r>
              <a:rPr lang="en-US" sz="2400" b="0" i="0" u="none" strike="noStrike" baseline="0" dirty="0" err="1">
                <a:solidFill>
                  <a:srgbClr val="000000"/>
                </a:solidFill>
                <a:latin typeface="Times New Roman" panose="02020603050405020304" pitchFamily="18" charset="0"/>
              </a:rPr>
              <a:t>Baldauf</a:t>
            </a:r>
            <a:r>
              <a:rPr lang="en-US" sz="2400" b="0" i="0" u="none" strike="noStrike" baseline="0" dirty="0">
                <a:solidFill>
                  <a:srgbClr val="000000"/>
                </a:solidFill>
                <a:latin typeface="Times New Roman" panose="02020603050405020304" pitchFamily="18" charset="0"/>
              </a:rPr>
              <a:t> (1997) refer to as a ‘top-down’ process, whereby different ethnic groups are manipulated by politicians – who seek to gain and retain power. </a:t>
            </a:r>
            <a:endParaRPr lang="en-US" sz="2400" dirty="0"/>
          </a:p>
        </p:txBody>
      </p:sp>
    </p:spTree>
    <p:extLst>
      <p:ext uri="{BB962C8B-B14F-4D97-AF65-F5344CB8AC3E}">
        <p14:creationId xmlns:p14="http://schemas.microsoft.com/office/powerpoint/2010/main" val="11549647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57F41-2E65-46F7-8E8A-FBDE6B6B816C}"/>
              </a:ext>
            </a:extLst>
          </p:cNvPr>
          <p:cNvSpPr>
            <a:spLocks noGrp="1"/>
          </p:cNvSpPr>
          <p:nvPr>
            <p:ph type="title"/>
          </p:nvPr>
        </p:nvSpPr>
        <p:spPr/>
        <p:txBody>
          <a:bodyPr/>
          <a:lstStyle/>
          <a:p>
            <a:r>
              <a:rPr lang="en-US" b="0" i="0" dirty="0">
                <a:solidFill>
                  <a:srgbClr val="000000"/>
                </a:solidFill>
                <a:effectLst/>
                <a:latin typeface="ProximaNova"/>
              </a:rPr>
              <a:t>In-text citations</a:t>
            </a:r>
            <a:endParaRPr lang="en-US" dirty="0"/>
          </a:p>
        </p:txBody>
      </p:sp>
      <p:sp>
        <p:nvSpPr>
          <p:cNvPr id="3" name="Content Placeholder 2">
            <a:extLst>
              <a:ext uri="{FF2B5EF4-FFF2-40B4-BE49-F238E27FC236}">
                <a16:creationId xmlns:a16="http://schemas.microsoft.com/office/drawing/2014/main" id="{CBF9BD2A-E0B6-45E4-9D84-ED48D5531CFF}"/>
              </a:ext>
            </a:extLst>
          </p:cNvPr>
          <p:cNvSpPr>
            <a:spLocks noGrp="1"/>
          </p:cNvSpPr>
          <p:nvPr>
            <p:ph idx="1"/>
          </p:nvPr>
        </p:nvSpPr>
        <p:spPr/>
        <p:txBody>
          <a:bodyPr/>
          <a:lstStyle/>
          <a:p>
            <a:pPr marL="0" indent="0">
              <a:buNone/>
            </a:pPr>
            <a:r>
              <a:rPr lang="en-US" b="0" i="0" dirty="0">
                <a:solidFill>
                  <a:srgbClr val="000000"/>
                </a:solidFill>
                <a:effectLst/>
                <a:latin typeface="ProximaNova"/>
              </a:rPr>
              <a:t>In-text citations have two formats: </a:t>
            </a:r>
          </a:p>
          <a:p>
            <a:pPr marL="514350" indent="-514350">
              <a:buFont typeface="+mj-lt"/>
              <a:buAutoNum type="arabicPeriod"/>
            </a:pPr>
            <a:r>
              <a:rPr lang="en-US" b="0" i="0" dirty="0">
                <a:solidFill>
                  <a:srgbClr val="000000"/>
                </a:solidFill>
                <a:effectLst/>
                <a:latin typeface="ProximaNova"/>
              </a:rPr>
              <a:t>Parenthetical</a:t>
            </a:r>
          </a:p>
          <a:p>
            <a:pPr marL="514350" indent="-514350">
              <a:buFont typeface="+mj-lt"/>
              <a:buAutoNum type="arabicPeriod"/>
            </a:pPr>
            <a:r>
              <a:rPr lang="en-US" b="0" i="0" dirty="0">
                <a:solidFill>
                  <a:srgbClr val="000000"/>
                </a:solidFill>
                <a:effectLst/>
                <a:latin typeface="ProximaNova"/>
              </a:rPr>
              <a:t>Narrative</a:t>
            </a:r>
          </a:p>
          <a:p>
            <a:pPr marL="0" indent="0">
              <a:buNone/>
            </a:pPr>
            <a:endParaRPr lang="en-US" dirty="0">
              <a:solidFill>
                <a:srgbClr val="000000"/>
              </a:solidFill>
              <a:latin typeface="ProximaNova"/>
            </a:endParaRPr>
          </a:p>
          <a:p>
            <a:pPr algn="l" fontAlgn="t">
              <a:buFont typeface="Arial" panose="020B0604020202020204" pitchFamily="34" charset="0"/>
              <a:buChar char="•"/>
            </a:pPr>
            <a:r>
              <a:rPr lang="en-US" b="0" i="0" dirty="0">
                <a:solidFill>
                  <a:srgbClr val="000000"/>
                </a:solidFill>
                <a:effectLst/>
                <a:latin typeface="ProximaNova"/>
              </a:rPr>
              <a:t>In parenthetical citations, the author name and publication date appear in parentheses.</a:t>
            </a:r>
          </a:p>
          <a:p>
            <a:pPr algn="l" fontAlgn="t">
              <a:buFont typeface="Arial" panose="020B0604020202020204" pitchFamily="34" charset="0"/>
              <a:buChar char="•"/>
            </a:pPr>
            <a:r>
              <a:rPr lang="en-US" b="0" i="0" dirty="0">
                <a:solidFill>
                  <a:srgbClr val="000000"/>
                </a:solidFill>
                <a:effectLst/>
                <a:latin typeface="ProximaNova"/>
              </a:rPr>
              <a:t>In narrative citations, the author name is incorporated into the text as part of the sentence and the year follows in parentheses.</a:t>
            </a:r>
          </a:p>
          <a:p>
            <a:pPr marL="0" indent="0">
              <a:buNone/>
            </a:pPr>
            <a:endParaRPr lang="en-US" dirty="0"/>
          </a:p>
        </p:txBody>
      </p:sp>
    </p:spTree>
    <p:extLst>
      <p:ext uri="{BB962C8B-B14F-4D97-AF65-F5344CB8AC3E}">
        <p14:creationId xmlns:p14="http://schemas.microsoft.com/office/powerpoint/2010/main" val="6555994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ACB66-7EF0-42EB-9177-BE3D538494EB}"/>
              </a:ext>
            </a:extLst>
          </p:cNvPr>
          <p:cNvSpPr>
            <a:spLocks noGrp="1"/>
          </p:cNvSpPr>
          <p:nvPr>
            <p:ph type="title"/>
          </p:nvPr>
        </p:nvSpPr>
        <p:spPr/>
        <p:txBody>
          <a:bodyPr/>
          <a:lstStyle/>
          <a:p>
            <a:r>
              <a:rPr lang="en-US" b="1" i="0" dirty="0">
                <a:solidFill>
                  <a:srgbClr val="444444"/>
                </a:solidFill>
                <a:effectLst/>
                <a:latin typeface="ProximaNova"/>
              </a:rPr>
              <a:t>Parenthetical Citations</a:t>
            </a:r>
            <a:endParaRPr lang="en-US" dirty="0"/>
          </a:p>
        </p:txBody>
      </p:sp>
      <p:sp>
        <p:nvSpPr>
          <p:cNvPr id="3" name="Content Placeholder 2">
            <a:extLst>
              <a:ext uri="{FF2B5EF4-FFF2-40B4-BE49-F238E27FC236}">
                <a16:creationId xmlns:a16="http://schemas.microsoft.com/office/drawing/2014/main" id="{8B48B04A-DC87-41AE-9D8A-CEF9B20A6CA7}"/>
              </a:ext>
            </a:extLst>
          </p:cNvPr>
          <p:cNvSpPr>
            <a:spLocks noGrp="1"/>
          </p:cNvSpPr>
          <p:nvPr>
            <p:ph idx="1"/>
          </p:nvPr>
        </p:nvSpPr>
        <p:spPr/>
        <p:txBody>
          <a:bodyPr>
            <a:normAutofit/>
          </a:bodyPr>
          <a:lstStyle/>
          <a:p>
            <a:r>
              <a:rPr lang="en-US" b="0" i="0" dirty="0">
                <a:solidFill>
                  <a:srgbClr val="000000"/>
                </a:solidFill>
                <a:effectLst/>
                <a:latin typeface="ProximaNova"/>
              </a:rPr>
              <a:t>Both the author and the date, separated by a comma, appear in parentheses for a parenthetical citation. A parenthetical citation can appear within or at the end of a sentence.</a:t>
            </a:r>
          </a:p>
          <a:p>
            <a:r>
              <a:rPr lang="en-US" b="0" i="0" dirty="0">
                <a:solidFill>
                  <a:srgbClr val="000000"/>
                </a:solidFill>
                <a:effectLst/>
                <a:latin typeface="ProximaNova"/>
              </a:rPr>
              <a:t>Falsely balanced news coverage can distort the public’s perception of expert consensus on an issue (Koehler, 2016).</a:t>
            </a:r>
          </a:p>
          <a:p>
            <a:pPr algn="l" fontAlgn="base"/>
            <a:r>
              <a:rPr lang="en-US" b="0" i="0" dirty="0">
                <a:solidFill>
                  <a:srgbClr val="000000"/>
                </a:solidFill>
                <a:effectLst/>
                <a:latin typeface="ProximaNova"/>
              </a:rPr>
              <a:t>When text and a citation appear together in parentheses, use a semicolon to separate the citation from the text; do not use parentheses within parentheses.</a:t>
            </a:r>
          </a:p>
          <a:p>
            <a:pPr marL="0" indent="0" algn="l" fontAlgn="base">
              <a:buNone/>
            </a:pPr>
            <a:r>
              <a:rPr lang="en-US" b="0" i="0" dirty="0">
                <a:solidFill>
                  <a:srgbClr val="000000"/>
                </a:solidFill>
                <a:effectLst/>
                <a:latin typeface="ProximaNova"/>
              </a:rPr>
              <a:t>	(e.g., falsely balanced news coverage; Koehler, 2016)</a:t>
            </a:r>
          </a:p>
          <a:p>
            <a:endParaRPr lang="en-US" dirty="0"/>
          </a:p>
        </p:txBody>
      </p:sp>
    </p:spTree>
    <p:extLst>
      <p:ext uri="{BB962C8B-B14F-4D97-AF65-F5344CB8AC3E}">
        <p14:creationId xmlns:p14="http://schemas.microsoft.com/office/powerpoint/2010/main" val="42106030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818CD-9210-47CD-80C7-4B16C728BEB2}"/>
              </a:ext>
            </a:extLst>
          </p:cNvPr>
          <p:cNvSpPr>
            <a:spLocks noGrp="1"/>
          </p:cNvSpPr>
          <p:nvPr>
            <p:ph type="title"/>
          </p:nvPr>
        </p:nvSpPr>
        <p:spPr/>
        <p:txBody>
          <a:bodyPr/>
          <a:lstStyle/>
          <a:p>
            <a:r>
              <a:rPr lang="en-US" b="1" i="0" dirty="0">
                <a:solidFill>
                  <a:srgbClr val="444444"/>
                </a:solidFill>
                <a:effectLst/>
                <a:latin typeface="ProximaNova"/>
              </a:rPr>
              <a:t>Narrative Citations</a:t>
            </a:r>
            <a:endParaRPr lang="en-US" dirty="0"/>
          </a:p>
        </p:txBody>
      </p:sp>
      <p:sp>
        <p:nvSpPr>
          <p:cNvPr id="3" name="Content Placeholder 2">
            <a:extLst>
              <a:ext uri="{FF2B5EF4-FFF2-40B4-BE49-F238E27FC236}">
                <a16:creationId xmlns:a16="http://schemas.microsoft.com/office/drawing/2014/main" id="{96A1838C-607D-4BE5-916F-93333EDD203E}"/>
              </a:ext>
            </a:extLst>
          </p:cNvPr>
          <p:cNvSpPr>
            <a:spLocks noGrp="1"/>
          </p:cNvSpPr>
          <p:nvPr>
            <p:ph idx="1"/>
          </p:nvPr>
        </p:nvSpPr>
        <p:spPr/>
        <p:txBody>
          <a:bodyPr>
            <a:normAutofit lnSpcReduction="10000"/>
          </a:bodyPr>
          <a:lstStyle/>
          <a:p>
            <a:pPr algn="l" fontAlgn="base"/>
            <a:r>
              <a:rPr lang="en-US" b="0" i="0" dirty="0">
                <a:solidFill>
                  <a:srgbClr val="000000"/>
                </a:solidFill>
                <a:effectLst/>
                <a:latin typeface="ProximaNova"/>
              </a:rPr>
              <a:t>The author’s surname appears in running text, and the date appears in parentheses immediately after the author’s name for a narrative citation. The author’s name can be included in the sentence in any place it makes sense.</a:t>
            </a:r>
          </a:p>
          <a:p>
            <a:pPr marL="0" indent="0" algn="l" fontAlgn="base">
              <a:buNone/>
            </a:pPr>
            <a:r>
              <a:rPr lang="en-US" b="0" i="0" dirty="0">
                <a:solidFill>
                  <a:srgbClr val="000000"/>
                </a:solidFill>
                <a:effectLst/>
                <a:latin typeface="ProximaNova"/>
              </a:rPr>
              <a:t>	Koehler (2016) noted the dangers of falsely balanced news coverage.</a:t>
            </a:r>
          </a:p>
          <a:p>
            <a:pPr algn="l" fontAlgn="base"/>
            <a:r>
              <a:rPr lang="en-US" b="0" i="0" dirty="0">
                <a:solidFill>
                  <a:srgbClr val="000000"/>
                </a:solidFill>
                <a:effectLst/>
                <a:latin typeface="ProximaNova"/>
              </a:rPr>
              <a:t>In rare cases, the author and date might both appear in the narrative. In this case, do not use parentheses.</a:t>
            </a:r>
          </a:p>
          <a:p>
            <a:pPr algn="l" fontAlgn="base"/>
            <a:r>
              <a:rPr lang="en-US" b="0" i="0" dirty="0">
                <a:solidFill>
                  <a:srgbClr val="000000"/>
                </a:solidFill>
                <a:effectLst/>
                <a:latin typeface="ProximaNova"/>
              </a:rPr>
              <a:t>In 2016, Koehler noted the dangers of falsely balanced news coverage.</a:t>
            </a:r>
            <a:br>
              <a:rPr lang="en-US" dirty="0"/>
            </a:br>
            <a:endParaRPr lang="en-US" dirty="0"/>
          </a:p>
        </p:txBody>
      </p:sp>
    </p:spTree>
    <p:extLst>
      <p:ext uri="{BB962C8B-B14F-4D97-AF65-F5344CB8AC3E}">
        <p14:creationId xmlns:p14="http://schemas.microsoft.com/office/powerpoint/2010/main" val="939665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59941" y="335118"/>
            <a:ext cx="7817484" cy="689932"/>
          </a:xfrm>
          <a:prstGeom prst="rect">
            <a:avLst/>
          </a:prstGeom>
        </p:spPr>
        <p:txBody>
          <a:bodyPr vert="horz" wrap="square" lIns="0" tIns="12700" rIns="0" bIns="0" rtlCol="0" anchor="ctr">
            <a:spAutoFit/>
          </a:bodyPr>
          <a:lstStyle/>
          <a:p>
            <a:pPr marL="12700">
              <a:lnSpc>
                <a:spcPct val="100000"/>
              </a:lnSpc>
              <a:spcBef>
                <a:spcPts val="100"/>
              </a:spcBef>
            </a:pPr>
            <a:r>
              <a:rPr b="1" spc="-5" dirty="0"/>
              <a:t>USING THE AUTHOR/DATE SYSTEM</a:t>
            </a:r>
          </a:p>
        </p:txBody>
      </p:sp>
      <p:sp>
        <p:nvSpPr>
          <p:cNvPr id="3" name="object 3"/>
          <p:cNvSpPr/>
          <p:nvPr/>
        </p:nvSpPr>
        <p:spPr>
          <a:xfrm>
            <a:off x="1428749" y="1066799"/>
            <a:ext cx="8543925" cy="5415280"/>
          </a:xfrm>
          <a:custGeom>
            <a:avLst/>
            <a:gdLst/>
            <a:ahLst/>
            <a:cxnLst/>
            <a:rect l="l" t="t" r="r" b="b"/>
            <a:pathLst>
              <a:path w="7239000" h="5415280">
                <a:moveTo>
                  <a:pt x="7239000" y="0"/>
                </a:moveTo>
                <a:lnTo>
                  <a:pt x="2171700" y="0"/>
                </a:lnTo>
                <a:lnTo>
                  <a:pt x="0" y="0"/>
                </a:lnTo>
                <a:lnTo>
                  <a:pt x="0" y="312420"/>
                </a:lnTo>
                <a:lnTo>
                  <a:pt x="0" y="5414772"/>
                </a:lnTo>
                <a:lnTo>
                  <a:pt x="2171700" y="5414772"/>
                </a:lnTo>
                <a:lnTo>
                  <a:pt x="7239000" y="5414772"/>
                </a:lnTo>
                <a:lnTo>
                  <a:pt x="7239000" y="4343400"/>
                </a:lnTo>
                <a:lnTo>
                  <a:pt x="7239000" y="3272028"/>
                </a:lnTo>
                <a:lnTo>
                  <a:pt x="7239000" y="2200656"/>
                </a:lnTo>
                <a:lnTo>
                  <a:pt x="7239000" y="1129284"/>
                </a:lnTo>
                <a:lnTo>
                  <a:pt x="7239000" y="312420"/>
                </a:lnTo>
                <a:lnTo>
                  <a:pt x="7239000" y="0"/>
                </a:lnTo>
                <a:close/>
              </a:path>
            </a:pathLst>
          </a:custGeom>
          <a:solidFill>
            <a:srgbClr val="EDEDED"/>
          </a:solidFill>
        </p:spPr>
        <p:txBody>
          <a:bodyPr wrap="square" lIns="0" tIns="0" rIns="0" bIns="0" rtlCol="0"/>
          <a:lstStyle/>
          <a:p>
            <a:endParaRPr/>
          </a:p>
        </p:txBody>
      </p:sp>
      <p:sp>
        <p:nvSpPr>
          <p:cNvPr id="4" name="object 4"/>
          <p:cNvSpPr txBox="1"/>
          <p:nvPr/>
        </p:nvSpPr>
        <p:spPr>
          <a:xfrm>
            <a:off x="2146934" y="1090929"/>
            <a:ext cx="1492250" cy="243656"/>
          </a:xfrm>
          <a:prstGeom prst="rect">
            <a:avLst/>
          </a:prstGeom>
        </p:spPr>
        <p:txBody>
          <a:bodyPr vert="horz" wrap="square" lIns="0" tIns="12700" rIns="0" bIns="0" rtlCol="0">
            <a:spAutoFit/>
          </a:bodyPr>
          <a:lstStyle/>
          <a:p>
            <a:pPr marL="12700">
              <a:spcBef>
                <a:spcPts val="100"/>
              </a:spcBef>
            </a:pPr>
            <a:r>
              <a:rPr sz="1500" b="1" spc="-5" dirty="0">
                <a:latin typeface="TeXGyreSchola"/>
                <a:cs typeface="TeXGyreSchola"/>
              </a:rPr>
              <a:t>Author's</a:t>
            </a:r>
            <a:r>
              <a:rPr sz="1500" b="1" spc="-50" dirty="0">
                <a:latin typeface="TeXGyreSchola"/>
                <a:cs typeface="TeXGyreSchola"/>
              </a:rPr>
              <a:t> </a:t>
            </a:r>
            <a:r>
              <a:rPr sz="1500" b="1" spc="-5" dirty="0">
                <a:latin typeface="TeXGyreSchola"/>
                <a:cs typeface="TeXGyreSchola"/>
              </a:rPr>
              <a:t>Name</a:t>
            </a:r>
            <a:endParaRPr sz="1500">
              <a:latin typeface="TeXGyreSchola"/>
              <a:cs typeface="TeXGyreSchola"/>
            </a:endParaRPr>
          </a:p>
        </p:txBody>
      </p:sp>
      <p:sp>
        <p:nvSpPr>
          <p:cNvPr id="5" name="object 5"/>
          <p:cNvSpPr txBox="1"/>
          <p:nvPr/>
        </p:nvSpPr>
        <p:spPr>
          <a:xfrm>
            <a:off x="2146934" y="1542415"/>
            <a:ext cx="1954530" cy="482600"/>
          </a:xfrm>
          <a:prstGeom prst="rect">
            <a:avLst/>
          </a:prstGeom>
        </p:spPr>
        <p:txBody>
          <a:bodyPr vert="horz" wrap="square" lIns="0" tIns="12700" rIns="0" bIns="0" rtlCol="0">
            <a:spAutoFit/>
          </a:bodyPr>
          <a:lstStyle/>
          <a:p>
            <a:pPr marL="12700" marR="5080">
              <a:spcBef>
                <a:spcPts val="100"/>
              </a:spcBef>
            </a:pPr>
            <a:r>
              <a:rPr sz="1500" spc="-5" dirty="0">
                <a:latin typeface="TeXGyreSchola"/>
                <a:cs typeface="TeXGyreSchola"/>
              </a:rPr>
              <a:t>Author's name part</a:t>
            </a:r>
            <a:r>
              <a:rPr sz="1500" spc="-60" dirty="0">
                <a:latin typeface="TeXGyreSchola"/>
                <a:cs typeface="TeXGyreSchola"/>
              </a:rPr>
              <a:t> </a:t>
            </a:r>
            <a:r>
              <a:rPr sz="1500" dirty="0">
                <a:latin typeface="TeXGyreSchola"/>
                <a:cs typeface="TeXGyreSchola"/>
              </a:rPr>
              <a:t>of  </a:t>
            </a:r>
            <a:r>
              <a:rPr sz="1500" spc="-5" dirty="0">
                <a:latin typeface="TeXGyreSchola"/>
                <a:cs typeface="TeXGyreSchola"/>
              </a:rPr>
              <a:t>narrative</a:t>
            </a:r>
            <a:endParaRPr sz="1500">
              <a:latin typeface="TeXGyreSchola"/>
              <a:cs typeface="TeXGyreSchola"/>
            </a:endParaRPr>
          </a:p>
        </p:txBody>
      </p:sp>
      <p:sp>
        <p:nvSpPr>
          <p:cNvPr id="6" name="object 6"/>
          <p:cNvSpPr txBox="1"/>
          <p:nvPr/>
        </p:nvSpPr>
        <p:spPr>
          <a:xfrm>
            <a:off x="4318635" y="982344"/>
            <a:ext cx="4921250" cy="1156970"/>
          </a:xfrm>
          <a:prstGeom prst="rect">
            <a:avLst/>
          </a:prstGeom>
        </p:spPr>
        <p:txBody>
          <a:bodyPr vert="horz" wrap="square" lIns="0" tIns="121285" rIns="0" bIns="0" rtlCol="0">
            <a:spAutoFit/>
          </a:bodyPr>
          <a:lstStyle/>
          <a:p>
            <a:pPr marL="12700">
              <a:spcBef>
                <a:spcPts val="955"/>
              </a:spcBef>
            </a:pPr>
            <a:r>
              <a:rPr sz="1500" b="1" spc="-5" dirty="0">
                <a:latin typeface="TeXGyreSchola"/>
                <a:cs typeface="TeXGyreSchola"/>
              </a:rPr>
              <a:t>Example of Usage</a:t>
            </a:r>
            <a:endParaRPr sz="1500">
              <a:latin typeface="TeXGyreSchola"/>
              <a:cs typeface="TeXGyreSchola"/>
            </a:endParaRPr>
          </a:p>
          <a:p>
            <a:pPr marL="12700" marR="5080">
              <a:spcBef>
                <a:spcPts val="855"/>
              </a:spcBef>
            </a:pPr>
            <a:r>
              <a:rPr sz="1500" spc="-5" dirty="0">
                <a:latin typeface="TeXGyreSchola"/>
                <a:cs typeface="TeXGyreSchola"/>
              </a:rPr>
              <a:t>Gass and Varonis </a:t>
            </a:r>
            <a:r>
              <a:rPr sz="1500" dirty="0">
                <a:latin typeface="TeXGyreSchola"/>
                <a:cs typeface="TeXGyreSchola"/>
              </a:rPr>
              <a:t>(1984) </a:t>
            </a:r>
            <a:r>
              <a:rPr sz="1500" spc="-5" dirty="0">
                <a:latin typeface="TeXGyreSchola"/>
                <a:cs typeface="TeXGyreSchola"/>
              </a:rPr>
              <a:t>found that the </a:t>
            </a:r>
            <a:r>
              <a:rPr sz="1500" dirty="0">
                <a:latin typeface="TeXGyreSchola"/>
                <a:cs typeface="TeXGyreSchola"/>
              </a:rPr>
              <a:t>most </a:t>
            </a:r>
            <a:r>
              <a:rPr sz="1500" spc="-5" dirty="0">
                <a:latin typeface="TeXGyreSchola"/>
                <a:cs typeface="TeXGyreSchola"/>
              </a:rPr>
              <a:t>important  element in comprehending non-native speech is  familiarity with the</a:t>
            </a:r>
            <a:r>
              <a:rPr sz="1500" spc="-10" dirty="0">
                <a:latin typeface="TeXGyreSchola"/>
                <a:cs typeface="TeXGyreSchola"/>
              </a:rPr>
              <a:t> </a:t>
            </a:r>
            <a:r>
              <a:rPr sz="1500" spc="-5" dirty="0">
                <a:latin typeface="TeXGyreSchola"/>
                <a:cs typeface="TeXGyreSchola"/>
              </a:rPr>
              <a:t>topic.</a:t>
            </a:r>
            <a:endParaRPr sz="1500">
              <a:latin typeface="TeXGyreSchola"/>
              <a:cs typeface="TeXGyreSchola"/>
            </a:endParaRPr>
          </a:p>
        </p:txBody>
      </p:sp>
      <p:sp>
        <p:nvSpPr>
          <p:cNvPr id="7" name="object 7"/>
          <p:cNvSpPr txBox="1"/>
          <p:nvPr/>
        </p:nvSpPr>
        <p:spPr>
          <a:xfrm>
            <a:off x="2146934" y="2487295"/>
            <a:ext cx="1545590" cy="482600"/>
          </a:xfrm>
          <a:prstGeom prst="rect">
            <a:avLst/>
          </a:prstGeom>
        </p:spPr>
        <p:txBody>
          <a:bodyPr vert="horz" wrap="square" lIns="0" tIns="12700" rIns="0" bIns="0" rtlCol="0">
            <a:spAutoFit/>
          </a:bodyPr>
          <a:lstStyle/>
          <a:p>
            <a:pPr marL="12700" marR="5080">
              <a:spcBef>
                <a:spcPts val="100"/>
              </a:spcBef>
            </a:pPr>
            <a:r>
              <a:rPr sz="1500" spc="-5" dirty="0">
                <a:latin typeface="TeXGyreSchola"/>
                <a:cs typeface="TeXGyreSchola"/>
              </a:rPr>
              <a:t>Author's name</a:t>
            </a:r>
            <a:r>
              <a:rPr sz="1500" spc="-65" dirty="0">
                <a:latin typeface="TeXGyreSchola"/>
                <a:cs typeface="TeXGyreSchola"/>
              </a:rPr>
              <a:t> </a:t>
            </a:r>
            <a:r>
              <a:rPr sz="1500" spc="-5" dirty="0">
                <a:latin typeface="TeXGyreSchola"/>
                <a:cs typeface="TeXGyreSchola"/>
              </a:rPr>
              <a:t>in  parentheses</a:t>
            </a:r>
            <a:endParaRPr sz="1500">
              <a:latin typeface="TeXGyreSchola"/>
              <a:cs typeface="TeXGyreSchola"/>
            </a:endParaRPr>
          </a:p>
        </p:txBody>
      </p:sp>
      <p:sp>
        <p:nvSpPr>
          <p:cNvPr id="8" name="object 8"/>
          <p:cNvSpPr txBox="1"/>
          <p:nvPr/>
        </p:nvSpPr>
        <p:spPr>
          <a:xfrm>
            <a:off x="4318635" y="2372995"/>
            <a:ext cx="5005070" cy="711200"/>
          </a:xfrm>
          <a:prstGeom prst="rect">
            <a:avLst/>
          </a:prstGeom>
        </p:spPr>
        <p:txBody>
          <a:bodyPr vert="horz" wrap="square" lIns="0" tIns="12700" rIns="0" bIns="0" rtlCol="0">
            <a:spAutoFit/>
          </a:bodyPr>
          <a:lstStyle/>
          <a:p>
            <a:pPr marL="12700" marR="5080">
              <a:spcBef>
                <a:spcPts val="100"/>
              </a:spcBef>
            </a:pPr>
            <a:r>
              <a:rPr sz="1500" spc="-5" dirty="0">
                <a:latin typeface="TeXGyreSchola"/>
                <a:cs typeface="TeXGyreSchola"/>
              </a:rPr>
              <a:t>One study found that the </a:t>
            </a:r>
            <a:r>
              <a:rPr sz="1500" dirty="0">
                <a:latin typeface="TeXGyreSchola"/>
                <a:cs typeface="TeXGyreSchola"/>
              </a:rPr>
              <a:t>most </a:t>
            </a:r>
            <a:r>
              <a:rPr sz="1500" spc="-5" dirty="0">
                <a:latin typeface="TeXGyreSchola"/>
                <a:cs typeface="TeXGyreSchola"/>
              </a:rPr>
              <a:t>important element in  comprehending non-native speech is familiarity with the  topic (Gass </a:t>
            </a:r>
            <a:r>
              <a:rPr sz="1500" dirty="0">
                <a:latin typeface="TeXGyreSchola"/>
                <a:cs typeface="TeXGyreSchola"/>
              </a:rPr>
              <a:t>&amp; </a:t>
            </a:r>
            <a:r>
              <a:rPr sz="1500" spc="-5" dirty="0">
                <a:latin typeface="TeXGyreSchola"/>
                <a:cs typeface="TeXGyreSchola"/>
              </a:rPr>
              <a:t>Varonis,</a:t>
            </a:r>
            <a:r>
              <a:rPr sz="1500" spc="-15" dirty="0">
                <a:latin typeface="TeXGyreSchola"/>
                <a:cs typeface="TeXGyreSchola"/>
              </a:rPr>
              <a:t> </a:t>
            </a:r>
            <a:r>
              <a:rPr sz="1500" dirty="0">
                <a:latin typeface="TeXGyreSchola"/>
                <a:cs typeface="TeXGyreSchola"/>
              </a:rPr>
              <a:t>1984).</a:t>
            </a:r>
            <a:endParaRPr sz="1500">
              <a:latin typeface="TeXGyreSchola"/>
              <a:cs typeface="TeXGyreSchola"/>
            </a:endParaRPr>
          </a:p>
        </p:txBody>
      </p:sp>
      <p:sp>
        <p:nvSpPr>
          <p:cNvPr id="9" name="object 9"/>
          <p:cNvSpPr txBox="1"/>
          <p:nvPr/>
        </p:nvSpPr>
        <p:spPr>
          <a:xfrm>
            <a:off x="2146934" y="3444240"/>
            <a:ext cx="1795780" cy="711200"/>
          </a:xfrm>
          <a:prstGeom prst="rect">
            <a:avLst/>
          </a:prstGeom>
        </p:spPr>
        <p:txBody>
          <a:bodyPr vert="horz" wrap="square" lIns="0" tIns="12700" rIns="0" bIns="0" rtlCol="0">
            <a:spAutoFit/>
          </a:bodyPr>
          <a:lstStyle/>
          <a:p>
            <a:pPr marL="12700" marR="5080">
              <a:spcBef>
                <a:spcPts val="100"/>
              </a:spcBef>
            </a:pPr>
            <a:r>
              <a:rPr sz="1500" spc="-5" dirty="0">
                <a:latin typeface="TeXGyreSchola"/>
                <a:cs typeface="TeXGyreSchola"/>
              </a:rPr>
              <a:t>Multiple works  (separate each</a:t>
            </a:r>
            <a:r>
              <a:rPr sz="1500" spc="-45" dirty="0">
                <a:latin typeface="TeXGyreSchola"/>
                <a:cs typeface="TeXGyreSchola"/>
              </a:rPr>
              <a:t> </a:t>
            </a:r>
            <a:r>
              <a:rPr sz="1500" spc="-5" dirty="0">
                <a:latin typeface="TeXGyreSchola"/>
                <a:cs typeface="TeXGyreSchola"/>
              </a:rPr>
              <a:t>work  with</a:t>
            </a:r>
            <a:r>
              <a:rPr sz="1500" spc="-15" dirty="0">
                <a:latin typeface="TeXGyreSchola"/>
                <a:cs typeface="TeXGyreSchola"/>
              </a:rPr>
              <a:t> </a:t>
            </a:r>
            <a:r>
              <a:rPr sz="1500" spc="-5" dirty="0">
                <a:latin typeface="TeXGyreSchola"/>
                <a:cs typeface="TeXGyreSchola"/>
              </a:rPr>
              <a:t>semi-colons)</a:t>
            </a:r>
            <a:endParaRPr sz="1500">
              <a:latin typeface="TeXGyreSchola"/>
              <a:cs typeface="TeXGyreSchola"/>
            </a:endParaRPr>
          </a:p>
        </p:txBody>
      </p:sp>
      <p:sp>
        <p:nvSpPr>
          <p:cNvPr id="10" name="object 10"/>
          <p:cNvSpPr txBox="1"/>
          <p:nvPr/>
        </p:nvSpPr>
        <p:spPr>
          <a:xfrm>
            <a:off x="4318636" y="3444240"/>
            <a:ext cx="4819015" cy="711200"/>
          </a:xfrm>
          <a:prstGeom prst="rect">
            <a:avLst/>
          </a:prstGeom>
        </p:spPr>
        <p:txBody>
          <a:bodyPr vert="horz" wrap="square" lIns="0" tIns="12700" rIns="0" bIns="0" rtlCol="0">
            <a:spAutoFit/>
          </a:bodyPr>
          <a:lstStyle/>
          <a:p>
            <a:pPr marL="12700" marR="5080">
              <a:spcBef>
                <a:spcPts val="100"/>
              </a:spcBef>
            </a:pPr>
            <a:r>
              <a:rPr sz="1500" spc="-5" dirty="0">
                <a:latin typeface="TeXGyreSchola"/>
                <a:cs typeface="TeXGyreSchola"/>
              </a:rPr>
              <a:t>Research shows that listening </a:t>
            </a:r>
            <a:r>
              <a:rPr sz="1500" dirty="0">
                <a:latin typeface="TeXGyreSchola"/>
                <a:cs typeface="TeXGyreSchola"/>
              </a:rPr>
              <a:t>to a </a:t>
            </a:r>
            <a:r>
              <a:rPr sz="1500" spc="-5" dirty="0">
                <a:latin typeface="TeXGyreSchola"/>
                <a:cs typeface="TeXGyreSchola"/>
              </a:rPr>
              <a:t>particular accent  improves comprehension </a:t>
            </a:r>
            <a:r>
              <a:rPr sz="1500" dirty="0">
                <a:latin typeface="TeXGyreSchola"/>
                <a:cs typeface="TeXGyreSchola"/>
              </a:rPr>
              <a:t>of </a:t>
            </a:r>
            <a:r>
              <a:rPr sz="1500" spc="-5" dirty="0">
                <a:latin typeface="TeXGyreSchola"/>
                <a:cs typeface="TeXGyreSchola"/>
              </a:rPr>
              <a:t>accented speech in general  (Gass </a:t>
            </a:r>
            <a:r>
              <a:rPr sz="1500" dirty="0">
                <a:latin typeface="TeXGyreSchola"/>
                <a:cs typeface="TeXGyreSchola"/>
              </a:rPr>
              <a:t>&amp; </a:t>
            </a:r>
            <a:r>
              <a:rPr sz="1500" spc="-5" dirty="0">
                <a:latin typeface="TeXGyreSchola"/>
                <a:cs typeface="TeXGyreSchola"/>
              </a:rPr>
              <a:t>Varonis, </a:t>
            </a:r>
            <a:r>
              <a:rPr sz="1500" dirty="0">
                <a:latin typeface="TeXGyreSchola"/>
                <a:cs typeface="TeXGyreSchola"/>
              </a:rPr>
              <a:t>1984; </a:t>
            </a:r>
            <a:r>
              <a:rPr sz="1500" spc="-5" dirty="0">
                <a:latin typeface="TeXGyreSchola"/>
                <a:cs typeface="TeXGyreSchola"/>
              </a:rPr>
              <a:t>Krech Thomas,</a:t>
            </a:r>
            <a:r>
              <a:rPr sz="1500" spc="-25" dirty="0">
                <a:latin typeface="TeXGyreSchola"/>
                <a:cs typeface="TeXGyreSchola"/>
              </a:rPr>
              <a:t> </a:t>
            </a:r>
            <a:r>
              <a:rPr sz="1500" dirty="0">
                <a:latin typeface="TeXGyreSchola"/>
                <a:cs typeface="TeXGyreSchola"/>
              </a:rPr>
              <a:t>2004).</a:t>
            </a:r>
            <a:endParaRPr sz="1500">
              <a:latin typeface="TeXGyreSchola"/>
              <a:cs typeface="TeXGyreSchola"/>
            </a:endParaRPr>
          </a:p>
        </p:txBody>
      </p:sp>
      <p:sp>
        <p:nvSpPr>
          <p:cNvPr id="11" name="object 11"/>
          <p:cNvSpPr txBox="1"/>
          <p:nvPr/>
        </p:nvSpPr>
        <p:spPr>
          <a:xfrm>
            <a:off x="2146934" y="4629784"/>
            <a:ext cx="2032000" cy="482600"/>
          </a:xfrm>
          <a:prstGeom prst="rect">
            <a:avLst/>
          </a:prstGeom>
        </p:spPr>
        <p:txBody>
          <a:bodyPr vert="horz" wrap="square" lIns="0" tIns="12700" rIns="0" bIns="0" rtlCol="0">
            <a:spAutoFit/>
          </a:bodyPr>
          <a:lstStyle/>
          <a:p>
            <a:pPr marL="12700" marR="5080">
              <a:spcBef>
                <a:spcPts val="100"/>
              </a:spcBef>
            </a:pPr>
            <a:r>
              <a:rPr sz="1500" spc="-5" dirty="0">
                <a:latin typeface="TeXGyreSchola"/>
                <a:cs typeface="TeXGyreSchola"/>
              </a:rPr>
              <a:t>Direct quote, author's  name part </a:t>
            </a:r>
            <a:r>
              <a:rPr sz="1500" dirty="0">
                <a:latin typeface="TeXGyreSchola"/>
                <a:cs typeface="TeXGyreSchola"/>
              </a:rPr>
              <a:t>of</a:t>
            </a:r>
            <a:r>
              <a:rPr sz="1500" spc="-60" dirty="0">
                <a:latin typeface="TeXGyreSchola"/>
                <a:cs typeface="TeXGyreSchola"/>
              </a:rPr>
              <a:t> </a:t>
            </a:r>
            <a:r>
              <a:rPr sz="1500" spc="-5" dirty="0">
                <a:latin typeface="TeXGyreSchola"/>
                <a:cs typeface="TeXGyreSchola"/>
              </a:rPr>
              <a:t>narrative</a:t>
            </a:r>
            <a:endParaRPr sz="1500">
              <a:latin typeface="TeXGyreSchola"/>
              <a:cs typeface="TeXGyreSchola"/>
            </a:endParaRPr>
          </a:p>
        </p:txBody>
      </p:sp>
      <p:sp>
        <p:nvSpPr>
          <p:cNvPr id="12" name="object 12"/>
          <p:cNvSpPr txBox="1"/>
          <p:nvPr/>
        </p:nvSpPr>
        <p:spPr>
          <a:xfrm>
            <a:off x="4318635" y="4515484"/>
            <a:ext cx="4921250" cy="711200"/>
          </a:xfrm>
          <a:prstGeom prst="rect">
            <a:avLst/>
          </a:prstGeom>
        </p:spPr>
        <p:txBody>
          <a:bodyPr vert="horz" wrap="square" lIns="0" tIns="12700" rIns="0" bIns="0" rtlCol="0">
            <a:spAutoFit/>
          </a:bodyPr>
          <a:lstStyle/>
          <a:p>
            <a:pPr marL="12700" marR="5080">
              <a:spcBef>
                <a:spcPts val="100"/>
              </a:spcBef>
            </a:pPr>
            <a:r>
              <a:rPr sz="1500" spc="-5" dirty="0">
                <a:latin typeface="TeXGyreSchola"/>
                <a:cs typeface="TeXGyreSchola"/>
              </a:rPr>
              <a:t>Gass and Varonis </a:t>
            </a:r>
            <a:r>
              <a:rPr sz="1500" dirty="0">
                <a:latin typeface="TeXGyreSchola"/>
                <a:cs typeface="TeXGyreSchola"/>
              </a:rPr>
              <a:t>(1984) </a:t>
            </a:r>
            <a:r>
              <a:rPr sz="1500" spc="-5" dirty="0">
                <a:latin typeface="TeXGyreSchola"/>
                <a:cs typeface="TeXGyreSchola"/>
              </a:rPr>
              <a:t>found that “the listener’s  familiarity with the topic </a:t>
            </a:r>
            <a:r>
              <a:rPr sz="1500" dirty="0">
                <a:latin typeface="TeXGyreSchola"/>
                <a:cs typeface="TeXGyreSchola"/>
              </a:rPr>
              <a:t>of </a:t>
            </a:r>
            <a:r>
              <a:rPr sz="1500" spc="-5" dirty="0">
                <a:latin typeface="TeXGyreSchola"/>
                <a:cs typeface="TeXGyreSchola"/>
              </a:rPr>
              <a:t>discourse greatly facilitates  the interpretation </a:t>
            </a:r>
            <a:r>
              <a:rPr sz="1500" dirty="0">
                <a:latin typeface="TeXGyreSchola"/>
                <a:cs typeface="TeXGyreSchola"/>
              </a:rPr>
              <a:t>of </a:t>
            </a:r>
            <a:r>
              <a:rPr sz="1500" spc="-5" dirty="0">
                <a:latin typeface="TeXGyreSchola"/>
                <a:cs typeface="TeXGyreSchola"/>
              </a:rPr>
              <a:t>the entire message” (p. </a:t>
            </a:r>
            <a:r>
              <a:rPr sz="1500" dirty="0">
                <a:latin typeface="TeXGyreSchola"/>
                <a:cs typeface="TeXGyreSchola"/>
              </a:rPr>
              <a:t>85).</a:t>
            </a:r>
            <a:endParaRPr sz="1500">
              <a:latin typeface="TeXGyreSchola"/>
              <a:cs typeface="TeXGyreSchola"/>
            </a:endParaRPr>
          </a:p>
        </p:txBody>
      </p:sp>
      <p:sp>
        <p:nvSpPr>
          <p:cNvPr id="13" name="object 13"/>
          <p:cNvSpPr txBox="1"/>
          <p:nvPr/>
        </p:nvSpPr>
        <p:spPr>
          <a:xfrm>
            <a:off x="2146934" y="5701029"/>
            <a:ext cx="1936114" cy="482600"/>
          </a:xfrm>
          <a:prstGeom prst="rect">
            <a:avLst/>
          </a:prstGeom>
        </p:spPr>
        <p:txBody>
          <a:bodyPr vert="horz" wrap="square" lIns="0" tIns="12700" rIns="0" bIns="0" rtlCol="0">
            <a:spAutoFit/>
          </a:bodyPr>
          <a:lstStyle/>
          <a:p>
            <a:pPr marL="12700" marR="5080">
              <a:spcBef>
                <a:spcPts val="100"/>
              </a:spcBef>
            </a:pPr>
            <a:r>
              <a:rPr sz="1500" spc="-5" dirty="0">
                <a:latin typeface="TeXGyreSchola"/>
                <a:cs typeface="TeXGyreSchola"/>
              </a:rPr>
              <a:t>Direct quote,</a:t>
            </a:r>
            <a:r>
              <a:rPr sz="1500" spc="-50" dirty="0">
                <a:latin typeface="TeXGyreSchola"/>
                <a:cs typeface="TeXGyreSchola"/>
              </a:rPr>
              <a:t> </a:t>
            </a:r>
            <a:r>
              <a:rPr sz="1500" spc="-5" dirty="0">
                <a:latin typeface="TeXGyreSchola"/>
                <a:cs typeface="TeXGyreSchola"/>
              </a:rPr>
              <a:t>author's  name in</a:t>
            </a:r>
            <a:r>
              <a:rPr sz="1500" spc="-35" dirty="0">
                <a:latin typeface="TeXGyreSchola"/>
                <a:cs typeface="TeXGyreSchola"/>
              </a:rPr>
              <a:t> </a:t>
            </a:r>
            <a:r>
              <a:rPr sz="1500" spc="-5" dirty="0">
                <a:latin typeface="TeXGyreSchola"/>
                <a:cs typeface="TeXGyreSchola"/>
              </a:rPr>
              <a:t>parentheses</a:t>
            </a:r>
            <a:endParaRPr sz="1500" dirty="0">
              <a:latin typeface="TeXGyreSchola"/>
              <a:cs typeface="TeXGyreSchola"/>
            </a:endParaRPr>
          </a:p>
        </p:txBody>
      </p:sp>
      <p:sp>
        <p:nvSpPr>
          <p:cNvPr id="14" name="object 14"/>
          <p:cNvSpPr txBox="1"/>
          <p:nvPr/>
        </p:nvSpPr>
        <p:spPr>
          <a:xfrm>
            <a:off x="4318636" y="5586729"/>
            <a:ext cx="4981575" cy="711200"/>
          </a:xfrm>
          <a:prstGeom prst="rect">
            <a:avLst/>
          </a:prstGeom>
        </p:spPr>
        <p:txBody>
          <a:bodyPr vert="horz" wrap="square" lIns="0" tIns="12700" rIns="0" bIns="0" rtlCol="0">
            <a:spAutoFit/>
          </a:bodyPr>
          <a:lstStyle/>
          <a:p>
            <a:pPr marL="12700" marR="5080" algn="just">
              <a:spcBef>
                <a:spcPts val="100"/>
              </a:spcBef>
            </a:pPr>
            <a:r>
              <a:rPr sz="1500" spc="-5" dirty="0">
                <a:latin typeface="TeXGyreSchola"/>
                <a:cs typeface="TeXGyreSchola"/>
              </a:rPr>
              <a:t>One study found that “the listener's familiarity with the  topic </a:t>
            </a:r>
            <a:r>
              <a:rPr sz="1500" dirty="0">
                <a:latin typeface="TeXGyreSchola"/>
                <a:cs typeface="TeXGyreSchola"/>
              </a:rPr>
              <a:t>of </a:t>
            </a:r>
            <a:r>
              <a:rPr sz="1500" spc="-5" dirty="0">
                <a:latin typeface="TeXGyreSchola"/>
                <a:cs typeface="TeXGyreSchola"/>
              </a:rPr>
              <a:t>discourse greatly facilitates the interpretation </a:t>
            </a:r>
            <a:r>
              <a:rPr sz="1500" dirty="0">
                <a:latin typeface="TeXGyreSchola"/>
                <a:cs typeface="TeXGyreSchola"/>
              </a:rPr>
              <a:t>of  </a:t>
            </a:r>
            <a:r>
              <a:rPr sz="1500" spc="-5" dirty="0">
                <a:latin typeface="TeXGyreSchola"/>
                <a:cs typeface="TeXGyreSchola"/>
              </a:rPr>
              <a:t>the entire message” (Gass </a:t>
            </a:r>
            <a:r>
              <a:rPr sz="1500" dirty="0">
                <a:latin typeface="TeXGyreSchola"/>
                <a:cs typeface="TeXGyreSchola"/>
              </a:rPr>
              <a:t>&amp; </a:t>
            </a:r>
            <a:r>
              <a:rPr sz="1500" spc="-5" dirty="0">
                <a:latin typeface="TeXGyreSchola"/>
                <a:cs typeface="TeXGyreSchola"/>
              </a:rPr>
              <a:t>Varonis, </a:t>
            </a:r>
            <a:r>
              <a:rPr sz="1500" dirty="0">
                <a:latin typeface="TeXGyreSchola"/>
                <a:cs typeface="TeXGyreSchola"/>
              </a:rPr>
              <a:t>1984, </a:t>
            </a:r>
            <a:r>
              <a:rPr sz="1500" spc="-5" dirty="0">
                <a:latin typeface="TeXGyreSchola"/>
                <a:cs typeface="TeXGyreSchola"/>
              </a:rPr>
              <a:t>p.</a:t>
            </a:r>
            <a:r>
              <a:rPr sz="1500" spc="-15" dirty="0">
                <a:latin typeface="TeXGyreSchola"/>
                <a:cs typeface="TeXGyreSchola"/>
              </a:rPr>
              <a:t> </a:t>
            </a:r>
            <a:r>
              <a:rPr sz="1500" dirty="0">
                <a:latin typeface="TeXGyreSchola"/>
                <a:cs typeface="TeXGyreSchola"/>
              </a:rPr>
              <a:t>85).</a:t>
            </a:r>
            <a:endParaRPr sz="1500">
              <a:latin typeface="TeXGyreSchola"/>
              <a:cs typeface="TeXGyreSchola"/>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981200" y="914399"/>
            <a:ext cx="7696200" cy="4892040"/>
          </a:xfrm>
          <a:custGeom>
            <a:avLst/>
            <a:gdLst/>
            <a:ahLst/>
            <a:cxnLst/>
            <a:rect l="l" t="t" r="r" b="b"/>
            <a:pathLst>
              <a:path w="7696200" h="4892040">
                <a:moveTo>
                  <a:pt x="7696200" y="0"/>
                </a:moveTo>
                <a:lnTo>
                  <a:pt x="7696200" y="0"/>
                </a:lnTo>
                <a:lnTo>
                  <a:pt x="0" y="0"/>
                </a:lnTo>
                <a:lnTo>
                  <a:pt x="0" y="918972"/>
                </a:lnTo>
                <a:lnTo>
                  <a:pt x="0" y="4892040"/>
                </a:lnTo>
                <a:lnTo>
                  <a:pt x="923544" y="4892040"/>
                </a:lnTo>
                <a:lnTo>
                  <a:pt x="2616708" y="4892040"/>
                </a:lnTo>
                <a:lnTo>
                  <a:pt x="4114800" y="4892040"/>
                </a:lnTo>
                <a:lnTo>
                  <a:pt x="5943600" y="4892040"/>
                </a:lnTo>
                <a:lnTo>
                  <a:pt x="7696200" y="4892040"/>
                </a:lnTo>
                <a:lnTo>
                  <a:pt x="7696200" y="4191000"/>
                </a:lnTo>
                <a:lnTo>
                  <a:pt x="7696200" y="918972"/>
                </a:lnTo>
                <a:lnTo>
                  <a:pt x="7696200" y="0"/>
                </a:lnTo>
                <a:close/>
              </a:path>
            </a:pathLst>
          </a:custGeom>
          <a:solidFill>
            <a:srgbClr val="EDEDED"/>
          </a:solidFill>
        </p:spPr>
        <p:txBody>
          <a:bodyPr wrap="square" lIns="0" tIns="0" rIns="0" bIns="0" rtlCol="0"/>
          <a:lstStyle/>
          <a:p>
            <a:endParaRPr/>
          </a:p>
        </p:txBody>
      </p:sp>
      <p:sp>
        <p:nvSpPr>
          <p:cNvPr id="3" name="object 3"/>
          <p:cNvSpPr txBox="1">
            <a:spLocks noGrp="1"/>
          </p:cNvSpPr>
          <p:nvPr>
            <p:ph type="title"/>
          </p:nvPr>
        </p:nvSpPr>
        <p:spPr>
          <a:xfrm>
            <a:off x="2422525" y="152873"/>
            <a:ext cx="6584950" cy="689932"/>
          </a:xfrm>
          <a:prstGeom prst="rect">
            <a:avLst/>
          </a:prstGeom>
        </p:spPr>
        <p:txBody>
          <a:bodyPr vert="horz" wrap="square" lIns="0" tIns="12700" rIns="0" bIns="0" rtlCol="0" anchor="ctr">
            <a:spAutoFit/>
          </a:bodyPr>
          <a:lstStyle/>
          <a:p>
            <a:pPr marL="12700">
              <a:lnSpc>
                <a:spcPct val="100000"/>
              </a:lnSpc>
              <a:spcBef>
                <a:spcPts val="100"/>
              </a:spcBef>
            </a:pPr>
            <a:r>
              <a:rPr spc="5" dirty="0"/>
              <a:t>C</a:t>
            </a:r>
            <a:r>
              <a:rPr sz="1900" spc="5" dirty="0"/>
              <a:t>ITING </a:t>
            </a:r>
            <a:r>
              <a:rPr spc="10" dirty="0"/>
              <a:t>W</a:t>
            </a:r>
            <a:r>
              <a:rPr sz="1900" spc="10" dirty="0"/>
              <a:t>ORKS BY </a:t>
            </a:r>
            <a:r>
              <a:rPr spc="5" dirty="0"/>
              <a:t>M</a:t>
            </a:r>
            <a:r>
              <a:rPr sz="1900" spc="5" dirty="0"/>
              <a:t>ULTIPLE </a:t>
            </a:r>
            <a:r>
              <a:rPr spc="10" dirty="0"/>
              <a:t>A</a:t>
            </a:r>
            <a:r>
              <a:rPr sz="1900" spc="10" dirty="0"/>
              <a:t>UTHORS </a:t>
            </a:r>
            <a:r>
              <a:rPr sz="1900" spc="5" dirty="0"/>
              <a:t>IN</a:t>
            </a:r>
            <a:r>
              <a:rPr sz="1900" spc="204" dirty="0"/>
              <a:t> </a:t>
            </a:r>
            <a:r>
              <a:rPr spc="5" dirty="0"/>
              <a:t>T</a:t>
            </a:r>
            <a:r>
              <a:rPr sz="1900" spc="5" dirty="0"/>
              <a:t>EXT</a:t>
            </a:r>
            <a:endParaRPr sz="1900"/>
          </a:p>
        </p:txBody>
      </p:sp>
      <p:sp>
        <p:nvSpPr>
          <p:cNvPr id="4" name="object 4"/>
          <p:cNvSpPr txBox="1"/>
          <p:nvPr/>
        </p:nvSpPr>
        <p:spPr>
          <a:xfrm>
            <a:off x="1990090" y="1174115"/>
            <a:ext cx="643890" cy="391160"/>
          </a:xfrm>
          <a:prstGeom prst="rect">
            <a:avLst/>
          </a:prstGeom>
        </p:spPr>
        <p:txBody>
          <a:bodyPr vert="horz" wrap="square" lIns="0" tIns="12700" rIns="0" bIns="0" rtlCol="0">
            <a:spAutoFit/>
          </a:bodyPr>
          <a:lstStyle/>
          <a:p>
            <a:pPr marL="12700" marR="5080">
              <a:spcBef>
                <a:spcPts val="100"/>
              </a:spcBef>
            </a:pPr>
            <a:r>
              <a:rPr sz="1200" b="1" spc="-5" dirty="0">
                <a:latin typeface="TeXGyreSchola"/>
                <a:cs typeface="TeXGyreSchola"/>
              </a:rPr>
              <a:t>Type </a:t>
            </a:r>
            <a:r>
              <a:rPr sz="1200" b="1" dirty="0">
                <a:latin typeface="TeXGyreSchola"/>
                <a:cs typeface="TeXGyreSchola"/>
              </a:rPr>
              <a:t>of  </a:t>
            </a:r>
            <a:r>
              <a:rPr sz="1200" b="1" spc="-5" dirty="0">
                <a:latin typeface="TeXGyreSchola"/>
                <a:cs typeface="TeXGyreSchola"/>
              </a:rPr>
              <a:t>c</a:t>
            </a:r>
            <a:r>
              <a:rPr sz="1200" b="1" dirty="0">
                <a:latin typeface="TeXGyreSchola"/>
                <a:cs typeface="TeXGyreSchola"/>
              </a:rPr>
              <a:t>i</a:t>
            </a:r>
            <a:r>
              <a:rPr sz="1200" b="1" spc="-10" dirty="0">
                <a:latin typeface="TeXGyreSchola"/>
                <a:cs typeface="TeXGyreSchola"/>
              </a:rPr>
              <a:t>t</a:t>
            </a:r>
            <a:r>
              <a:rPr sz="1200" b="1" spc="-5" dirty="0">
                <a:latin typeface="TeXGyreSchola"/>
                <a:cs typeface="TeXGyreSchola"/>
              </a:rPr>
              <a:t>a</a:t>
            </a:r>
            <a:r>
              <a:rPr sz="1200" b="1" spc="-10" dirty="0">
                <a:latin typeface="TeXGyreSchola"/>
                <a:cs typeface="TeXGyreSchola"/>
              </a:rPr>
              <a:t>t</a:t>
            </a:r>
            <a:r>
              <a:rPr sz="1200" b="1" dirty="0">
                <a:latin typeface="TeXGyreSchola"/>
                <a:cs typeface="TeXGyreSchola"/>
              </a:rPr>
              <a:t>i</a:t>
            </a:r>
            <a:r>
              <a:rPr sz="1200" b="1" spc="-5" dirty="0">
                <a:latin typeface="TeXGyreSchola"/>
                <a:cs typeface="TeXGyreSchola"/>
              </a:rPr>
              <a:t>o</a:t>
            </a:r>
            <a:r>
              <a:rPr sz="1200" b="1" dirty="0">
                <a:latin typeface="TeXGyreSchola"/>
                <a:cs typeface="TeXGyreSchola"/>
              </a:rPr>
              <a:t>n</a:t>
            </a:r>
            <a:endParaRPr sz="1200">
              <a:latin typeface="TeXGyreSchola"/>
              <a:cs typeface="TeXGyreSchola"/>
            </a:endParaRPr>
          </a:p>
        </p:txBody>
      </p:sp>
      <p:sp>
        <p:nvSpPr>
          <p:cNvPr id="5" name="object 5"/>
          <p:cNvSpPr txBox="1"/>
          <p:nvPr/>
        </p:nvSpPr>
        <p:spPr>
          <a:xfrm>
            <a:off x="2913380" y="1265554"/>
            <a:ext cx="1074420" cy="197490"/>
          </a:xfrm>
          <a:prstGeom prst="rect">
            <a:avLst/>
          </a:prstGeom>
        </p:spPr>
        <p:txBody>
          <a:bodyPr vert="horz" wrap="square" lIns="0" tIns="12700" rIns="0" bIns="0" rtlCol="0">
            <a:spAutoFit/>
          </a:bodyPr>
          <a:lstStyle/>
          <a:p>
            <a:pPr marL="12700">
              <a:spcBef>
                <a:spcPts val="100"/>
              </a:spcBef>
            </a:pPr>
            <a:r>
              <a:rPr sz="1200" b="1" spc="-5" dirty="0">
                <a:latin typeface="TeXGyreSchola"/>
                <a:cs typeface="TeXGyreSchola"/>
              </a:rPr>
              <a:t>First</a:t>
            </a:r>
            <a:r>
              <a:rPr sz="1200" b="1" spc="-45" dirty="0">
                <a:latin typeface="TeXGyreSchola"/>
                <a:cs typeface="TeXGyreSchola"/>
              </a:rPr>
              <a:t> </a:t>
            </a:r>
            <a:r>
              <a:rPr sz="1200" b="1" spc="-5" dirty="0">
                <a:latin typeface="TeXGyreSchola"/>
                <a:cs typeface="TeXGyreSchola"/>
              </a:rPr>
              <a:t>citation</a:t>
            </a:r>
            <a:endParaRPr sz="1200">
              <a:latin typeface="TeXGyreSchola"/>
              <a:cs typeface="TeXGyreSchola"/>
            </a:endParaRPr>
          </a:p>
        </p:txBody>
      </p:sp>
      <p:sp>
        <p:nvSpPr>
          <p:cNvPr id="6" name="object 6"/>
          <p:cNvSpPr txBox="1"/>
          <p:nvPr/>
        </p:nvSpPr>
        <p:spPr>
          <a:xfrm>
            <a:off x="4606926" y="1174115"/>
            <a:ext cx="954405" cy="391160"/>
          </a:xfrm>
          <a:prstGeom prst="rect">
            <a:avLst/>
          </a:prstGeom>
        </p:spPr>
        <p:txBody>
          <a:bodyPr vert="horz" wrap="square" lIns="0" tIns="12700" rIns="0" bIns="0" rtlCol="0">
            <a:spAutoFit/>
          </a:bodyPr>
          <a:lstStyle/>
          <a:p>
            <a:pPr marL="12700" marR="5080">
              <a:spcBef>
                <a:spcPts val="100"/>
              </a:spcBef>
            </a:pPr>
            <a:r>
              <a:rPr sz="1200" b="1" spc="-5" dirty="0">
                <a:latin typeface="TeXGyreSchola"/>
                <a:cs typeface="TeXGyreSchola"/>
              </a:rPr>
              <a:t>Su</a:t>
            </a:r>
            <a:r>
              <a:rPr sz="1200" b="1" dirty="0">
                <a:latin typeface="TeXGyreSchola"/>
                <a:cs typeface="TeXGyreSchola"/>
              </a:rPr>
              <a:t>bse</a:t>
            </a:r>
            <a:r>
              <a:rPr sz="1200" b="1" spc="-5" dirty="0">
                <a:latin typeface="TeXGyreSchola"/>
                <a:cs typeface="TeXGyreSchola"/>
              </a:rPr>
              <a:t>qu</a:t>
            </a:r>
            <a:r>
              <a:rPr sz="1200" b="1" dirty="0">
                <a:latin typeface="TeXGyreSchola"/>
                <a:cs typeface="TeXGyreSchola"/>
              </a:rPr>
              <a:t>e</a:t>
            </a:r>
            <a:r>
              <a:rPr sz="1200" b="1" spc="-5" dirty="0">
                <a:latin typeface="TeXGyreSchola"/>
                <a:cs typeface="TeXGyreSchola"/>
              </a:rPr>
              <a:t>nt  citations</a:t>
            </a:r>
            <a:endParaRPr sz="1200">
              <a:latin typeface="TeXGyreSchola"/>
              <a:cs typeface="TeXGyreSchola"/>
            </a:endParaRPr>
          </a:p>
        </p:txBody>
      </p:sp>
      <p:sp>
        <p:nvSpPr>
          <p:cNvPr id="7" name="object 7"/>
          <p:cNvSpPr txBox="1"/>
          <p:nvPr/>
        </p:nvSpPr>
        <p:spPr>
          <a:xfrm>
            <a:off x="6104890" y="1174115"/>
            <a:ext cx="1681480" cy="391160"/>
          </a:xfrm>
          <a:prstGeom prst="rect">
            <a:avLst/>
          </a:prstGeom>
        </p:spPr>
        <p:txBody>
          <a:bodyPr vert="horz" wrap="square" lIns="0" tIns="12700" rIns="0" bIns="0" rtlCol="0">
            <a:spAutoFit/>
          </a:bodyPr>
          <a:lstStyle/>
          <a:p>
            <a:pPr marL="12700" marR="5080">
              <a:spcBef>
                <a:spcPts val="100"/>
              </a:spcBef>
            </a:pPr>
            <a:r>
              <a:rPr sz="1200" b="1" spc="-5" dirty="0">
                <a:latin typeface="TeXGyreSchola"/>
                <a:cs typeface="TeXGyreSchola"/>
              </a:rPr>
              <a:t>First citation,  parenthetical</a:t>
            </a:r>
            <a:r>
              <a:rPr sz="1200" b="1" spc="-45" dirty="0">
                <a:latin typeface="TeXGyreSchola"/>
                <a:cs typeface="TeXGyreSchola"/>
              </a:rPr>
              <a:t> </a:t>
            </a:r>
            <a:r>
              <a:rPr sz="1200" b="1" spc="-5" dirty="0">
                <a:latin typeface="TeXGyreSchola"/>
                <a:cs typeface="TeXGyreSchola"/>
              </a:rPr>
              <a:t>format</a:t>
            </a:r>
            <a:endParaRPr sz="1200">
              <a:latin typeface="TeXGyreSchola"/>
              <a:cs typeface="TeXGyreSchola"/>
            </a:endParaRPr>
          </a:p>
        </p:txBody>
      </p:sp>
      <p:sp>
        <p:nvSpPr>
          <p:cNvPr id="8" name="object 8"/>
          <p:cNvSpPr txBox="1"/>
          <p:nvPr/>
        </p:nvSpPr>
        <p:spPr>
          <a:xfrm>
            <a:off x="7933691" y="1174115"/>
            <a:ext cx="1734185" cy="391160"/>
          </a:xfrm>
          <a:prstGeom prst="rect">
            <a:avLst/>
          </a:prstGeom>
        </p:spPr>
        <p:txBody>
          <a:bodyPr vert="horz" wrap="square" lIns="0" tIns="12700" rIns="0" bIns="0" rtlCol="0">
            <a:spAutoFit/>
          </a:bodyPr>
          <a:lstStyle/>
          <a:p>
            <a:pPr marL="12700" marR="5080">
              <a:spcBef>
                <a:spcPts val="100"/>
              </a:spcBef>
            </a:pPr>
            <a:r>
              <a:rPr sz="1200" b="1" spc="-5" dirty="0">
                <a:latin typeface="TeXGyreSchola"/>
                <a:cs typeface="TeXGyreSchola"/>
              </a:rPr>
              <a:t>Subsequent citations,  parenthetical</a:t>
            </a:r>
            <a:r>
              <a:rPr sz="1200" b="1" spc="-25" dirty="0">
                <a:latin typeface="TeXGyreSchola"/>
                <a:cs typeface="TeXGyreSchola"/>
              </a:rPr>
              <a:t> </a:t>
            </a:r>
            <a:r>
              <a:rPr sz="1200" b="1" spc="-5" dirty="0">
                <a:latin typeface="TeXGyreSchola"/>
                <a:cs typeface="TeXGyreSchola"/>
              </a:rPr>
              <a:t>format</a:t>
            </a:r>
            <a:endParaRPr sz="1200">
              <a:latin typeface="TeXGyreSchola"/>
              <a:cs typeface="TeXGyreSchola"/>
            </a:endParaRPr>
          </a:p>
        </p:txBody>
      </p:sp>
      <p:sp>
        <p:nvSpPr>
          <p:cNvPr id="9" name="object 9"/>
          <p:cNvSpPr txBox="1"/>
          <p:nvPr/>
        </p:nvSpPr>
        <p:spPr>
          <a:xfrm>
            <a:off x="1990090" y="1967865"/>
            <a:ext cx="830580" cy="197490"/>
          </a:xfrm>
          <a:prstGeom prst="rect">
            <a:avLst/>
          </a:prstGeom>
        </p:spPr>
        <p:txBody>
          <a:bodyPr vert="horz" wrap="square" lIns="0" tIns="12700" rIns="0" bIns="0" rtlCol="0">
            <a:spAutoFit/>
          </a:bodyPr>
          <a:lstStyle/>
          <a:p>
            <a:pPr marL="12700">
              <a:spcBef>
                <a:spcPts val="100"/>
              </a:spcBef>
            </a:pPr>
            <a:r>
              <a:rPr sz="1200" spc="-5" dirty="0">
                <a:latin typeface="TeXGyreSchola"/>
                <a:cs typeface="TeXGyreSchola"/>
              </a:rPr>
              <a:t>One</a:t>
            </a:r>
            <a:r>
              <a:rPr sz="1200" spc="-50" dirty="0">
                <a:latin typeface="TeXGyreSchola"/>
                <a:cs typeface="TeXGyreSchola"/>
              </a:rPr>
              <a:t> </a:t>
            </a:r>
            <a:r>
              <a:rPr sz="1200" spc="-5" dirty="0">
                <a:latin typeface="TeXGyreSchola"/>
                <a:cs typeface="TeXGyreSchola"/>
              </a:rPr>
              <a:t>author</a:t>
            </a:r>
            <a:endParaRPr sz="1200">
              <a:latin typeface="TeXGyreSchola"/>
              <a:cs typeface="TeXGyreSchola"/>
            </a:endParaRPr>
          </a:p>
        </p:txBody>
      </p:sp>
      <p:sp>
        <p:nvSpPr>
          <p:cNvPr id="10" name="object 10"/>
          <p:cNvSpPr txBox="1"/>
          <p:nvPr/>
        </p:nvSpPr>
        <p:spPr>
          <a:xfrm>
            <a:off x="2913381" y="1967865"/>
            <a:ext cx="869315" cy="197490"/>
          </a:xfrm>
          <a:prstGeom prst="rect">
            <a:avLst/>
          </a:prstGeom>
        </p:spPr>
        <p:txBody>
          <a:bodyPr vert="horz" wrap="square" lIns="0" tIns="12700" rIns="0" bIns="0" rtlCol="0">
            <a:spAutoFit/>
          </a:bodyPr>
          <a:lstStyle/>
          <a:p>
            <a:pPr marL="12700">
              <a:spcBef>
                <a:spcPts val="100"/>
              </a:spcBef>
            </a:pPr>
            <a:r>
              <a:rPr sz="1200" spc="-5" dirty="0">
                <a:latin typeface="TeXGyreSchola"/>
                <a:cs typeface="TeXGyreSchola"/>
              </a:rPr>
              <a:t>Field</a:t>
            </a:r>
            <a:r>
              <a:rPr sz="1200" spc="-55" dirty="0">
                <a:latin typeface="TeXGyreSchola"/>
                <a:cs typeface="TeXGyreSchola"/>
              </a:rPr>
              <a:t> </a:t>
            </a:r>
            <a:r>
              <a:rPr sz="1200" spc="-5" dirty="0">
                <a:latin typeface="TeXGyreSchola"/>
                <a:cs typeface="TeXGyreSchola"/>
              </a:rPr>
              <a:t>(2005)</a:t>
            </a:r>
            <a:endParaRPr sz="1200">
              <a:latin typeface="TeXGyreSchola"/>
              <a:cs typeface="TeXGyreSchola"/>
            </a:endParaRPr>
          </a:p>
        </p:txBody>
      </p:sp>
      <p:sp>
        <p:nvSpPr>
          <p:cNvPr id="11" name="object 11"/>
          <p:cNvSpPr txBox="1"/>
          <p:nvPr/>
        </p:nvSpPr>
        <p:spPr>
          <a:xfrm>
            <a:off x="4606926" y="1967865"/>
            <a:ext cx="869315" cy="197490"/>
          </a:xfrm>
          <a:prstGeom prst="rect">
            <a:avLst/>
          </a:prstGeom>
        </p:spPr>
        <p:txBody>
          <a:bodyPr vert="horz" wrap="square" lIns="0" tIns="12700" rIns="0" bIns="0" rtlCol="0">
            <a:spAutoFit/>
          </a:bodyPr>
          <a:lstStyle/>
          <a:p>
            <a:pPr marL="12700">
              <a:spcBef>
                <a:spcPts val="100"/>
              </a:spcBef>
            </a:pPr>
            <a:r>
              <a:rPr sz="1200" spc="-5" dirty="0">
                <a:latin typeface="TeXGyreSchola"/>
                <a:cs typeface="TeXGyreSchola"/>
              </a:rPr>
              <a:t>Field</a:t>
            </a:r>
            <a:r>
              <a:rPr sz="1200" spc="-55" dirty="0">
                <a:latin typeface="TeXGyreSchola"/>
                <a:cs typeface="TeXGyreSchola"/>
              </a:rPr>
              <a:t> </a:t>
            </a:r>
            <a:r>
              <a:rPr sz="1200" spc="-5" dirty="0">
                <a:latin typeface="TeXGyreSchola"/>
                <a:cs typeface="TeXGyreSchola"/>
              </a:rPr>
              <a:t>(2005)</a:t>
            </a:r>
            <a:endParaRPr sz="1200">
              <a:latin typeface="TeXGyreSchola"/>
              <a:cs typeface="TeXGyreSchola"/>
            </a:endParaRPr>
          </a:p>
        </p:txBody>
      </p:sp>
      <p:sp>
        <p:nvSpPr>
          <p:cNvPr id="12" name="object 12"/>
          <p:cNvSpPr txBox="1"/>
          <p:nvPr/>
        </p:nvSpPr>
        <p:spPr>
          <a:xfrm>
            <a:off x="6104890" y="1967865"/>
            <a:ext cx="911860" cy="197490"/>
          </a:xfrm>
          <a:prstGeom prst="rect">
            <a:avLst/>
          </a:prstGeom>
        </p:spPr>
        <p:txBody>
          <a:bodyPr vert="horz" wrap="square" lIns="0" tIns="12700" rIns="0" bIns="0" rtlCol="0">
            <a:spAutoFit/>
          </a:bodyPr>
          <a:lstStyle/>
          <a:p>
            <a:pPr marL="12700">
              <a:spcBef>
                <a:spcPts val="100"/>
              </a:spcBef>
            </a:pPr>
            <a:r>
              <a:rPr sz="1200" spc="-5" dirty="0">
                <a:latin typeface="TeXGyreSchola"/>
                <a:cs typeface="TeXGyreSchola"/>
              </a:rPr>
              <a:t>(Field,</a:t>
            </a:r>
            <a:r>
              <a:rPr sz="1200" spc="-50" dirty="0">
                <a:latin typeface="TeXGyreSchola"/>
                <a:cs typeface="TeXGyreSchola"/>
              </a:rPr>
              <a:t> </a:t>
            </a:r>
            <a:r>
              <a:rPr sz="1200" spc="-5" dirty="0">
                <a:latin typeface="TeXGyreSchola"/>
                <a:cs typeface="TeXGyreSchola"/>
              </a:rPr>
              <a:t>2005)</a:t>
            </a:r>
            <a:endParaRPr sz="1200">
              <a:latin typeface="TeXGyreSchola"/>
              <a:cs typeface="TeXGyreSchola"/>
            </a:endParaRPr>
          </a:p>
        </p:txBody>
      </p:sp>
      <p:sp>
        <p:nvSpPr>
          <p:cNvPr id="13" name="object 13"/>
          <p:cNvSpPr txBox="1"/>
          <p:nvPr/>
        </p:nvSpPr>
        <p:spPr>
          <a:xfrm>
            <a:off x="7933690" y="1967865"/>
            <a:ext cx="911860" cy="197490"/>
          </a:xfrm>
          <a:prstGeom prst="rect">
            <a:avLst/>
          </a:prstGeom>
        </p:spPr>
        <p:txBody>
          <a:bodyPr vert="horz" wrap="square" lIns="0" tIns="12700" rIns="0" bIns="0" rtlCol="0">
            <a:spAutoFit/>
          </a:bodyPr>
          <a:lstStyle/>
          <a:p>
            <a:pPr marL="12700">
              <a:spcBef>
                <a:spcPts val="100"/>
              </a:spcBef>
            </a:pPr>
            <a:r>
              <a:rPr sz="1200" spc="-5" dirty="0">
                <a:latin typeface="TeXGyreSchola"/>
                <a:cs typeface="TeXGyreSchola"/>
              </a:rPr>
              <a:t>(Field,</a:t>
            </a:r>
            <a:r>
              <a:rPr sz="1200" spc="-50" dirty="0">
                <a:latin typeface="TeXGyreSchola"/>
                <a:cs typeface="TeXGyreSchola"/>
              </a:rPr>
              <a:t> </a:t>
            </a:r>
            <a:r>
              <a:rPr sz="1200" spc="-5" dirty="0">
                <a:latin typeface="TeXGyreSchola"/>
                <a:cs typeface="TeXGyreSchola"/>
              </a:rPr>
              <a:t>2005)</a:t>
            </a:r>
            <a:endParaRPr sz="1200">
              <a:latin typeface="TeXGyreSchola"/>
              <a:cs typeface="TeXGyreSchola"/>
            </a:endParaRPr>
          </a:p>
        </p:txBody>
      </p:sp>
      <p:sp>
        <p:nvSpPr>
          <p:cNvPr id="14" name="object 14"/>
          <p:cNvSpPr txBox="1"/>
          <p:nvPr/>
        </p:nvSpPr>
        <p:spPr>
          <a:xfrm>
            <a:off x="1990091" y="2360295"/>
            <a:ext cx="570865" cy="391160"/>
          </a:xfrm>
          <a:prstGeom prst="rect">
            <a:avLst/>
          </a:prstGeom>
        </p:spPr>
        <p:txBody>
          <a:bodyPr vert="horz" wrap="square" lIns="0" tIns="12700" rIns="0" bIns="0" rtlCol="0">
            <a:spAutoFit/>
          </a:bodyPr>
          <a:lstStyle/>
          <a:p>
            <a:pPr marL="12700" marR="5080">
              <a:spcBef>
                <a:spcPts val="100"/>
              </a:spcBef>
            </a:pPr>
            <a:r>
              <a:rPr sz="1200" spc="-5" dirty="0">
                <a:latin typeface="TeXGyreSchola"/>
                <a:cs typeface="TeXGyreSchola"/>
              </a:rPr>
              <a:t>Two  auth</a:t>
            </a:r>
            <a:r>
              <a:rPr sz="1200" dirty="0">
                <a:latin typeface="TeXGyreSchola"/>
                <a:cs typeface="TeXGyreSchola"/>
              </a:rPr>
              <a:t>o</a:t>
            </a:r>
            <a:r>
              <a:rPr sz="1200" spc="-5" dirty="0">
                <a:latin typeface="TeXGyreSchola"/>
                <a:cs typeface="TeXGyreSchola"/>
              </a:rPr>
              <a:t>rs</a:t>
            </a:r>
            <a:endParaRPr sz="1200">
              <a:latin typeface="TeXGyreSchola"/>
              <a:cs typeface="TeXGyreSchola"/>
            </a:endParaRPr>
          </a:p>
        </p:txBody>
      </p:sp>
      <p:sp>
        <p:nvSpPr>
          <p:cNvPr id="15" name="object 15"/>
          <p:cNvSpPr txBox="1"/>
          <p:nvPr/>
        </p:nvSpPr>
        <p:spPr>
          <a:xfrm>
            <a:off x="2913380" y="2360295"/>
            <a:ext cx="1271270" cy="391160"/>
          </a:xfrm>
          <a:prstGeom prst="rect">
            <a:avLst/>
          </a:prstGeom>
        </p:spPr>
        <p:txBody>
          <a:bodyPr vert="horz" wrap="square" lIns="0" tIns="12700" rIns="0" bIns="0" rtlCol="0">
            <a:spAutoFit/>
          </a:bodyPr>
          <a:lstStyle/>
          <a:p>
            <a:pPr marL="12700" marR="5080">
              <a:spcBef>
                <a:spcPts val="100"/>
              </a:spcBef>
            </a:pPr>
            <a:r>
              <a:rPr sz="1200" spc="-5" dirty="0">
                <a:latin typeface="TeXGyreSchola"/>
                <a:cs typeface="TeXGyreSchola"/>
              </a:rPr>
              <a:t>Gass and</a:t>
            </a:r>
            <a:r>
              <a:rPr sz="1200" spc="-50" dirty="0">
                <a:latin typeface="TeXGyreSchola"/>
                <a:cs typeface="TeXGyreSchola"/>
              </a:rPr>
              <a:t> </a:t>
            </a:r>
            <a:r>
              <a:rPr sz="1200" spc="-5" dirty="0">
                <a:latin typeface="TeXGyreSchola"/>
                <a:cs typeface="TeXGyreSchola"/>
              </a:rPr>
              <a:t>Varonis  (1984)</a:t>
            </a:r>
            <a:endParaRPr sz="1200">
              <a:latin typeface="TeXGyreSchola"/>
              <a:cs typeface="TeXGyreSchola"/>
            </a:endParaRPr>
          </a:p>
        </p:txBody>
      </p:sp>
      <p:sp>
        <p:nvSpPr>
          <p:cNvPr id="16" name="object 16"/>
          <p:cNvSpPr txBox="1"/>
          <p:nvPr/>
        </p:nvSpPr>
        <p:spPr>
          <a:xfrm>
            <a:off x="4606925" y="2360295"/>
            <a:ext cx="1271270" cy="391160"/>
          </a:xfrm>
          <a:prstGeom prst="rect">
            <a:avLst/>
          </a:prstGeom>
        </p:spPr>
        <p:txBody>
          <a:bodyPr vert="horz" wrap="square" lIns="0" tIns="12700" rIns="0" bIns="0" rtlCol="0">
            <a:spAutoFit/>
          </a:bodyPr>
          <a:lstStyle/>
          <a:p>
            <a:pPr marL="12700" marR="5080">
              <a:spcBef>
                <a:spcPts val="100"/>
              </a:spcBef>
            </a:pPr>
            <a:r>
              <a:rPr sz="1200" spc="-5" dirty="0">
                <a:latin typeface="TeXGyreSchola"/>
                <a:cs typeface="TeXGyreSchola"/>
              </a:rPr>
              <a:t>Gass and</a:t>
            </a:r>
            <a:r>
              <a:rPr sz="1200" spc="-50" dirty="0">
                <a:latin typeface="TeXGyreSchola"/>
                <a:cs typeface="TeXGyreSchola"/>
              </a:rPr>
              <a:t> </a:t>
            </a:r>
            <a:r>
              <a:rPr sz="1200" spc="-5" dirty="0">
                <a:latin typeface="TeXGyreSchola"/>
                <a:cs typeface="TeXGyreSchola"/>
              </a:rPr>
              <a:t>Varonis  (1984)</a:t>
            </a:r>
            <a:endParaRPr sz="1200">
              <a:latin typeface="TeXGyreSchola"/>
              <a:cs typeface="TeXGyreSchola"/>
            </a:endParaRPr>
          </a:p>
        </p:txBody>
      </p:sp>
      <p:sp>
        <p:nvSpPr>
          <p:cNvPr id="17" name="object 17"/>
          <p:cNvSpPr txBox="1"/>
          <p:nvPr/>
        </p:nvSpPr>
        <p:spPr>
          <a:xfrm>
            <a:off x="6104891" y="2451734"/>
            <a:ext cx="1654175" cy="197490"/>
          </a:xfrm>
          <a:prstGeom prst="rect">
            <a:avLst/>
          </a:prstGeom>
        </p:spPr>
        <p:txBody>
          <a:bodyPr vert="horz" wrap="square" lIns="0" tIns="12700" rIns="0" bIns="0" rtlCol="0">
            <a:spAutoFit/>
          </a:bodyPr>
          <a:lstStyle/>
          <a:p>
            <a:pPr marL="12700">
              <a:spcBef>
                <a:spcPts val="100"/>
              </a:spcBef>
            </a:pPr>
            <a:r>
              <a:rPr sz="1200" spc="-5" dirty="0">
                <a:latin typeface="TeXGyreSchola"/>
                <a:cs typeface="TeXGyreSchola"/>
              </a:rPr>
              <a:t>(Gass </a:t>
            </a:r>
            <a:r>
              <a:rPr sz="1200" dirty="0">
                <a:latin typeface="TeXGyreSchola"/>
                <a:cs typeface="TeXGyreSchola"/>
              </a:rPr>
              <a:t>&amp; </a:t>
            </a:r>
            <a:r>
              <a:rPr sz="1200" spc="-5" dirty="0">
                <a:latin typeface="TeXGyreSchola"/>
                <a:cs typeface="TeXGyreSchola"/>
              </a:rPr>
              <a:t>Varonis,</a:t>
            </a:r>
            <a:r>
              <a:rPr sz="1200" spc="-45" dirty="0">
                <a:latin typeface="TeXGyreSchola"/>
                <a:cs typeface="TeXGyreSchola"/>
              </a:rPr>
              <a:t> </a:t>
            </a:r>
            <a:r>
              <a:rPr sz="1200" spc="-5" dirty="0">
                <a:latin typeface="TeXGyreSchola"/>
                <a:cs typeface="TeXGyreSchola"/>
              </a:rPr>
              <a:t>1984)</a:t>
            </a:r>
            <a:endParaRPr sz="1200">
              <a:latin typeface="TeXGyreSchola"/>
              <a:cs typeface="TeXGyreSchola"/>
            </a:endParaRPr>
          </a:p>
        </p:txBody>
      </p:sp>
      <p:sp>
        <p:nvSpPr>
          <p:cNvPr id="18" name="object 18"/>
          <p:cNvSpPr txBox="1"/>
          <p:nvPr/>
        </p:nvSpPr>
        <p:spPr>
          <a:xfrm>
            <a:off x="7933691" y="2451734"/>
            <a:ext cx="1654175" cy="197490"/>
          </a:xfrm>
          <a:prstGeom prst="rect">
            <a:avLst/>
          </a:prstGeom>
        </p:spPr>
        <p:txBody>
          <a:bodyPr vert="horz" wrap="square" lIns="0" tIns="12700" rIns="0" bIns="0" rtlCol="0">
            <a:spAutoFit/>
          </a:bodyPr>
          <a:lstStyle/>
          <a:p>
            <a:pPr marL="12700">
              <a:spcBef>
                <a:spcPts val="100"/>
              </a:spcBef>
            </a:pPr>
            <a:r>
              <a:rPr sz="1200" spc="-5" dirty="0">
                <a:latin typeface="TeXGyreSchola"/>
                <a:cs typeface="TeXGyreSchola"/>
              </a:rPr>
              <a:t>(Gass </a:t>
            </a:r>
            <a:r>
              <a:rPr sz="1200" dirty="0">
                <a:latin typeface="TeXGyreSchola"/>
                <a:cs typeface="TeXGyreSchola"/>
              </a:rPr>
              <a:t>&amp; </a:t>
            </a:r>
            <a:r>
              <a:rPr sz="1200" spc="-5" dirty="0">
                <a:latin typeface="TeXGyreSchola"/>
                <a:cs typeface="TeXGyreSchola"/>
              </a:rPr>
              <a:t>Varonis,</a:t>
            </a:r>
            <a:r>
              <a:rPr sz="1200" spc="-45" dirty="0">
                <a:latin typeface="TeXGyreSchola"/>
                <a:cs typeface="TeXGyreSchola"/>
              </a:rPr>
              <a:t> </a:t>
            </a:r>
            <a:r>
              <a:rPr sz="1200" spc="-5" dirty="0">
                <a:latin typeface="TeXGyreSchola"/>
                <a:cs typeface="TeXGyreSchola"/>
              </a:rPr>
              <a:t>1984)</a:t>
            </a:r>
            <a:endParaRPr sz="1200">
              <a:latin typeface="TeXGyreSchola"/>
              <a:cs typeface="TeXGyreSchola"/>
            </a:endParaRPr>
          </a:p>
        </p:txBody>
      </p:sp>
      <p:sp>
        <p:nvSpPr>
          <p:cNvPr id="19" name="object 19"/>
          <p:cNvSpPr txBox="1"/>
          <p:nvPr/>
        </p:nvSpPr>
        <p:spPr>
          <a:xfrm>
            <a:off x="1990091" y="2952750"/>
            <a:ext cx="570865" cy="391160"/>
          </a:xfrm>
          <a:prstGeom prst="rect">
            <a:avLst/>
          </a:prstGeom>
        </p:spPr>
        <p:txBody>
          <a:bodyPr vert="horz" wrap="square" lIns="0" tIns="12700" rIns="0" bIns="0" rtlCol="0">
            <a:spAutoFit/>
          </a:bodyPr>
          <a:lstStyle/>
          <a:p>
            <a:pPr marL="12700" marR="5080">
              <a:spcBef>
                <a:spcPts val="100"/>
              </a:spcBef>
            </a:pPr>
            <a:r>
              <a:rPr sz="1200" spc="-5" dirty="0">
                <a:latin typeface="TeXGyreSchola"/>
                <a:cs typeface="TeXGyreSchola"/>
              </a:rPr>
              <a:t>Three  auth</a:t>
            </a:r>
            <a:r>
              <a:rPr sz="1200" dirty="0">
                <a:latin typeface="TeXGyreSchola"/>
                <a:cs typeface="TeXGyreSchola"/>
              </a:rPr>
              <a:t>o</a:t>
            </a:r>
            <a:r>
              <a:rPr sz="1200" spc="-5" dirty="0">
                <a:latin typeface="TeXGyreSchola"/>
                <a:cs typeface="TeXGyreSchola"/>
              </a:rPr>
              <a:t>rs</a:t>
            </a:r>
            <a:endParaRPr sz="1200">
              <a:latin typeface="TeXGyreSchola"/>
              <a:cs typeface="TeXGyreSchola"/>
            </a:endParaRPr>
          </a:p>
        </p:txBody>
      </p:sp>
      <p:sp>
        <p:nvSpPr>
          <p:cNvPr id="20" name="object 20"/>
          <p:cNvSpPr txBox="1"/>
          <p:nvPr/>
        </p:nvSpPr>
        <p:spPr>
          <a:xfrm>
            <a:off x="2913381" y="2952750"/>
            <a:ext cx="1541145" cy="391160"/>
          </a:xfrm>
          <a:prstGeom prst="rect">
            <a:avLst/>
          </a:prstGeom>
        </p:spPr>
        <p:txBody>
          <a:bodyPr vert="horz" wrap="square" lIns="0" tIns="12700" rIns="0" bIns="0" rtlCol="0">
            <a:spAutoFit/>
          </a:bodyPr>
          <a:lstStyle/>
          <a:p>
            <a:pPr marL="12700" marR="5080">
              <a:spcBef>
                <a:spcPts val="100"/>
              </a:spcBef>
            </a:pPr>
            <a:r>
              <a:rPr sz="1200" spc="-5" dirty="0">
                <a:latin typeface="TeXGyreSchola"/>
                <a:cs typeface="TeXGyreSchola"/>
              </a:rPr>
              <a:t>Munro, Derwing, and  Sato (2006)</a:t>
            </a:r>
            <a:endParaRPr sz="1200">
              <a:latin typeface="TeXGyreSchola"/>
              <a:cs typeface="TeXGyreSchola"/>
            </a:endParaRPr>
          </a:p>
        </p:txBody>
      </p:sp>
      <p:sp>
        <p:nvSpPr>
          <p:cNvPr id="21" name="object 21"/>
          <p:cNvSpPr txBox="1"/>
          <p:nvPr/>
        </p:nvSpPr>
        <p:spPr>
          <a:xfrm>
            <a:off x="4606925" y="3044190"/>
            <a:ext cx="1377950" cy="197490"/>
          </a:xfrm>
          <a:prstGeom prst="rect">
            <a:avLst/>
          </a:prstGeom>
        </p:spPr>
        <p:txBody>
          <a:bodyPr vert="horz" wrap="square" lIns="0" tIns="12700" rIns="0" bIns="0" rtlCol="0">
            <a:spAutoFit/>
          </a:bodyPr>
          <a:lstStyle/>
          <a:p>
            <a:pPr marL="12700">
              <a:spcBef>
                <a:spcPts val="100"/>
              </a:spcBef>
            </a:pPr>
            <a:r>
              <a:rPr sz="1200" spc="-5" dirty="0">
                <a:latin typeface="TeXGyreSchola"/>
                <a:cs typeface="TeXGyreSchola"/>
              </a:rPr>
              <a:t>Munro </a:t>
            </a:r>
            <a:r>
              <a:rPr sz="1200" dirty="0">
                <a:latin typeface="TeXGyreSchola"/>
                <a:cs typeface="TeXGyreSchola"/>
              </a:rPr>
              <a:t>et </a:t>
            </a:r>
            <a:r>
              <a:rPr sz="1200" spc="-5" dirty="0">
                <a:latin typeface="TeXGyreSchola"/>
                <a:cs typeface="TeXGyreSchola"/>
              </a:rPr>
              <a:t>al.</a:t>
            </a:r>
            <a:r>
              <a:rPr sz="1200" spc="-50" dirty="0">
                <a:latin typeface="TeXGyreSchola"/>
                <a:cs typeface="TeXGyreSchola"/>
              </a:rPr>
              <a:t> </a:t>
            </a:r>
            <a:r>
              <a:rPr sz="1200" spc="-5" dirty="0">
                <a:latin typeface="TeXGyreSchola"/>
                <a:cs typeface="TeXGyreSchola"/>
              </a:rPr>
              <a:t>(2006)</a:t>
            </a:r>
            <a:endParaRPr sz="1200">
              <a:latin typeface="TeXGyreSchola"/>
              <a:cs typeface="TeXGyreSchola"/>
            </a:endParaRPr>
          </a:p>
        </p:txBody>
      </p:sp>
      <p:sp>
        <p:nvSpPr>
          <p:cNvPr id="22" name="object 22"/>
          <p:cNvSpPr txBox="1"/>
          <p:nvPr/>
        </p:nvSpPr>
        <p:spPr>
          <a:xfrm>
            <a:off x="6104890" y="3135629"/>
            <a:ext cx="414020" cy="197490"/>
          </a:xfrm>
          <a:prstGeom prst="rect">
            <a:avLst/>
          </a:prstGeom>
        </p:spPr>
        <p:txBody>
          <a:bodyPr vert="horz" wrap="square" lIns="0" tIns="12700" rIns="0" bIns="0" rtlCol="0">
            <a:spAutoFit/>
          </a:bodyPr>
          <a:lstStyle/>
          <a:p>
            <a:pPr marL="12700">
              <a:spcBef>
                <a:spcPts val="100"/>
              </a:spcBef>
            </a:pPr>
            <a:r>
              <a:rPr sz="1200" spc="-5" dirty="0">
                <a:latin typeface="TeXGyreSchola"/>
                <a:cs typeface="TeXGyreSchola"/>
              </a:rPr>
              <a:t>2006</a:t>
            </a:r>
            <a:r>
              <a:rPr sz="1200" dirty="0">
                <a:latin typeface="TeXGyreSchola"/>
                <a:cs typeface="TeXGyreSchola"/>
              </a:rPr>
              <a:t>)</a:t>
            </a:r>
            <a:endParaRPr sz="1200">
              <a:latin typeface="TeXGyreSchola"/>
              <a:cs typeface="TeXGyreSchola"/>
            </a:endParaRPr>
          </a:p>
        </p:txBody>
      </p:sp>
      <p:sp>
        <p:nvSpPr>
          <p:cNvPr id="23" name="object 23"/>
          <p:cNvSpPr txBox="1"/>
          <p:nvPr/>
        </p:nvSpPr>
        <p:spPr>
          <a:xfrm>
            <a:off x="6079491" y="2952750"/>
            <a:ext cx="3300095" cy="197490"/>
          </a:xfrm>
          <a:prstGeom prst="rect">
            <a:avLst/>
          </a:prstGeom>
        </p:spPr>
        <p:txBody>
          <a:bodyPr vert="horz" wrap="square" lIns="0" tIns="12700" rIns="0" bIns="0" rtlCol="0">
            <a:spAutoFit/>
          </a:bodyPr>
          <a:lstStyle/>
          <a:p>
            <a:pPr marL="38100">
              <a:spcBef>
                <a:spcPts val="100"/>
              </a:spcBef>
            </a:pPr>
            <a:r>
              <a:rPr sz="1200" spc="-5" dirty="0">
                <a:latin typeface="TeXGyreSchola"/>
                <a:cs typeface="TeXGyreSchola"/>
              </a:rPr>
              <a:t>(Munro, Derwing, </a:t>
            </a:r>
            <a:r>
              <a:rPr sz="1200" dirty="0">
                <a:latin typeface="TeXGyreSchola"/>
                <a:cs typeface="TeXGyreSchola"/>
              </a:rPr>
              <a:t>&amp; Sato,</a:t>
            </a:r>
            <a:r>
              <a:rPr baseline="-32407" dirty="0">
                <a:latin typeface="TeXGyreSchola"/>
                <a:cs typeface="TeXGyreSchola"/>
              </a:rPr>
              <a:t>(Munro et </a:t>
            </a:r>
            <a:r>
              <a:rPr spc="-7" baseline="-32407" dirty="0">
                <a:latin typeface="TeXGyreSchola"/>
                <a:cs typeface="TeXGyreSchola"/>
              </a:rPr>
              <a:t>al.,</a:t>
            </a:r>
            <a:r>
              <a:rPr baseline="-32407" dirty="0">
                <a:latin typeface="TeXGyreSchola"/>
                <a:cs typeface="TeXGyreSchola"/>
              </a:rPr>
              <a:t> </a:t>
            </a:r>
            <a:r>
              <a:rPr spc="-7" baseline="-32407" dirty="0">
                <a:latin typeface="TeXGyreSchola"/>
                <a:cs typeface="TeXGyreSchola"/>
              </a:rPr>
              <a:t>2006)</a:t>
            </a:r>
            <a:endParaRPr baseline="-32407">
              <a:latin typeface="TeXGyreSchola"/>
              <a:cs typeface="TeXGyreSchola"/>
            </a:endParaRPr>
          </a:p>
        </p:txBody>
      </p:sp>
      <p:sp>
        <p:nvSpPr>
          <p:cNvPr id="24" name="object 24"/>
          <p:cNvSpPr txBox="1"/>
          <p:nvPr/>
        </p:nvSpPr>
        <p:spPr>
          <a:xfrm>
            <a:off x="1990091" y="3762375"/>
            <a:ext cx="570865" cy="391160"/>
          </a:xfrm>
          <a:prstGeom prst="rect">
            <a:avLst/>
          </a:prstGeom>
        </p:spPr>
        <p:txBody>
          <a:bodyPr vert="horz" wrap="square" lIns="0" tIns="12700" rIns="0" bIns="0" rtlCol="0">
            <a:spAutoFit/>
          </a:bodyPr>
          <a:lstStyle/>
          <a:p>
            <a:pPr marL="12700" marR="5080">
              <a:spcBef>
                <a:spcPts val="100"/>
              </a:spcBef>
            </a:pPr>
            <a:r>
              <a:rPr sz="1200" spc="-5" dirty="0">
                <a:latin typeface="TeXGyreSchola"/>
                <a:cs typeface="TeXGyreSchola"/>
              </a:rPr>
              <a:t>Four  auth</a:t>
            </a:r>
            <a:r>
              <a:rPr sz="1200" dirty="0">
                <a:latin typeface="TeXGyreSchola"/>
                <a:cs typeface="TeXGyreSchola"/>
              </a:rPr>
              <a:t>o</a:t>
            </a:r>
            <a:r>
              <a:rPr sz="1200" spc="-5" dirty="0">
                <a:latin typeface="TeXGyreSchola"/>
                <a:cs typeface="TeXGyreSchola"/>
              </a:rPr>
              <a:t>rs</a:t>
            </a:r>
            <a:endParaRPr sz="1200">
              <a:latin typeface="TeXGyreSchola"/>
              <a:cs typeface="TeXGyreSchola"/>
            </a:endParaRPr>
          </a:p>
        </p:txBody>
      </p:sp>
      <p:sp>
        <p:nvSpPr>
          <p:cNvPr id="25" name="object 25"/>
          <p:cNvSpPr txBox="1"/>
          <p:nvPr/>
        </p:nvSpPr>
        <p:spPr>
          <a:xfrm>
            <a:off x="2913381" y="3670934"/>
            <a:ext cx="1409065" cy="574040"/>
          </a:xfrm>
          <a:prstGeom prst="rect">
            <a:avLst/>
          </a:prstGeom>
        </p:spPr>
        <p:txBody>
          <a:bodyPr vert="horz" wrap="square" lIns="0" tIns="12700" rIns="0" bIns="0" rtlCol="0">
            <a:spAutoFit/>
          </a:bodyPr>
          <a:lstStyle/>
          <a:p>
            <a:pPr marL="12700" marR="5080">
              <a:spcBef>
                <a:spcPts val="100"/>
              </a:spcBef>
            </a:pPr>
            <a:r>
              <a:rPr sz="1200" spc="-5" dirty="0">
                <a:latin typeface="TeXGyreSchola"/>
                <a:cs typeface="TeXGyreSchola"/>
              </a:rPr>
              <a:t>Tremblay, Richer,  Lachance, and</a:t>
            </a:r>
            <a:r>
              <a:rPr sz="1200" spc="-45" dirty="0">
                <a:latin typeface="TeXGyreSchola"/>
                <a:cs typeface="TeXGyreSchola"/>
              </a:rPr>
              <a:t> </a:t>
            </a:r>
            <a:r>
              <a:rPr sz="1200" spc="-5" dirty="0">
                <a:latin typeface="TeXGyreSchola"/>
                <a:cs typeface="TeXGyreSchola"/>
              </a:rPr>
              <a:t>Cote  (2010)</a:t>
            </a:r>
            <a:endParaRPr sz="1200">
              <a:latin typeface="TeXGyreSchola"/>
              <a:cs typeface="TeXGyreSchola"/>
            </a:endParaRPr>
          </a:p>
        </p:txBody>
      </p:sp>
      <p:sp>
        <p:nvSpPr>
          <p:cNvPr id="26" name="object 26"/>
          <p:cNvSpPr txBox="1"/>
          <p:nvPr/>
        </p:nvSpPr>
        <p:spPr>
          <a:xfrm>
            <a:off x="4606925" y="3762375"/>
            <a:ext cx="1101090" cy="391160"/>
          </a:xfrm>
          <a:prstGeom prst="rect">
            <a:avLst/>
          </a:prstGeom>
        </p:spPr>
        <p:txBody>
          <a:bodyPr vert="horz" wrap="square" lIns="0" tIns="12700" rIns="0" bIns="0" rtlCol="0">
            <a:spAutoFit/>
          </a:bodyPr>
          <a:lstStyle/>
          <a:p>
            <a:pPr marL="12700" marR="5080">
              <a:spcBef>
                <a:spcPts val="100"/>
              </a:spcBef>
            </a:pPr>
            <a:r>
              <a:rPr sz="1200" spc="-5" dirty="0">
                <a:latin typeface="TeXGyreSchola"/>
                <a:cs typeface="TeXGyreSchola"/>
              </a:rPr>
              <a:t>Tremblay </a:t>
            </a:r>
            <a:r>
              <a:rPr sz="1200" dirty="0">
                <a:latin typeface="TeXGyreSchola"/>
                <a:cs typeface="TeXGyreSchola"/>
              </a:rPr>
              <a:t>et</a:t>
            </a:r>
            <a:r>
              <a:rPr sz="1200" spc="-70" dirty="0">
                <a:latin typeface="TeXGyreSchola"/>
                <a:cs typeface="TeXGyreSchola"/>
              </a:rPr>
              <a:t> </a:t>
            </a:r>
            <a:r>
              <a:rPr sz="1200" spc="-5" dirty="0">
                <a:latin typeface="TeXGyreSchola"/>
                <a:cs typeface="TeXGyreSchola"/>
              </a:rPr>
              <a:t>al.  (2010)</a:t>
            </a:r>
            <a:endParaRPr sz="1200">
              <a:latin typeface="TeXGyreSchola"/>
              <a:cs typeface="TeXGyreSchola"/>
            </a:endParaRPr>
          </a:p>
        </p:txBody>
      </p:sp>
      <p:sp>
        <p:nvSpPr>
          <p:cNvPr id="27" name="object 27"/>
          <p:cNvSpPr txBox="1"/>
          <p:nvPr/>
        </p:nvSpPr>
        <p:spPr>
          <a:xfrm>
            <a:off x="6104891" y="3762375"/>
            <a:ext cx="1741805" cy="391160"/>
          </a:xfrm>
          <a:prstGeom prst="rect">
            <a:avLst/>
          </a:prstGeom>
        </p:spPr>
        <p:txBody>
          <a:bodyPr vert="horz" wrap="square" lIns="0" tIns="12700" rIns="0" bIns="0" rtlCol="0">
            <a:spAutoFit/>
          </a:bodyPr>
          <a:lstStyle/>
          <a:p>
            <a:pPr marL="12700" marR="5080">
              <a:spcBef>
                <a:spcPts val="100"/>
              </a:spcBef>
            </a:pPr>
            <a:r>
              <a:rPr sz="1200" spc="-5" dirty="0">
                <a:latin typeface="TeXGyreSchola"/>
                <a:cs typeface="TeXGyreSchola"/>
              </a:rPr>
              <a:t>(Tremblay, Richer,  Lachance, </a:t>
            </a:r>
            <a:r>
              <a:rPr sz="1200" dirty="0">
                <a:latin typeface="TeXGyreSchola"/>
                <a:cs typeface="TeXGyreSchola"/>
              </a:rPr>
              <a:t>&amp; </a:t>
            </a:r>
            <a:r>
              <a:rPr sz="1200" spc="-5" dirty="0">
                <a:latin typeface="TeXGyreSchola"/>
                <a:cs typeface="TeXGyreSchola"/>
              </a:rPr>
              <a:t>Cote,</a:t>
            </a:r>
            <a:r>
              <a:rPr sz="1200" spc="-45" dirty="0">
                <a:latin typeface="TeXGyreSchola"/>
                <a:cs typeface="TeXGyreSchola"/>
              </a:rPr>
              <a:t> </a:t>
            </a:r>
            <a:r>
              <a:rPr sz="1200" spc="-5" dirty="0">
                <a:latin typeface="TeXGyreSchola"/>
                <a:cs typeface="TeXGyreSchola"/>
              </a:rPr>
              <a:t>2010)</a:t>
            </a:r>
            <a:endParaRPr sz="1200">
              <a:latin typeface="TeXGyreSchola"/>
              <a:cs typeface="TeXGyreSchola"/>
            </a:endParaRPr>
          </a:p>
        </p:txBody>
      </p:sp>
      <p:sp>
        <p:nvSpPr>
          <p:cNvPr id="28" name="object 28"/>
          <p:cNvSpPr txBox="1"/>
          <p:nvPr/>
        </p:nvSpPr>
        <p:spPr>
          <a:xfrm>
            <a:off x="7933690" y="3853815"/>
            <a:ext cx="1625600" cy="197490"/>
          </a:xfrm>
          <a:prstGeom prst="rect">
            <a:avLst/>
          </a:prstGeom>
        </p:spPr>
        <p:txBody>
          <a:bodyPr vert="horz" wrap="square" lIns="0" tIns="12700" rIns="0" bIns="0" rtlCol="0">
            <a:spAutoFit/>
          </a:bodyPr>
          <a:lstStyle/>
          <a:p>
            <a:pPr marL="12700">
              <a:spcBef>
                <a:spcPts val="100"/>
              </a:spcBef>
            </a:pPr>
            <a:r>
              <a:rPr sz="1200" spc="-5" dirty="0">
                <a:latin typeface="TeXGyreSchola"/>
                <a:cs typeface="TeXGyreSchola"/>
              </a:rPr>
              <a:t>(Tremblay </a:t>
            </a:r>
            <a:r>
              <a:rPr sz="1200" dirty="0">
                <a:latin typeface="TeXGyreSchola"/>
                <a:cs typeface="TeXGyreSchola"/>
              </a:rPr>
              <a:t>et </a:t>
            </a:r>
            <a:r>
              <a:rPr sz="1200" spc="-5" dirty="0">
                <a:latin typeface="TeXGyreSchola"/>
                <a:cs typeface="TeXGyreSchola"/>
              </a:rPr>
              <a:t>al.,</a:t>
            </a:r>
            <a:r>
              <a:rPr sz="1200" spc="-50" dirty="0">
                <a:latin typeface="TeXGyreSchola"/>
                <a:cs typeface="TeXGyreSchola"/>
              </a:rPr>
              <a:t> </a:t>
            </a:r>
            <a:r>
              <a:rPr sz="1200" spc="-5" dirty="0">
                <a:latin typeface="TeXGyreSchola"/>
                <a:cs typeface="TeXGyreSchola"/>
              </a:rPr>
              <a:t>2010)</a:t>
            </a:r>
            <a:endParaRPr sz="1200">
              <a:latin typeface="TeXGyreSchola"/>
              <a:cs typeface="TeXGyreSchola"/>
            </a:endParaRPr>
          </a:p>
        </p:txBody>
      </p:sp>
      <p:sp>
        <p:nvSpPr>
          <p:cNvPr id="29" name="object 29"/>
          <p:cNvSpPr txBox="1"/>
          <p:nvPr/>
        </p:nvSpPr>
        <p:spPr>
          <a:xfrm>
            <a:off x="1990091" y="4564379"/>
            <a:ext cx="570865" cy="391160"/>
          </a:xfrm>
          <a:prstGeom prst="rect">
            <a:avLst/>
          </a:prstGeom>
        </p:spPr>
        <p:txBody>
          <a:bodyPr vert="horz" wrap="square" lIns="0" tIns="12700" rIns="0" bIns="0" rtlCol="0">
            <a:spAutoFit/>
          </a:bodyPr>
          <a:lstStyle/>
          <a:p>
            <a:pPr marL="12700" marR="5080">
              <a:spcBef>
                <a:spcPts val="100"/>
              </a:spcBef>
            </a:pPr>
            <a:r>
              <a:rPr sz="1200" spc="-5" dirty="0">
                <a:latin typeface="TeXGyreSchola"/>
                <a:cs typeface="TeXGyreSchola"/>
              </a:rPr>
              <a:t>Five  auth</a:t>
            </a:r>
            <a:r>
              <a:rPr sz="1200" dirty="0">
                <a:latin typeface="TeXGyreSchola"/>
                <a:cs typeface="TeXGyreSchola"/>
              </a:rPr>
              <a:t>o</a:t>
            </a:r>
            <a:r>
              <a:rPr sz="1200" spc="-5" dirty="0">
                <a:latin typeface="TeXGyreSchola"/>
                <a:cs typeface="TeXGyreSchola"/>
              </a:rPr>
              <a:t>rs</a:t>
            </a:r>
            <a:endParaRPr sz="1200">
              <a:latin typeface="TeXGyreSchola"/>
              <a:cs typeface="TeXGyreSchola"/>
            </a:endParaRPr>
          </a:p>
        </p:txBody>
      </p:sp>
      <p:sp>
        <p:nvSpPr>
          <p:cNvPr id="30" name="object 30"/>
          <p:cNvSpPr txBox="1"/>
          <p:nvPr/>
        </p:nvSpPr>
        <p:spPr>
          <a:xfrm>
            <a:off x="2913381" y="4472940"/>
            <a:ext cx="1556385" cy="574040"/>
          </a:xfrm>
          <a:prstGeom prst="rect">
            <a:avLst/>
          </a:prstGeom>
        </p:spPr>
        <p:txBody>
          <a:bodyPr vert="horz" wrap="square" lIns="0" tIns="12700" rIns="0" bIns="0" rtlCol="0">
            <a:spAutoFit/>
          </a:bodyPr>
          <a:lstStyle/>
          <a:p>
            <a:pPr marL="12700" marR="5080">
              <a:spcBef>
                <a:spcPts val="100"/>
              </a:spcBef>
            </a:pPr>
            <a:r>
              <a:rPr sz="1200" spc="-5" dirty="0">
                <a:latin typeface="TeXGyreSchola"/>
                <a:cs typeface="TeXGyreSchola"/>
              </a:rPr>
              <a:t>Hay, Elias, Fielding-  Barnsley, Homel, and  Freiberg</a:t>
            </a:r>
            <a:r>
              <a:rPr sz="1200" spc="-10" dirty="0">
                <a:latin typeface="TeXGyreSchola"/>
                <a:cs typeface="TeXGyreSchola"/>
              </a:rPr>
              <a:t> </a:t>
            </a:r>
            <a:r>
              <a:rPr sz="1200" spc="-5" dirty="0">
                <a:latin typeface="TeXGyreSchola"/>
                <a:cs typeface="TeXGyreSchola"/>
              </a:rPr>
              <a:t>(2007)</a:t>
            </a:r>
            <a:endParaRPr sz="1200">
              <a:latin typeface="TeXGyreSchola"/>
              <a:cs typeface="TeXGyreSchola"/>
            </a:endParaRPr>
          </a:p>
        </p:txBody>
      </p:sp>
      <p:sp>
        <p:nvSpPr>
          <p:cNvPr id="31" name="object 31"/>
          <p:cNvSpPr txBox="1"/>
          <p:nvPr/>
        </p:nvSpPr>
        <p:spPr>
          <a:xfrm>
            <a:off x="4606925" y="4655820"/>
            <a:ext cx="1196340" cy="197490"/>
          </a:xfrm>
          <a:prstGeom prst="rect">
            <a:avLst/>
          </a:prstGeom>
        </p:spPr>
        <p:txBody>
          <a:bodyPr vert="horz" wrap="square" lIns="0" tIns="12700" rIns="0" bIns="0" rtlCol="0">
            <a:spAutoFit/>
          </a:bodyPr>
          <a:lstStyle/>
          <a:p>
            <a:pPr marL="12700">
              <a:spcBef>
                <a:spcPts val="100"/>
              </a:spcBef>
            </a:pPr>
            <a:r>
              <a:rPr sz="1200" spc="-5" dirty="0">
                <a:latin typeface="TeXGyreSchola"/>
                <a:cs typeface="TeXGyreSchola"/>
              </a:rPr>
              <a:t>Hay </a:t>
            </a:r>
            <a:r>
              <a:rPr sz="1200" dirty="0">
                <a:latin typeface="TeXGyreSchola"/>
                <a:cs typeface="TeXGyreSchola"/>
              </a:rPr>
              <a:t>et </a:t>
            </a:r>
            <a:r>
              <a:rPr sz="1200" spc="-5" dirty="0">
                <a:latin typeface="TeXGyreSchola"/>
                <a:cs typeface="TeXGyreSchola"/>
              </a:rPr>
              <a:t>al.</a:t>
            </a:r>
            <a:r>
              <a:rPr sz="1200" spc="-65" dirty="0">
                <a:latin typeface="TeXGyreSchola"/>
                <a:cs typeface="TeXGyreSchola"/>
              </a:rPr>
              <a:t> </a:t>
            </a:r>
            <a:r>
              <a:rPr sz="1200" spc="-5" dirty="0">
                <a:latin typeface="TeXGyreSchola"/>
                <a:cs typeface="TeXGyreSchola"/>
              </a:rPr>
              <a:t>(2007)</a:t>
            </a:r>
            <a:endParaRPr sz="1200">
              <a:latin typeface="TeXGyreSchola"/>
              <a:cs typeface="TeXGyreSchola"/>
            </a:endParaRPr>
          </a:p>
        </p:txBody>
      </p:sp>
      <p:sp>
        <p:nvSpPr>
          <p:cNvPr id="32" name="object 32"/>
          <p:cNvSpPr txBox="1"/>
          <p:nvPr/>
        </p:nvSpPr>
        <p:spPr>
          <a:xfrm>
            <a:off x="6104891" y="4472940"/>
            <a:ext cx="1537335" cy="574040"/>
          </a:xfrm>
          <a:prstGeom prst="rect">
            <a:avLst/>
          </a:prstGeom>
        </p:spPr>
        <p:txBody>
          <a:bodyPr vert="horz" wrap="square" lIns="0" tIns="12700" rIns="0" bIns="0" rtlCol="0">
            <a:spAutoFit/>
          </a:bodyPr>
          <a:lstStyle/>
          <a:p>
            <a:pPr marL="12700" marR="5080">
              <a:spcBef>
                <a:spcPts val="100"/>
              </a:spcBef>
            </a:pPr>
            <a:r>
              <a:rPr sz="1200" spc="-5" dirty="0">
                <a:latin typeface="TeXGyreSchola"/>
                <a:cs typeface="TeXGyreSchola"/>
              </a:rPr>
              <a:t>(Hay, Elias, Fielding-  Barnsley, Homel, </a:t>
            </a:r>
            <a:r>
              <a:rPr sz="1200" dirty="0">
                <a:latin typeface="TeXGyreSchola"/>
                <a:cs typeface="TeXGyreSchola"/>
              </a:rPr>
              <a:t>&amp;  </a:t>
            </a:r>
            <a:r>
              <a:rPr sz="1200" spc="-5" dirty="0">
                <a:latin typeface="TeXGyreSchola"/>
                <a:cs typeface="TeXGyreSchola"/>
              </a:rPr>
              <a:t>Freiberg,</a:t>
            </a:r>
            <a:r>
              <a:rPr sz="1200" spc="-10" dirty="0">
                <a:latin typeface="TeXGyreSchola"/>
                <a:cs typeface="TeXGyreSchola"/>
              </a:rPr>
              <a:t> </a:t>
            </a:r>
            <a:r>
              <a:rPr sz="1200" spc="-5" dirty="0">
                <a:latin typeface="TeXGyreSchola"/>
                <a:cs typeface="TeXGyreSchola"/>
              </a:rPr>
              <a:t>2007)</a:t>
            </a:r>
            <a:endParaRPr sz="1200">
              <a:latin typeface="TeXGyreSchola"/>
              <a:cs typeface="TeXGyreSchola"/>
            </a:endParaRPr>
          </a:p>
        </p:txBody>
      </p:sp>
      <p:sp>
        <p:nvSpPr>
          <p:cNvPr id="33" name="object 33"/>
          <p:cNvSpPr txBox="1"/>
          <p:nvPr/>
        </p:nvSpPr>
        <p:spPr>
          <a:xfrm>
            <a:off x="7933691" y="4655820"/>
            <a:ext cx="1238885" cy="197490"/>
          </a:xfrm>
          <a:prstGeom prst="rect">
            <a:avLst/>
          </a:prstGeom>
        </p:spPr>
        <p:txBody>
          <a:bodyPr vert="horz" wrap="square" lIns="0" tIns="12700" rIns="0" bIns="0" rtlCol="0">
            <a:spAutoFit/>
          </a:bodyPr>
          <a:lstStyle/>
          <a:p>
            <a:pPr marL="12700">
              <a:spcBef>
                <a:spcPts val="100"/>
              </a:spcBef>
            </a:pPr>
            <a:r>
              <a:rPr sz="1200" spc="-5" dirty="0">
                <a:latin typeface="TeXGyreSchola"/>
                <a:cs typeface="TeXGyreSchola"/>
              </a:rPr>
              <a:t>(Hay </a:t>
            </a:r>
            <a:r>
              <a:rPr sz="1200" dirty="0">
                <a:latin typeface="TeXGyreSchola"/>
                <a:cs typeface="TeXGyreSchola"/>
              </a:rPr>
              <a:t>et </a:t>
            </a:r>
            <a:r>
              <a:rPr sz="1200" spc="-5" dirty="0">
                <a:latin typeface="TeXGyreSchola"/>
                <a:cs typeface="TeXGyreSchola"/>
              </a:rPr>
              <a:t>al.,</a:t>
            </a:r>
            <a:r>
              <a:rPr sz="1200" spc="-60" dirty="0">
                <a:latin typeface="TeXGyreSchola"/>
                <a:cs typeface="TeXGyreSchola"/>
              </a:rPr>
              <a:t> </a:t>
            </a:r>
            <a:r>
              <a:rPr sz="1200" spc="-5" dirty="0">
                <a:latin typeface="TeXGyreSchola"/>
                <a:cs typeface="TeXGyreSchola"/>
              </a:rPr>
              <a:t>2007)</a:t>
            </a:r>
            <a:endParaRPr sz="1200">
              <a:latin typeface="TeXGyreSchola"/>
              <a:cs typeface="TeXGyreSchola"/>
            </a:endParaRPr>
          </a:p>
        </p:txBody>
      </p:sp>
      <p:sp>
        <p:nvSpPr>
          <p:cNvPr id="34" name="object 34"/>
          <p:cNvSpPr txBox="1"/>
          <p:nvPr/>
        </p:nvSpPr>
        <p:spPr>
          <a:xfrm>
            <a:off x="1990090" y="5257165"/>
            <a:ext cx="836294" cy="391160"/>
          </a:xfrm>
          <a:prstGeom prst="rect">
            <a:avLst/>
          </a:prstGeom>
        </p:spPr>
        <p:txBody>
          <a:bodyPr vert="horz" wrap="square" lIns="0" tIns="12700" rIns="0" bIns="0" rtlCol="0">
            <a:spAutoFit/>
          </a:bodyPr>
          <a:lstStyle/>
          <a:p>
            <a:pPr marL="12700" marR="5080">
              <a:spcBef>
                <a:spcPts val="100"/>
              </a:spcBef>
            </a:pPr>
            <a:r>
              <a:rPr sz="1200" spc="-5" dirty="0">
                <a:latin typeface="TeXGyreSchola"/>
                <a:cs typeface="TeXGyreSchola"/>
              </a:rPr>
              <a:t>Six or</a:t>
            </a:r>
            <a:r>
              <a:rPr sz="1200" spc="-60" dirty="0">
                <a:latin typeface="TeXGyreSchola"/>
                <a:cs typeface="TeXGyreSchola"/>
              </a:rPr>
              <a:t> </a:t>
            </a:r>
            <a:r>
              <a:rPr sz="1200" spc="-5" dirty="0">
                <a:latin typeface="TeXGyreSchola"/>
                <a:cs typeface="TeXGyreSchola"/>
              </a:rPr>
              <a:t>more  authors</a:t>
            </a:r>
            <a:endParaRPr sz="1200">
              <a:latin typeface="TeXGyreSchola"/>
              <a:cs typeface="TeXGyreSchola"/>
            </a:endParaRPr>
          </a:p>
        </p:txBody>
      </p:sp>
      <p:sp>
        <p:nvSpPr>
          <p:cNvPr id="35" name="object 35"/>
          <p:cNvSpPr txBox="1"/>
          <p:nvPr/>
        </p:nvSpPr>
        <p:spPr>
          <a:xfrm>
            <a:off x="2913380" y="5257165"/>
            <a:ext cx="1443990" cy="391160"/>
          </a:xfrm>
          <a:prstGeom prst="rect">
            <a:avLst/>
          </a:prstGeom>
        </p:spPr>
        <p:txBody>
          <a:bodyPr vert="horz" wrap="square" lIns="0" tIns="12700" rIns="0" bIns="0" rtlCol="0">
            <a:spAutoFit/>
          </a:bodyPr>
          <a:lstStyle/>
          <a:p>
            <a:pPr marL="12700" marR="5080">
              <a:spcBef>
                <a:spcPts val="100"/>
              </a:spcBef>
            </a:pPr>
            <a:r>
              <a:rPr sz="1200" spc="-5" dirty="0">
                <a:latin typeface="TeXGyreSchola"/>
                <a:cs typeface="TeXGyreSchola"/>
              </a:rPr>
              <a:t>Norris-Shortle </a:t>
            </a:r>
            <a:r>
              <a:rPr sz="1200" dirty="0">
                <a:latin typeface="TeXGyreSchola"/>
                <a:cs typeface="TeXGyreSchola"/>
              </a:rPr>
              <a:t>et </a:t>
            </a:r>
            <a:r>
              <a:rPr sz="1200" spc="-5" dirty="0">
                <a:latin typeface="TeXGyreSchola"/>
                <a:cs typeface="TeXGyreSchola"/>
              </a:rPr>
              <a:t>al.  (2006)</a:t>
            </a:r>
            <a:endParaRPr sz="1200">
              <a:latin typeface="TeXGyreSchola"/>
              <a:cs typeface="TeXGyreSchola"/>
            </a:endParaRPr>
          </a:p>
        </p:txBody>
      </p:sp>
      <p:sp>
        <p:nvSpPr>
          <p:cNvPr id="36" name="object 36"/>
          <p:cNvSpPr txBox="1"/>
          <p:nvPr/>
        </p:nvSpPr>
        <p:spPr>
          <a:xfrm>
            <a:off x="4606925" y="5257165"/>
            <a:ext cx="3035300" cy="391160"/>
          </a:xfrm>
          <a:prstGeom prst="rect">
            <a:avLst/>
          </a:prstGeom>
        </p:spPr>
        <p:txBody>
          <a:bodyPr vert="horz" wrap="square" lIns="0" tIns="12700" rIns="0" bIns="0" rtlCol="0">
            <a:spAutoFit/>
          </a:bodyPr>
          <a:lstStyle/>
          <a:p>
            <a:pPr marL="12700" marR="5080">
              <a:spcBef>
                <a:spcPts val="100"/>
              </a:spcBef>
              <a:tabLst>
                <a:tab pos="1510030" algn="l"/>
              </a:tabLst>
            </a:pPr>
            <a:r>
              <a:rPr sz="1200" spc="-5" dirty="0">
                <a:latin typeface="TeXGyreSchola"/>
                <a:cs typeface="TeXGyreSchola"/>
              </a:rPr>
              <a:t>Norris-Shortle </a:t>
            </a:r>
            <a:r>
              <a:rPr sz="1200" dirty="0">
                <a:latin typeface="TeXGyreSchola"/>
                <a:cs typeface="TeXGyreSchola"/>
              </a:rPr>
              <a:t>et </a:t>
            </a:r>
            <a:r>
              <a:rPr sz="1200" spc="-5" dirty="0">
                <a:latin typeface="TeXGyreSchola"/>
                <a:cs typeface="TeXGyreSchola"/>
              </a:rPr>
              <a:t>al. (Norris-Shortle </a:t>
            </a:r>
            <a:r>
              <a:rPr sz="1200" dirty="0">
                <a:latin typeface="TeXGyreSchola"/>
                <a:cs typeface="TeXGyreSchola"/>
              </a:rPr>
              <a:t>et </a:t>
            </a:r>
            <a:r>
              <a:rPr sz="1200" spc="-5" dirty="0">
                <a:latin typeface="TeXGyreSchola"/>
                <a:cs typeface="TeXGyreSchola"/>
              </a:rPr>
              <a:t>al.,  (2006)	2006)</a:t>
            </a:r>
            <a:endParaRPr sz="1200">
              <a:latin typeface="TeXGyreSchola"/>
              <a:cs typeface="TeXGyreSchola"/>
            </a:endParaRPr>
          </a:p>
        </p:txBody>
      </p:sp>
      <p:sp>
        <p:nvSpPr>
          <p:cNvPr id="37" name="object 37"/>
          <p:cNvSpPr txBox="1"/>
          <p:nvPr/>
        </p:nvSpPr>
        <p:spPr>
          <a:xfrm>
            <a:off x="7933691" y="5257165"/>
            <a:ext cx="1537335" cy="391160"/>
          </a:xfrm>
          <a:prstGeom prst="rect">
            <a:avLst/>
          </a:prstGeom>
        </p:spPr>
        <p:txBody>
          <a:bodyPr vert="horz" wrap="square" lIns="0" tIns="12700" rIns="0" bIns="0" rtlCol="0">
            <a:spAutoFit/>
          </a:bodyPr>
          <a:lstStyle/>
          <a:p>
            <a:pPr marL="12700" marR="5080">
              <a:spcBef>
                <a:spcPts val="100"/>
              </a:spcBef>
            </a:pPr>
            <a:r>
              <a:rPr sz="1200" spc="-5" dirty="0">
                <a:latin typeface="TeXGyreSchola"/>
                <a:cs typeface="TeXGyreSchola"/>
              </a:rPr>
              <a:t>(Norris-Shortle </a:t>
            </a:r>
            <a:r>
              <a:rPr sz="1200" dirty="0">
                <a:latin typeface="TeXGyreSchola"/>
                <a:cs typeface="TeXGyreSchola"/>
              </a:rPr>
              <a:t>et </a:t>
            </a:r>
            <a:r>
              <a:rPr sz="1200" spc="-5" dirty="0">
                <a:latin typeface="TeXGyreSchola"/>
                <a:cs typeface="TeXGyreSchola"/>
              </a:rPr>
              <a:t>al.,  2006)</a:t>
            </a:r>
            <a:endParaRPr sz="1200">
              <a:latin typeface="TeXGyreSchola"/>
              <a:cs typeface="TeXGyreSchol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88541" y="362267"/>
            <a:ext cx="7045325" cy="436880"/>
          </a:xfrm>
          <a:prstGeom prst="rect">
            <a:avLst/>
          </a:prstGeom>
        </p:spPr>
        <p:txBody>
          <a:bodyPr vert="horz" wrap="square" lIns="0" tIns="12700" rIns="0" bIns="0" rtlCol="0" anchor="ctr">
            <a:spAutoFit/>
          </a:bodyPr>
          <a:lstStyle/>
          <a:p>
            <a:pPr marL="12700">
              <a:lnSpc>
                <a:spcPct val="100000"/>
              </a:lnSpc>
              <a:spcBef>
                <a:spcPts val="100"/>
              </a:spcBef>
            </a:pPr>
            <a:r>
              <a:rPr sz="2700" dirty="0"/>
              <a:t>O</a:t>
            </a:r>
            <a:r>
              <a:rPr sz="2150" dirty="0"/>
              <a:t>LD </a:t>
            </a:r>
            <a:r>
              <a:rPr sz="2700" spc="5" dirty="0"/>
              <a:t>A</a:t>
            </a:r>
            <a:r>
              <a:rPr sz="2150" spc="5" dirty="0"/>
              <a:t>RABIC </a:t>
            </a:r>
            <a:r>
              <a:rPr sz="2700" dirty="0"/>
              <a:t>M</a:t>
            </a:r>
            <a:r>
              <a:rPr sz="2150" dirty="0"/>
              <a:t>ANUSCRIPT </a:t>
            </a:r>
            <a:r>
              <a:rPr sz="2150" spc="5" dirty="0"/>
              <a:t>WITH</a:t>
            </a:r>
            <a:r>
              <a:rPr sz="2150" spc="555" dirty="0"/>
              <a:t> </a:t>
            </a:r>
            <a:r>
              <a:rPr sz="2700" spc="5" dirty="0"/>
              <a:t>R</a:t>
            </a:r>
            <a:r>
              <a:rPr sz="2150" spc="5" dirty="0"/>
              <a:t>EFERENCES</a:t>
            </a:r>
            <a:endParaRPr sz="2150"/>
          </a:p>
        </p:txBody>
      </p:sp>
      <p:sp>
        <p:nvSpPr>
          <p:cNvPr id="3" name="object 3"/>
          <p:cNvSpPr/>
          <p:nvPr/>
        </p:nvSpPr>
        <p:spPr>
          <a:xfrm>
            <a:off x="2362200" y="1066800"/>
            <a:ext cx="7086600" cy="5407152"/>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62200" y="631305"/>
            <a:ext cx="10515600" cy="793202"/>
          </a:xfrm>
          <a:prstGeom prst="rect">
            <a:avLst/>
          </a:prstGeom>
        </p:spPr>
        <p:txBody>
          <a:bodyPr vert="horz" wrap="square" lIns="0" tIns="320393" rIns="0" bIns="0" rtlCol="0" anchor="ctr">
            <a:spAutoFit/>
          </a:bodyPr>
          <a:lstStyle/>
          <a:p>
            <a:pPr marL="12700" marR="5080">
              <a:lnSpc>
                <a:spcPct val="116399"/>
              </a:lnSpc>
              <a:spcBef>
                <a:spcPts val="235"/>
              </a:spcBef>
            </a:pPr>
            <a:r>
              <a:rPr sz="2800" b="1" spc="-10" dirty="0">
                <a:latin typeface="TeXGyreSchola"/>
                <a:cs typeface="TeXGyreSchola"/>
              </a:rPr>
              <a:t>E</a:t>
            </a:r>
            <a:r>
              <a:rPr sz="2250" b="1" spc="-10" dirty="0">
                <a:latin typeface="TeXGyreSchola"/>
                <a:cs typeface="TeXGyreSchola"/>
              </a:rPr>
              <a:t>XAMPLE PARAGRAPH WITH IN</a:t>
            </a:r>
            <a:r>
              <a:rPr sz="2800" b="1" spc="-10" dirty="0">
                <a:latin typeface="TeXGyreSchola"/>
                <a:cs typeface="TeXGyreSchola"/>
              </a:rPr>
              <a:t>-</a:t>
            </a:r>
            <a:r>
              <a:rPr sz="2250" b="1" spc="-10" dirty="0">
                <a:latin typeface="TeXGyreSchola"/>
                <a:cs typeface="TeXGyreSchola"/>
              </a:rPr>
              <a:t>TEXT  CITATION</a:t>
            </a:r>
            <a:endParaRPr sz="2250">
              <a:latin typeface="TeXGyreSchola"/>
              <a:cs typeface="TeXGyreSchola"/>
            </a:endParaRPr>
          </a:p>
        </p:txBody>
      </p:sp>
      <p:sp>
        <p:nvSpPr>
          <p:cNvPr id="3" name="object 3"/>
          <p:cNvSpPr txBox="1"/>
          <p:nvPr/>
        </p:nvSpPr>
        <p:spPr>
          <a:xfrm>
            <a:off x="2059941" y="1629410"/>
            <a:ext cx="7310755" cy="3074670"/>
          </a:xfrm>
          <a:prstGeom prst="rect">
            <a:avLst/>
          </a:prstGeom>
        </p:spPr>
        <p:txBody>
          <a:bodyPr vert="horz" wrap="square" lIns="0" tIns="13335" rIns="0" bIns="0" rtlCol="0">
            <a:spAutoFit/>
          </a:bodyPr>
          <a:lstStyle/>
          <a:p>
            <a:pPr marL="285750" marR="5080" indent="-273050" algn="just">
              <a:spcBef>
                <a:spcPts val="105"/>
              </a:spcBef>
              <a:buClr>
                <a:srgbClr val="FD8537"/>
              </a:buClr>
              <a:buSzPct val="70000"/>
              <a:buFont typeface="Wingdings"/>
              <a:buChar char=""/>
              <a:tabLst>
                <a:tab pos="285750" algn="l"/>
              </a:tabLst>
            </a:pPr>
            <a:r>
              <a:rPr sz="2000" dirty="0">
                <a:latin typeface="TeXGyreSchola"/>
                <a:cs typeface="TeXGyreSchola"/>
              </a:rPr>
              <a:t>A </a:t>
            </a:r>
            <a:r>
              <a:rPr sz="2000" spc="35" dirty="0">
                <a:latin typeface="TeXGyreSchola"/>
                <a:cs typeface="TeXGyreSchola"/>
              </a:rPr>
              <a:t>few </a:t>
            </a:r>
            <a:r>
              <a:rPr sz="2000" spc="50" dirty="0">
                <a:latin typeface="TeXGyreSchola"/>
                <a:cs typeface="TeXGyreSchola"/>
              </a:rPr>
              <a:t>researchers </a:t>
            </a:r>
            <a:r>
              <a:rPr sz="2000" spc="25" dirty="0">
                <a:latin typeface="TeXGyreSchola"/>
                <a:cs typeface="TeXGyreSchola"/>
              </a:rPr>
              <a:t>in </a:t>
            </a:r>
            <a:r>
              <a:rPr sz="2000" spc="35" dirty="0">
                <a:latin typeface="TeXGyreSchola"/>
                <a:cs typeface="TeXGyreSchola"/>
              </a:rPr>
              <a:t>the </a:t>
            </a:r>
            <a:r>
              <a:rPr sz="2000" spc="50" dirty="0">
                <a:latin typeface="TeXGyreSchola"/>
                <a:cs typeface="TeXGyreSchola"/>
              </a:rPr>
              <a:t>linguistics </a:t>
            </a:r>
            <a:r>
              <a:rPr sz="2000" spc="45" dirty="0">
                <a:latin typeface="TeXGyreSchola"/>
                <a:cs typeface="TeXGyreSchola"/>
              </a:rPr>
              <a:t>field </a:t>
            </a:r>
            <a:r>
              <a:rPr sz="2000" spc="40" dirty="0">
                <a:latin typeface="TeXGyreSchola"/>
                <a:cs typeface="TeXGyreSchola"/>
              </a:rPr>
              <a:t>have </a:t>
            </a:r>
            <a:r>
              <a:rPr sz="2000" spc="50" dirty="0">
                <a:latin typeface="TeXGyreSchola"/>
                <a:cs typeface="TeXGyreSchola"/>
              </a:rPr>
              <a:t>developed  training </a:t>
            </a:r>
            <a:r>
              <a:rPr sz="2000" spc="55" dirty="0">
                <a:latin typeface="TeXGyreSchola"/>
                <a:cs typeface="TeXGyreSchola"/>
              </a:rPr>
              <a:t>programs designed </a:t>
            </a:r>
            <a:r>
              <a:rPr sz="2000" spc="30" dirty="0">
                <a:latin typeface="TeXGyreSchola"/>
                <a:cs typeface="TeXGyreSchola"/>
              </a:rPr>
              <a:t>to </a:t>
            </a:r>
            <a:r>
              <a:rPr sz="2000" spc="55" dirty="0">
                <a:latin typeface="TeXGyreSchola"/>
                <a:cs typeface="TeXGyreSchola"/>
              </a:rPr>
              <a:t>improve native </a:t>
            </a:r>
            <a:r>
              <a:rPr sz="2000" spc="60" dirty="0">
                <a:latin typeface="TeXGyreSchola"/>
                <a:cs typeface="TeXGyreSchola"/>
              </a:rPr>
              <a:t>speakers'  </a:t>
            </a:r>
            <a:r>
              <a:rPr sz="2000" spc="25" dirty="0">
                <a:latin typeface="TeXGyreSchola"/>
                <a:cs typeface="TeXGyreSchola"/>
              </a:rPr>
              <a:t>ability </a:t>
            </a:r>
            <a:r>
              <a:rPr sz="2000" spc="15" dirty="0">
                <a:latin typeface="TeXGyreSchola"/>
                <a:cs typeface="TeXGyreSchola"/>
              </a:rPr>
              <a:t>to </a:t>
            </a:r>
            <a:r>
              <a:rPr sz="2000" spc="25" dirty="0">
                <a:latin typeface="TeXGyreSchola"/>
                <a:cs typeface="TeXGyreSchola"/>
              </a:rPr>
              <a:t>understand accented speech </a:t>
            </a:r>
            <a:r>
              <a:rPr sz="2000" spc="25" dirty="0">
                <a:solidFill>
                  <a:srgbClr val="FF0000"/>
                </a:solidFill>
                <a:latin typeface="TeXGyreSchola"/>
                <a:cs typeface="TeXGyreSchola"/>
              </a:rPr>
              <a:t>(Derwing, Rossiter,  </a:t>
            </a:r>
            <a:r>
              <a:rPr sz="2000" dirty="0">
                <a:solidFill>
                  <a:srgbClr val="FF0000"/>
                </a:solidFill>
                <a:latin typeface="TeXGyreSchola"/>
                <a:cs typeface="TeXGyreSchola"/>
              </a:rPr>
              <a:t>&amp; </a:t>
            </a:r>
            <a:r>
              <a:rPr sz="2000" spc="100" dirty="0">
                <a:solidFill>
                  <a:srgbClr val="FF0000"/>
                </a:solidFill>
                <a:latin typeface="TeXGyreSchola"/>
                <a:cs typeface="TeXGyreSchola"/>
              </a:rPr>
              <a:t>Munro, </a:t>
            </a:r>
            <a:r>
              <a:rPr sz="2000" spc="90" dirty="0">
                <a:solidFill>
                  <a:srgbClr val="FF0000"/>
                </a:solidFill>
                <a:latin typeface="TeXGyreSchola"/>
                <a:cs typeface="TeXGyreSchola"/>
              </a:rPr>
              <a:t>2002; </a:t>
            </a:r>
            <a:r>
              <a:rPr sz="2000" spc="100" dirty="0">
                <a:solidFill>
                  <a:srgbClr val="FF0000"/>
                </a:solidFill>
                <a:latin typeface="TeXGyreSchola"/>
                <a:cs typeface="TeXGyreSchola"/>
              </a:rPr>
              <a:t>Krech Thomas, </a:t>
            </a:r>
            <a:r>
              <a:rPr sz="2000" spc="95" dirty="0">
                <a:solidFill>
                  <a:srgbClr val="FF0000"/>
                </a:solidFill>
                <a:latin typeface="TeXGyreSchola"/>
                <a:cs typeface="TeXGyreSchola"/>
              </a:rPr>
              <a:t>2004). </a:t>
            </a:r>
            <a:r>
              <a:rPr sz="2000" spc="95" dirty="0">
                <a:latin typeface="TeXGyreSchola"/>
                <a:cs typeface="TeXGyreSchola"/>
              </a:rPr>
              <a:t>Their </a:t>
            </a:r>
            <a:r>
              <a:rPr sz="2000" spc="110" dirty="0">
                <a:latin typeface="TeXGyreSchola"/>
                <a:cs typeface="TeXGyreSchola"/>
              </a:rPr>
              <a:t>training  </a:t>
            </a:r>
            <a:r>
              <a:rPr sz="2000" spc="95" dirty="0">
                <a:latin typeface="TeXGyreSchola"/>
                <a:cs typeface="TeXGyreSchola"/>
              </a:rPr>
              <a:t>techniques </a:t>
            </a:r>
            <a:r>
              <a:rPr sz="2000" spc="75" dirty="0">
                <a:latin typeface="TeXGyreSchola"/>
                <a:cs typeface="TeXGyreSchola"/>
              </a:rPr>
              <a:t>are </a:t>
            </a:r>
            <a:r>
              <a:rPr sz="2000" spc="85" dirty="0">
                <a:latin typeface="TeXGyreSchola"/>
                <a:cs typeface="TeXGyreSchola"/>
              </a:rPr>
              <a:t>based </a:t>
            </a:r>
            <a:r>
              <a:rPr sz="2000" spc="55" dirty="0">
                <a:latin typeface="TeXGyreSchola"/>
                <a:cs typeface="TeXGyreSchola"/>
              </a:rPr>
              <a:t>on </a:t>
            </a:r>
            <a:r>
              <a:rPr sz="2000" spc="75" dirty="0">
                <a:latin typeface="TeXGyreSchola"/>
                <a:cs typeface="TeXGyreSchola"/>
              </a:rPr>
              <a:t>the </a:t>
            </a:r>
            <a:r>
              <a:rPr sz="2000" spc="95" dirty="0">
                <a:latin typeface="TeXGyreSchola"/>
                <a:cs typeface="TeXGyreSchola"/>
              </a:rPr>
              <a:t>research </a:t>
            </a:r>
            <a:r>
              <a:rPr sz="2000" spc="100" dirty="0">
                <a:latin typeface="TeXGyreSchola"/>
                <a:cs typeface="TeXGyreSchola"/>
              </a:rPr>
              <a:t>described </a:t>
            </a:r>
            <a:r>
              <a:rPr sz="2000" spc="85" dirty="0">
                <a:latin typeface="TeXGyreSchola"/>
                <a:cs typeface="TeXGyreSchola"/>
              </a:rPr>
              <a:t>above  </a:t>
            </a:r>
            <a:r>
              <a:rPr sz="2000" spc="25" dirty="0">
                <a:latin typeface="TeXGyreSchola"/>
                <a:cs typeface="TeXGyreSchola"/>
              </a:rPr>
              <a:t>indicating </a:t>
            </a:r>
            <a:r>
              <a:rPr sz="2000" spc="20" dirty="0">
                <a:latin typeface="TeXGyreSchola"/>
                <a:cs typeface="TeXGyreSchola"/>
              </a:rPr>
              <a:t>that </a:t>
            </a:r>
            <a:r>
              <a:rPr sz="2000" spc="30" dirty="0">
                <a:latin typeface="TeXGyreSchola"/>
                <a:cs typeface="TeXGyreSchola"/>
              </a:rPr>
              <a:t>comprehension improves </a:t>
            </a:r>
            <a:r>
              <a:rPr sz="2000" spc="25" dirty="0">
                <a:latin typeface="TeXGyreSchola"/>
                <a:cs typeface="TeXGyreSchola"/>
              </a:rPr>
              <a:t>with </a:t>
            </a:r>
            <a:r>
              <a:rPr sz="2000" spc="30" dirty="0">
                <a:latin typeface="TeXGyreSchola"/>
                <a:cs typeface="TeXGyreSchola"/>
              </a:rPr>
              <a:t>exposure </a:t>
            </a:r>
            <a:r>
              <a:rPr sz="2000" spc="15" dirty="0">
                <a:latin typeface="TeXGyreSchola"/>
                <a:cs typeface="TeXGyreSchola"/>
              </a:rPr>
              <a:t>to  </a:t>
            </a:r>
            <a:r>
              <a:rPr sz="2000" spc="45" dirty="0">
                <a:latin typeface="TeXGyreSchola"/>
                <a:cs typeface="TeXGyreSchola"/>
              </a:rPr>
              <a:t>non-native speech. </a:t>
            </a:r>
            <a:r>
              <a:rPr sz="2000" spc="45" dirty="0">
                <a:solidFill>
                  <a:srgbClr val="FF0000"/>
                </a:solidFill>
                <a:latin typeface="TeXGyreSchola"/>
                <a:cs typeface="TeXGyreSchola"/>
              </a:rPr>
              <a:t>Derwing </a:t>
            </a:r>
            <a:r>
              <a:rPr sz="2000" spc="25" dirty="0">
                <a:solidFill>
                  <a:srgbClr val="FF0000"/>
                </a:solidFill>
                <a:latin typeface="TeXGyreSchola"/>
                <a:cs typeface="TeXGyreSchola"/>
              </a:rPr>
              <a:t>et </a:t>
            </a:r>
            <a:r>
              <a:rPr sz="2000" spc="30" dirty="0">
                <a:solidFill>
                  <a:srgbClr val="FF0000"/>
                </a:solidFill>
                <a:latin typeface="TeXGyreSchola"/>
                <a:cs typeface="TeXGyreSchola"/>
              </a:rPr>
              <a:t>al. </a:t>
            </a:r>
            <a:r>
              <a:rPr sz="2000" spc="40" dirty="0">
                <a:solidFill>
                  <a:srgbClr val="FF0000"/>
                </a:solidFill>
                <a:latin typeface="TeXGyreSchola"/>
                <a:cs typeface="TeXGyreSchola"/>
              </a:rPr>
              <a:t>(2002) </a:t>
            </a:r>
            <a:r>
              <a:rPr sz="2000" spc="50" dirty="0">
                <a:latin typeface="TeXGyreSchola"/>
                <a:cs typeface="TeXGyreSchola"/>
              </a:rPr>
              <a:t>conducted </a:t>
            </a:r>
            <a:r>
              <a:rPr sz="2000" spc="45" dirty="0">
                <a:latin typeface="TeXGyreSchola"/>
                <a:cs typeface="TeXGyreSchola"/>
              </a:rPr>
              <a:t>their  </a:t>
            </a:r>
            <a:r>
              <a:rPr sz="2000" spc="20" dirty="0">
                <a:latin typeface="TeXGyreSchola"/>
                <a:cs typeface="TeXGyreSchola"/>
              </a:rPr>
              <a:t>training with students </a:t>
            </a:r>
            <a:r>
              <a:rPr sz="2000" spc="25" dirty="0">
                <a:latin typeface="TeXGyreSchola"/>
                <a:cs typeface="TeXGyreSchola"/>
              </a:rPr>
              <a:t>preparing </a:t>
            </a:r>
            <a:r>
              <a:rPr sz="2000" spc="10" dirty="0">
                <a:latin typeface="TeXGyreSchola"/>
                <a:cs typeface="TeXGyreSchola"/>
              </a:rPr>
              <a:t>to be </a:t>
            </a:r>
            <a:r>
              <a:rPr sz="2000" spc="20" dirty="0">
                <a:latin typeface="TeXGyreSchola"/>
                <a:cs typeface="TeXGyreSchola"/>
              </a:rPr>
              <a:t>social </a:t>
            </a:r>
            <a:r>
              <a:rPr sz="2000" spc="25" dirty="0">
                <a:latin typeface="TeXGyreSchola"/>
                <a:cs typeface="TeXGyreSchola"/>
              </a:rPr>
              <a:t>workers, </a:t>
            </a:r>
            <a:r>
              <a:rPr sz="2000" spc="20" dirty="0">
                <a:latin typeface="TeXGyreSchola"/>
                <a:cs typeface="TeXGyreSchola"/>
              </a:rPr>
              <a:t>but  </a:t>
            </a:r>
            <a:r>
              <a:rPr sz="2000" spc="50" dirty="0">
                <a:latin typeface="TeXGyreSchola"/>
                <a:cs typeface="TeXGyreSchola"/>
              </a:rPr>
              <a:t>note that </a:t>
            </a:r>
            <a:r>
              <a:rPr sz="2000" spc="55" dirty="0">
                <a:latin typeface="TeXGyreSchola"/>
                <a:cs typeface="TeXGyreSchola"/>
              </a:rPr>
              <a:t>other </a:t>
            </a:r>
            <a:r>
              <a:rPr sz="2000" spc="65" dirty="0">
                <a:latin typeface="TeXGyreSchola"/>
                <a:cs typeface="TeXGyreSchola"/>
              </a:rPr>
              <a:t>professionals </a:t>
            </a:r>
            <a:r>
              <a:rPr sz="2000" spc="45" dirty="0">
                <a:latin typeface="TeXGyreSchola"/>
                <a:cs typeface="TeXGyreSchola"/>
              </a:rPr>
              <a:t>who </a:t>
            </a:r>
            <a:r>
              <a:rPr sz="2000" spc="55" dirty="0">
                <a:latin typeface="TeXGyreSchola"/>
                <a:cs typeface="TeXGyreSchola"/>
              </a:rPr>
              <a:t>work with </a:t>
            </a:r>
            <a:r>
              <a:rPr sz="2000" spc="65" dirty="0">
                <a:latin typeface="TeXGyreSchola"/>
                <a:cs typeface="TeXGyreSchola"/>
              </a:rPr>
              <a:t>non-native  </a:t>
            </a:r>
            <a:r>
              <a:rPr sz="2000" spc="-5" dirty="0">
                <a:latin typeface="TeXGyreSchola"/>
                <a:cs typeface="TeXGyreSchola"/>
              </a:rPr>
              <a:t>speakers could benefit </a:t>
            </a:r>
            <a:r>
              <a:rPr sz="2000" dirty="0">
                <a:latin typeface="TeXGyreSchola"/>
                <a:cs typeface="TeXGyreSchola"/>
              </a:rPr>
              <a:t>from a </a:t>
            </a:r>
            <a:r>
              <a:rPr sz="2000" spc="-5" dirty="0">
                <a:latin typeface="TeXGyreSchola"/>
                <a:cs typeface="TeXGyreSchola"/>
              </a:rPr>
              <a:t>similar</a:t>
            </a:r>
            <a:r>
              <a:rPr sz="2000" spc="-20" dirty="0">
                <a:latin typeface="TeXGyreSchola"/>
                <a:cs typeface="TeXGyreSchola"/>
              </a:rPr>
              <a:t> </a:t>
            </a:r>
            <a:r>
              <a:rPr sz="2000" spc="-5" dirty="0">
                <a:latin typeface="TeXGyreSchola"/>
                <a:cs typeface="TeXGyreSchola"/>
              </a:rPr>
              <a:t>program.</a:t>
            </a:r>
            <a:endParaRPr sz="2000">
              <a:latin typeface="TeXGyreSchola"/>
              <a:cs typeface="TeXGyreSchola"/>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59940" y="212881"/>
            <a:ext cx="4436110" cy="689932"/>
          </a:xfrm>
          <a:prstGeom prst="rect">
            <a:avLst/>
          </a:prstGeom>
        </p:spPr>
        <p:txBody>
          <a:bodyPr vert="horz" wrap="square" lIns="0" tIns="12700" rIns="0" bIns="0" rtlCol="0" anchor="ctr">
            <a:spAutoFit/>
          </a:bodyPr>
          <a:lstStyle/>
          <a:p>
            <a:pPr marL="12700">
              <a:lnSpc>
                <a:spcPct val="100000"/>
              </a:lnSpc>
              <a:spcBef>
                <a:spcPts val="100"/>
              </a:spcBef>
            </a:pPr>
            <a:r>
              <a:rPr b="1" spc="-5" dirty="0"/>
              <a:t>CITING WEBSITES</a:t>
            </a:r>
          </a:p>
        </p:txBody>
      </p:sp>
      <p:sp>
        <p:nvSpPr>
          <p:cNvPr id="3" name="object 3"/>
          <p:cNvSpPr txBox="1"/>
          <p:nvPr/>
        </p:nvSpPr>
        <p:spPr>
          <a:xfrm>
            <a:off x="123825" y="981075"/>
            <a:ext cx="11944350" cy="5870197"/>
          </a:xfrm>
          <a:prstGeom prst="rect">
            <a:avLst/>
          </a:prstGeom>
        </p:spPr>
        <p:txBody>
          <a:bodyPr vert="horz" wrap="square" lIns="0" tIns="12065" rIns="0" bIns="0" rtlCol="0">
            <a:spAutoFit/>
          </a:bodyPr>
          <a:lstStyle/>
          <a:p>
            <a:pPr marL="285750" marR="5080" indent="-273050">
              <a:spcBef>
                <a:spcPts val="95"/>
              </a:spcBef>
              <a:buClr>
                <a:srgbClr val="FD8537"/>
              </a:buClr>
              <a:buSzPct val="68750"/>
              <a:buFont typeface="Wingdings"/>
              <a:buChar char=""/>
              <a:tabLst>
                <a:tab pos="285115" algn="l"/>
                <a:tab pos="285750" algn="l"/>
              </a:tabLst>
            </a:pPr>
            <a:r>
              <a:rPr sz="2200" b="1" spc="-5" dirty="0">
                <a:latin typeface="TeXGyreSchola"/>
                <a:cs typeface="TeXGyreSchola"/>
              </a:rPr>
              <a:t>Citing Websites: </a:t>
            </a:r>
            <a:r>
              <a:rPr sz="2200" spc="-5" dirty="0">
                <a:latin typeface="TeXGyreSchola"/>
                <a:cs typeface="TeXGyreSchola"/>
              </a:rPr>
              <a:t>Cite websites in text as you would any other source,  using the author and date if known. If the author is not known, use the  title and the date as the in-text citation (for long titles just use the first  few words). Your in-text citation should lead your reader to the  corresponding entry in the reference list. For sources with no date use n.d.  (for no date) in place of the year: (Smith,</a:t>
            </a:r>
            <a:r>
              <a:rPr sz="2200" spc="40" dirty="0">
                <a:latin typeface="TeXGyreSchola"/>
                <a:cs typeface="TeXGyreSchola"/>
              </a:rPr>
              <a:t> </a:t>
            </a:r>
            <a:r>
              <a:rPr sz="2200" spc="-5" dirty="0">
                <a:latin typeface="TeXGyreSchola"/>
                <a:cs typeface="TeXGyreSchola"/>
              </a:rPr>
              <a:t>n.d.)</a:t>
            </a:r>
            <a:endParaRPr sz="2200" dirty="0">
              <a:latin typeface="TeXGyreSchola"/>
              <a:cs typeface="TeXGyreSchola"/>
            </a:endParaRPr>
          </a:p>
          <a:p>
            <a:pPr marL="285750" indent="-273050">
              <a:spcBef>
                <a:spcPts val="585"/>
              </a:spcBef>
              <a:buClr>
                <a:srgbClr val="FD8537"/>
              </a:buClr>
              <a:buSzPct val="68750"/>
              <a:buFont typeface="Wingdings"/>
              <a:buChar char=""/>
              <a:tabLst>
                <a:tab pos="285115" algn="l"/>
                <a:tab pos="285750" algn="l"/>
              </a:tabLst>
            </a:pPr>
            <a:r>
              <a:rPr sz="2200" b="1" spc="-5" dirty="0">
                <a:latin typeface="TeXGyreSchola"/>
                <a:cs typeface="TeXGyreSchola"/>
              </a:rPr>
              <a:t>Example in-text citation for website with no</a:t>
            </a:r>
            <a:r>
              <a:rPr sz="2200" b="1" spc="25" dirty="0">
                <a:latin typeface="TeXGyreSchola"/>
                <a:cs typeface="TeXGyreSchola"/>
              </a:rPr>
              <a:t> </a:t>
            </a:r>
            <a:r>
              <a:rPr sz="2200" b="1" spc="-5" dirty="0">
                <a:latin typeface="TeXGyreSchola"/>
                <a:cs typeface="TeXGyreSchola"/>
              </a:rPr>
              <a:t>author:</a:t>
            </a:r>
            <a:endParaRPr sz="2200" dirty="0">
              <a:latin typeface="TeXGyreSchola"/>
              <a:cs typeface="TeXGyreSchola"/>
            </a:endParaRPr>
          </a:p>
          <a:p>
            <a:pPr marL="285750" marR="447675">
              <a:spcBef>
                <a:spcPts val="15"/>
              </a:spcBef>
            </a:pPr>
            <a:r>
              <a:rPr sz="2200" spc="-5" dirty="0">
                <a:latin typeface="TeXGyreSchola"/>
                <a:cs typeface="TeXGyreSchola"/>
              </a:rPr>
              <a:t>The term "Nittany Lion" was coined by Penn State football player Joe  Mason in 1904 (</a:t>
            </a:r>
            <a:r>
              <a:rPr sz="2200" i="1" spc="-5" dirty="0">
                <a:latin typeface="Schoolbook Uralic"/>
                <a:cs typeface="Schoolbook Uralic"/>
              </a:rPr>
              <a:t>All things Nittany</a:t>
            </a:r>
            <a:r>
              <a:rPr sz="2200" spc="-5" dirty="0">
                <a:latin typeface="TeXGyreSchola"/>
                <a:cs typeface="TeXGyreSchola"/>
              </a:rPr>
              <a:t>,</a:t>
            </a:r>
            <a:r>
              <a:rPr sz="2200" spc="20" dirty="0">
                <a:latin typeface="TeXGyreSchola"/>
                <a:cs typeface="TeXGyreSchola"/>
              </a:rPr>
              <a:t> </a:t>
            </a:r>
            <a:r>
              <a:rPr sz="2200" spc="-5" dirty="0">
                <a:latin typeface="TeXGyreSchola"/>
                <a:cs typeface="TeXGyreSchola"/>
              </a:rPr>
              <a:t>2006).</a:t>
            </a:r>
            <a:endParaRPr sz="2200" dirty="0">
              <a:latin typeface="TeXGyreSchola"/>
              <a:cs typeface="TeXGyreSchola"/>
            </a:endParaRPr>
          </a:p>
          <a:p>
            <a:pPr>
              <a:spcBef>
                <a:spcPts val="60"/>
              </a:spcBef>
            </a:pPr>
            <a:endParaRPr sz="2200" dirty="0">
              <a:latin typeface="TeXGyreSchola"/>
              <a:cs typeface="TeXGyreSchola"/>
            </a:endParaRPr>
          </a:p>
          <a:p>
            <a:pPr marL="285750" marR="1440815">
              <a:lnSpc>
                <a:spcPct val="100400"/>
              </a:lnSpc>
            </a:pPr>
            <a:r>
              <a:rPr sz="2200" b="1" spc="-5" dirty="0">
                <a:latin typeface="TeXGyreSchola"/>
                <a:cs typeface="TeXGyreSchola"/>
              </a:rPr>
              <a:t>Example reference entry for website with no author:  </a:t>
            </a:r>
            <a:r>
              <a:rPr sz="2200" i="1" spc="-5" dirty="0">
                <a:latin typeface="Schoolbook Uralic"/>
                <a:cs typeface="Schoolbook Uralic"/>
              </a:rPr>
              <a:t>All things Nittany</a:t>
            </a:r>
            <a:r>
              <a:rPr sz="2200" spc="-5" dirty="0">
                <a:latin typeface="TeXGyreSchola"/>
                <a:cs typeface="TeXGyreSchola"/>
              </a:rPr>
              <a:t>. (2006). Retrieved from  </a:t>
            </a:r>
            <a:r>
              <a:rPr sz="2200" spc="-5" dirty="0">
                <a:latin typeface="TeXGyreSchola"/>
                <a:cs typeface="TeXGyreSchola"/>
                <a:hlinkClick r:id="rId2"/>
              </a:rPr>
              <a:t>http://www.psu.edu/ur/about/nittanymascot.html</a:t>
            </a:r>
            <a:endParaRPr sz="2200" dirty="0">
              <a:latin typeface="TeXGyreSchola"/>
              <a:cs typeface="TeXGyreSchola"/>
            </a:endParaRPr>
          </a:p>
          <a:p>
            <a:pPr>
              <a:spcBef>
                <a:spcPts val="10"/>
              </a:spcBef>
            </a:pPr>
            <a:endParaRPr sz="2200" dirty="0">
              <a:latin typeface="TeXGyreSchola"/>
              <a:cs typeface="TeXGyreSchola"/>
            </a:endParaRPr>
          </a:p>
          <a:p>
            <a:pPr marL="285750" indent="-273050">
              <a:spcBef>
                <a:spcPts val="5"/>
              </a:spcBef>
              <a:buClr>
                <a:srgbClr val="FD8537"/>
              </a:buClr>
              <a:buSzPct val="68750"/>
              <a:buFont typeface="Wingdings"/>
              <a:buChar char=""/>
              <a:tabLst>
                <a:tab pos="285115" algn="l"/>
                <a:tab pos="285750" algn="l"/>
              </a:tabLst>
            </a:pPr>
            <a:r>
              <a:rPr sz="2200" b="1" spc="-5" dirty="0">
                <a:latin typeface="TeXGyreSchola"/>
                <a:cs typeface="TeXGyreSchola"/>
              </a:rPr>
              <a:t>Example in-text citation for section of website with no</a:t>
            </a:r>
            <a:r>
              <a:rPr sz="2200" b="1" spc="45" dirty="0">
                <a:latin typeface="TeXGyreSchola"/>
                <a:cs typeface="TeXGyreSchola"/>
              </a:rPr>
              <a:t> </a:t>
            </a:r>
            <a:r>
              <a:rPr sz="2200" b="1" spc="-5" dirty="0">
                <a:latin typeface="TeXGyreSchola"/>
                <a:cs typeface="TeXGyreSchola"/>
              </a:rPr>
              <a:t>author:</a:t>
            </a:r>
            <a:endParaRPr sz="2200" dirty="0">
              <a:latin typeface="TeXGyreSchola"/>
              <a:cs typeface="TeXGyreSchola"/>
            </a:endParaRPr>
          </a:p>
          <a:p>
            <a:pPr marL="285750" marR="8255">
              <a:spcBef>
                <a:spcPts val="15"/>
              </a:spcBef>
            </a:pPr>
            <a:r>
              <a:rPr sz="2200" spc="-5" dirty="0">
                <a:latin typeface="TeXGyreSchola"/>
                <a:cs typeface="TeXGyreSchola"/>
              </a:rPr>
              <a:t>The burning of tropical forests is a major cause of global warming ("Global  warming 101,"</a:t>
            </a:r>
            <a:r>
              <a:rPr sz="2200" dirty="0">
                <a:latin typeface="TeXGyreSchola"/>
                <a:cs typeface="TeXGyreSchola"/>
              </a:rPr>
              <a:t> </a:t>
            </a:r>
            <a:r>
              <a:rPr sz="2200" spc="-5" dirty="0">
                <a:latin typeface="TeXGyreSchola"/>
                <a:cs typeface="TeXGyreSchola"/>
              </a:rPr>
              <a:t>2012).</a:t>
            </a:r>
            <a:endParaRPr sz="2200" dirty="0">
              <a:latin typeface="TeXGyreSchola"/>
              <a:cs typeface="TeXGyreSchola"/>
            </a:endParaRPr>
          </a:p>
          <a:p>
            <a:pPr>
              <a:spcBef>
                <a:spcPts val="60"/>
              </a:spcBef>
            </a:pPr>
            <a:endParaRPr sz="2200" dirty="0">
              <a:latin typeface="TeXGyreSchola"/>
              <a:cs typeface="TeXGyreSchola"/>
            </a:endParaRPr>
          </a:p>
          <a:p>
            <a:pPr marL="285750" marR="175895" algn="just">
              <a:lnSpc>
                <a:spcPct val="100400"/>
              </a:lnSpc>
            </a:pPr>
            <a:r>
              <a:rPr sz="2200" b="1" spc="-5" dirty="0">
                <a:latin typeface="TeXGyreSchola"/>
                <a:cs typeface="TeXGyreSchola"/>
              </a:rPr>
              <a:t>Example reference entry for section of a website with no author:  </a:t>
            </a:r>
            <a:r>
              <a:rPr sz="2200" spc="-5" dirty="0">
                <a:latin typeface="TeXGyreSchola"/>
                <a:cs typeface="TeXGyreSchola"/>
              </a:rPr>
              <a:t>Global warming 101. (2012). In </a:t>
            </a:r>
            <a:r>
              <a:rPr sz="2200" i="1" spc="-5" dirty="0">
                <a:latin typeface="Schoolbook Uralic"/>
                <a:cs typeface="Schoolbook Uralic"/>
              </a:rPr>
              <a:t>Union of Concerned Scientists. </a:t>
            </a:r>
            <a:r>
              <a:rPr sz="2200" spc="-5" dirty="0">
                <a:latin typeface="TeXGyreSchola"/>
                <a:cs typeface="TeXGyreSchola"/>
              </a:rPr>
              <a:t>Retrieved  from</a:t>
            </a:r>
            <a:r>
              <a:rPr sz="2200" spc="5" dirty="0">
                <a:latin typeface="TeXGyreSchola"/>
                <a:cs typeface="TeXGyreSchola"/>
              </a:rPr>
              <a:t> </a:t>
            </a:r>
            <a:r>
              <a:rPr sz="2200" spc="-5" dirty="0">
                <a:latin typeface="TeXGyreSchola"/>
                <a:cs typeface="TeXGyreSchola"/>
                <a:hlinkClick r:id="rId3"/>
              </a:rPr>
              <a:t>www.ucsusa.org/global_warming/global_warming_101/</a:t>
            </a:r>
            <a:endParaRPr sz="2200" dirty="0">
              <a:latin typeface="TeXGyreSchola"/>
              <a:cs typeface="TeXGyreSchola"/>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09625" y="314676"/>
            <a:ext cx="9572625" cy="1674113"/>
          </a:xfrm>
          <a:prstGeom prst="rect">
            <a:avLst/>
          </a:prstGeom>
        </p:spPr>
        <p:txBody>
          <a:bodyPr vert="horz" wrap="square" lIns="0" tIns="325120" rIns="0" bIns="0" rtlCol="0" anchor="ctr">
            <a:spAutoFit/>
          </a:bodyPr>
          <a:lstStyle/>
          <a:p>
            <a:pPr marL="12700" marR="5080">
              <a:lnSpc>
                <a:spcPct val="100800"/>
              </a:lnSpc>
              <a:spcBef>
                <a:spcPts val="70"/>
              </a:spcBef>
            </a:pPr>
            <a:r>
              <a:rPr b="1" spc="-5" dirty="0">
                <a:latin typeface="TeXGyreSchola"/>
              </a:rPr>
              <a:t>VARIATIONS OF IN-TEXT CITATION  VERBS AND VERB PHRASES:</a:t>
            </a:r>
          </a:p>
        </p:txBody>
      </p:sp>
      <p:sp>
        <p:nvSpPr>
          <p:cNvPr id="3" name="object 3"/>
          <p:cNvSpPr txBox="1"/>
          <p:nvPr/>
        </p:nvSpPr>
        <p:spPr>
          <a:xfrm>
            <a:off x="733425" y="2249171"/>
            <a:ext cx="9648825" cy="3860031"/>
          </a:xfrm>
          <a:prstGeom prst="rect">
            <a:avLst/>
          </a:prstGeom>
        </p:spPr>
        <p:txBody>
          <a:bodyPr vert="horz" wrap="square" lIns="0" tIns="12700" rIns="0" bIns="0" rtlCol="0">
            <a:spAutoFit/>
          </a:bodyPr>
          <a:lstStyle/>
          <a:p>
            <a:pPr marL="285750" marR="401955" indent="-273050">
              <a:spcBef>
                <a:spcPts val="100"/>
              </a:spcBef>
              <a:buClr>
                <a:srgbClr val="FD8537"/>
              </a:buClr>
              <a:buSzPct val="69444"/>
              <a:buFont typeface="Wingdings"/>
              <a:buChar char=""/>
              <a:tabLst>
                <a:tab pos="285115" algn="l"/>
                <a:tab pos="285750" algn="l"/>
                <a:tab pos="1696720" algn="l"/>
              </a:tabLst>
            </a:pPr>
            <a:r>
              <a:rPr sz="2000" spc="-5" dirty="0">
                <a:latin typeface="TeXGyreSchola"/>
                <a:cs typeface="TeXGyreSchola"/>
              </a:rPr>
              <a:t>Chan</a:t>
            </a:r>
            <a:r>
              <a:rPr sz="2000" spc="5" dirty="0">
                <a:latin typeface="TeXGyreSchola"/>
                <a:cs typeface="TeXGyreSchola"/>
              </a:rPr>
              <a:t> </a:t>
            </a:r>
            <a:r>
              <a:rPr sz="2000" spc="-5" dirty="0">
                <a:latin typeface="TeXGyreSchola"/>
                <a:cs typeface="TeXGyreSchola"/>
              </a:rPr>
              <a:t>(2015,	p.16) </a:t>
            </a:r>
            <a:r>
              <a:rPr sz="2000" i="1" dirty="0">
                <a:latin typeface="Schoolbook Uralic"/>
                <a:cs typeface="Schoolbook Uralic"/>
              </a:rPr>
              <a:t>states </a:t>
            </a:r>
            <a:r>
              <a:rPr sz="2000" spc="-5" dirty="0">
                <a:latin typeface="TeXGyreSchola"/>
                <a:cs typeface="TeXGyreSchola"/>
              </a:rPr>
              <a:t>that the Internet is </a:t>
            </a:r>
            <a:r>
              <a:rPr sz="2000" dirty="0">
                <a:latin typeface="TeXGyreSchola"/>
                <a:cs typeface="TeXGyreSchola"/>
              </a:rPr>
              <a:t>a </a:t>
            </a:r>
            <a:r>
              <a:rPr sz="2000" spc="-5" dirty="0">
                <a:latin typeface="TeXGyreSchola"/>
                <a:cs typeface="TeXGyreSchola"/>
              </a:rPr>
              <a:t>useful research  tool.</a:t>
            </a:r>
            <a:endParaRPr sz="2000" dirty="0">
              <a:latin typeface="TeXGyreSchola"/>
              <a:cs typeface="TeXGyreSchola"/>
            </a:endParaRPr>
          </a:p>
          <a:p>
            <a:pPr marL="285750" marR="847090">
              <a:tabLst>
                <a:tab pos="1946275" algn="l"/>
              </a:tabLst>
            </a:pPr>
            <a:r>
              <a:rPr sz="2000" spc="-5" dirty="0">
                <a:latin typeface="TeXGyreSchola"/>
                <a:cs typeface="TeXGyreSchola"/>
              </a:rPr>
              <a:t>Cheung</a:t>
            </a:r>
            <a:r>
              <a:rPr sz="2000" spc="5" dirty="0">
                <a:latin typeface="TeXGyreSchola"/>
                <a:cs typeface="TeXGyreSchola"/>
              </a:rPr>
              <a:t> </a:t>
            </a:r>
            <a:r>
              <a:rPr sz="2000" spc="-5" dirty="0">
                <a:latin typeface="TeXGyreSchola"/>
                <a:cs typeface="TeXGyreSchola"/>
              </a:rPr>
              <a:t>(2015,	p.16) </a:t>
            </a:r>
            <a:r>
              <a:rPr sz="2000" i="1" spc="-5" dirty="0">
                <a:latin typeface="Schoolbook Uralic"/>
                <a:cs typeface="Schoolbook Uralic"/>
              </a:rPr>
              <a:t>suggests </a:t>
            </a:r>
            <a:r>
              <a:rPr sz="2000" spc="-5" dirty="0">
                <a:latin typeface="TeXGyreSchola"/>
                <a:cs typeface="TeXGyreSchola"/>
              </a:rPr>
              <a:t>that the Internet is </a:t>
            </a:r>
            <a:r>
              <a:rPr sz="2000" dirty="0">
                <a:latin typeface="TeXGyreSchola"/>
                <a:cs typeface="TeXGyreSchola"/>
              </a:rPr>
              <a:t>a </a:t>
            </a:r>
            <a:r>
              <a:rPr sz="2000" spc="-5" dirty="0">
                <a:latin typeface="TeXGyreSchola"/>
                <a:cs typeface="TeXGyreSchola"/>
              </a:rPr>
              <a:t>useful  research tool.</a:t>
            </a:r>
            <a:endParaRPr sz="2000" dirty="0">
              <a:latin typeface="TeXGyreSchola"/>
              <a:cs typeface="TeXGyreSchola"/>
            </a:endParaRPr>
          </a:p>
          <a:p>
            <a:pPr marL="285750" marR="330200">
              <a:tabLst>
                <a:tab pos="1417320" algn="l"/>
              </a:tabLst>
            </a:pPr>
            <a:r>
              <a:rPr sz="2000" spc="-5" dirty="0">
                <a:latin typeface="TeXGyreSchola"/>
                <a:cs typeface="TeXGyreSchola"/>
              </a:rPr>
              <a:t>Fu</a:t>
            </a:r>
            <a:r>
              <a:rPr sz="2000" spc="5" dirty="0">
                <a:latin typeface="TeXGyreSchola"/>
                <a:cs typeface="TeXGyreSchola"/>
              </a:rPr>
              <a:t> </a:t>
            </a:r>
            <a:r>
              <a:rPr sz="2000" spc="-5" dirty="0">
                <a:latin typeface="TeXGyreSchola"/>
                <a:cs typeface="TeXGyreSchola"/>
              </a:rPr>
              <a:t>(2015,	p.16) </a:t>
            </a:r>
            <a:r>
              <a:rPr sz="2000" i="1" spc="-5" dirty="0">
                <a:latin typeface="Schoolbook Uralic"/>
                <a:cs typeface="Schoolbook Uralic"/>
              </a:rPr>
              <a:t>indicates </a:t>
            </a:r>
            <a:r>
              <a:rPr sz="2000" spc="-5" dirty="0">
                <a:latin typeface="TeXGyreSchola"/>
                <a:cs typeface="TeXGyreSchola"/>
              </a:rPr>
              <a:t>that the Internet is </a:t>
            </a:r>
            <a:r>
              <a:rPr sz="2000" dirty="0">
                <a:latin typeface="TeXGyreSchola"/>
                <a:cs typeface="TeXGyreSchola"/>
              </a:rPr>
              <a:t>a </a:t>
            </a:r>
            <a:r>
              <a:rPr sz="2000" spc="-5" dirty="0">
                <a:latin typeface="TeXGyreSchola"/>
                <a:cs typeface="TeXGyreSchola"/>
              </a:rPr>
              <a:t>useful research  tool.</a:t>
            </a:r>
            <a:endParaRPr sz="2000" dirty="0">
              <a:latin typeface="TeXGyreSchola"/>
              <a:cs typeface="TeXGyreSchola"/>
            </a:endParaRPr>
          </a:p>
          <a:p>
            <a:pPr marL="285750" marR="109855">
              <a:tabLst>
                <a:tab pos="1544320" algn="l"/>
              </a:tabLst>
            </a:pPr>
            <a:r>
              <a:rPr sz="2000" spc="-5" dirty="0">
                <a:latin typeface="TeXGyreSchola"/>
                <a:cs typeface="TeXGyreSchola"/>
              </a:rPr>
              <a:t>Gao</a:t>
            </a:r>
            <a:r>
              <a:rPr sz="2000" dirty="0">
                <a:latin typeface="TeXGyreSchola"/>
                <a:cs typeface="TeXGyreSchola"/>
              </a:rPr>
              <a:t> </a:t>
            </a:r>
            <a:r>
              <a:rPr sz="2000" spc="-5" dirty="0">
                <a:latin typeface="TeXGyreSchola"/>
                <a:cs typeface="TeXGyreSchola"/>
              </a:rPr>
              <a:t>(2015,	p.16) </a:t>
            </a:r>
            <a:r>
              <a:rPr sz="2000" i="1" dirty="0">
                <a:latin typeface="Schoolbook Uralic"/>
                <a:cs typeface="Schoolbook Uralic"/>
              </a:rPr>
              <a:t>points </a:t>
            </a:r>
            <a:r>
              <a:rPr sz="2000" i="1" spc="-5" dirty="0">
                <a:latin typeface="Schoolbook Uralic"/>
                <a:cs typeface="Schoolbook Uralic"/>
              </a:rPr>
              <a:t>out </a:t>
            </a:r>
            <a:r>
              <a:rPr sz="2000" spc="-5" dirty="0">
                <a:latin typeface="TeXGyreSchola"/>
                <a:cs typeface="TeXGyreSchola"/>
              </a:rPr>
              <a:t>that the Internet is </a:t>
            </a:r>
            <a:r>
              <a:rPr sz="2000" dirty="0">
                <a:latin typeface="TeXGyreSchola"/>
                <a:cs typeface="TeXGyreSchola"/>
              </a:rPr>
              <a:t>a </a:t>
            </a:r>
            <a:r>
              <a:rPr sz="2000" spc="-5" dirty="0">
                <a:latin typeface="TeXGyreSchola"/>
                <a:cs typeface="TeXGyreSchola"/>
              </a:rPr>
              <a:t>useful research  tool.</a:t>
            </a:r>
            <a:endParaRPr sz="2000" dirty="0">
              <a:latin typeface="TeXGyreSchola"/>
              <a:cs typeface="TeXGyreSchola"/>
            </a:endParaRPr>
          </a:p>
          <a:p>
            <a:pPr marL="285750" marR="177800">
              <a:tabLst>
                <a:tab pos="1430020" algn="l"/>
              </a:tabLst>
            </a:pPr>
            <a:r>
              <a:rPr sz="2000" dirty="0">
                <a:latin typeface="TeXGyreSchola"/>
                <a:cs typeface="TeXGyreSchola"/>
              </a:rPr>
              <a:t>Ho</a:t>
            </a:r>
            <a:r>
              <a:rPr sz="2000" spc="-5" dirty="0">
                <a:latin typeface="TeXGyreSchola"/>
                <a:cs typeface="TeXGyreSchola"/>
              </a:rPr>
              <a:t> (2015,	p.16) </a:t>
            </a:r>
            <a:r>
              <a:rPr sz="2000" i="1" spc="-5" dirty="0">
                <a:latin typeface="Schoolbook Uralic"/>
                <a:cs typeface="Schoolbook Uralic"/>
              </a:rPr>
              <a:t>presents evidence which shows </a:t>
            </a:r>
            <a:r>
              <a:rPr sz="2000" spc="-5" dirty="0">
                <a:latin typeface="TeXGyreSchola"/>
                <a:cs typeface="TeXGyreSchola"/>
              </a:rPr>
              <a:t>that the Internet  is </a:t>
            </a:r>
            <a:r>
              <a:rPr sz="2000" dirty="0">
                <a:latin typeface="TeXGyreSchola"/>
                <a:cs typeface="TeXGyreSchola"/>
              </a:rPr>
              <a:t>a </a:t>
            </a:r>
            <a:r>
              <a:rPr sz="2000" spc="-5" dirty="0">
                <a:latin typeface="TeXGyreSchola"/>
                <a:cs typeface="TeXGyreSchola"/>
              </a:rPr>
              <a:t>useful research tool.</a:t>
            </a:r>
            <a:endParaRPr sz="2000" dirty="0">
              <a:latin typeface="TeXGyreSchola"/>
              <a:cs typeface="TeXGyreSchola"/>
            </a:endParaRPr>
          </a:p>
          <a:p>
            <a:pPr marL="285750" marR="323215" indent="-273050">
              <a:spcBef>
                <a:spcPts val="600"/>
              </a:spcBef>
              <a:buClr>
                <a:srgbClr val="FD8537"/>
              </a:buClr>
              <a:buSzPct val="69444"/>
              <a:buFont typeface="Wingdings"/>
              <a:buChar char=""/>
              <a:tabLst>
                <a:tab pos="285115" algn="l"/>
                <a:tab pos="285750" algn="l"/>
                <a:tab pos="4223385" algn="l"/>
              </a:tabLst>
            </a:pPr>
            <a:r>
              <a:rPr sz="2000" spc="-5" dirty="0">
                <a:latin typeface="TeXGyreSchola"/>
                <a:cs typeface="TeXGyreSchola"/>
              </a:rPr>
              <a:t>For </a:t>
            </a:r>
            <a:r>
              <a:rPr sz="2000" dirty="0">
                <a:latin typeface="TeXGyreSchola"/>
                <a:cs typeface="TeXGyreSchola"/>
              </a:rPr>
              <a:t>a </a:t>
            </a:r>
            <a:r>
              <a:rPr sz="2000" spc="-5" dirty="0">
                <a:latin typeface="TeXGyreSchola"/>
                <a:cs typeface="TeXGyreSchola"/>
              </a:rPr>
              <a:t>controversial topic:</a:t>
            </a:r>
            <a:r>
              <a:rPr sz="2000" spc="50" dirty="0">
                <a:latin typeface="TeXGyreSchola"/>
                <a:cs typeface="TeXGyreSchola"/>
              </a:rPr>
              <a:t> </a:t>
            </a:r>
            <a:r>
              <a:rPr sz="2000" spc="-5" dirty="0">
                <a:latin typeface="TeXGyreSchola"/>
                <a:cs typeface="TeXGyreSchola"/>
              </a:rPr>
              <a:t>Hui</a:t>
            </a:r>
            <a:r>
              <a:rPr sz="2000" spc="5" dirty="0">
                <a:latin typeface="TeXGyreSchola"/>
                <a:cs typeface="TeXGyreSchola"/>
              </a:rPr>
              <a:t> </a:t>
            </a:r>
            <a:r>
              <a:rPr sz="2000" spc="-5" dirty="0">
                <a:latin typeface="TeXGyreSchola"/>
                <a:cs typeface="TeXGyreSchola"/>
              </a:rPr>
              <a:t>(2015,	p.16) </a:t>
            </a:r>
            <a:r>
              <a:rPr sz="2000" i="1" spc="-5" dirty="0">
                <a:latin typeface="Schoolbook Uralic"/>
                <a:cs typeface="Schoolbook Uralic"/>
              </a:rPr>
              <a:t>argues </a:t>
            </a:r>
            <a:r>
              <a:rPr sz="2000" spc="-5" dirty="0">
                <a:latin typeface="TeXGyreSchola"/>
                <a:cs typeface="TeXGyreSchola"/>
              </a:rPr>
              <a:t>that that the  Internet is </a:t>
            </a:r>
            <a:r>
              <a:rPr sz="2000" dirty="0">
                <a:latin typeface="TeXGyreSchola"/>
                <a:cs typeface="TeXGyreSchola"/>
              </a:rPr>
              <a:t>a </a:t>
            </a:r>
            <a:r>
              <a:rPr sz="2000" spc="-5" dirty="0">
                <a:latin typeface="TeXGyreSchola"/>
                <a:cs typeface="TeXGyreSchola"/>
              </a:rPr>
              <a:t>time-saving research</a:t>
            </a:r>
            <a:r>
              <a:rPr sz="2000" dirty="0">
                <a:latin typeface="TeXGyreSchola"/>
                <a:cs typeface="TeXGyreSchola"/>
              </a:rPr>
              <a:t> </a:t>
            </a:r>
            <a:r>
              <a:rPr sz="2000" spc="-5" dirty="0">
                <a:latin typeface="TeXGyreSchola"/>
                <a:cs typeface="TeXGyreSchola"/>
              </a:rPr>
              <a:t>tool.</a:t>
            </a:r>
            <a:endParaRPr sz="2000" dirty="0">
              <a:latin typeface="TeXGyreSchola"/>
              <a:cs typeface="TeXGyreSchola"/>
            </a:endParaRPr>
          </a:p>
          <a:p>
            <a:pPr marL="285750" marR="5080" indent="-273050">
              <a:spcBef>
                <a:spcPts val="600"/>
              </a:spcBef>
              <a:buClr>
                <a:srgbClr val="FD8537"/>
              </a:buClr>
              <a:buSzPct val="69444"/>
              <a:buFont typeface="Wingdings"/>
              <a:buChar char=""/>
              <a:tabLst>
                <a:tab pos="285115" algn="l"/>
                <a:tab pos="285750" algn="l"/>
              </a:tabLst>
            </a:pPr>
            <a:r>
              <a:rPr sz="2000" b="1" spc="-5" dirty="0">
                <a:latin typeface="TeXGyreSchola"/>
                <a:cs typeface="TeXGyreSchola"/>
              </a:rPr>
              <a:t>Do not </a:t>
            </a:r>
            <a:r>
              <a:rPr sz="2000" b="1" dirty="0">
                <a:latin typeface="TeXGyreSchola"/>
                <a:cs typeface="TeXGyreSchola"/>
              </a:rPr>
              <a:t>use </a:t>
            </a:r>
            <a:r>
              <a:rPr sz="2000" spc="-5" dirty="0">
                <a:latin typeface="TeXGyreSchola"/>
                <a:cs typeface="TeXGyreSchola"/>
              </a:rPr>
              <a:t>'says', because it is bad style. Also, </a:t>
            </a:r>
            <a:r>
              <a:rPr sz="2000" dirty="0">
                <a:latin typeface="TeXGyreSchola"/>
                <a:cs typeface="TeXGyreSchola"/>
              </a:rPr>
              <a:t>do not </a:t>
            </a:r>
            <a:r>
              <a:rPr sz="2000" spc="-5" dirty="0">
                <a:latin typeface="TeXGyreSchola"/>
                <a:cs typeface="TeXGyreSchola"/>
              </a:rPr>
              <a:t>use 'claim',  because this means that you think that the information may </a:t>
            </a:r>
            <a:r>
              <a:rPr sz="2000" dirty="0">
                <a:latin typeface="TeXGyreSchola"/>
                <a:cs typeface="TeXGyreSchola"/>
              </a:rPr>
              <a:t>not  </a:t>
            </a:r>
            <a:r>
              <a:rPr sz="2000" spc="-5" dirty="0">
                <a:latin typeface="TeXGyreSchola"/>
                <a:cs typeface="TeXGyreSchola"/>
              </a:rPr>
              <a:t>be correct. The 2001 </a:t>
            </a:r>
            <a:r>
              <a:rPr sz="2000" dirty="0">
                <a:latin typeface="TeXGyreSchola"/>
                <a:cs typeface="TeXGyreSchola"/>
              </a:rPr>
              <a:t>EAP </a:t>
            </a:r>
            <a:r>
              <a:rPr sz="2000" spc="-5" dirty="0">
                <a:latin typeface="TeXGyreSchola"/>
                <a:cs typeface="TeXGyreSchola"/>
              </a:rPr>
              <a:t>book advises that, 'at this early stage </a:t>
            </a:r>
            <a:r>
              <a:rPr sz="2000" dirty="0">
                <a:latin typeface="TeXGyreSchola"/>
                <a:cs typeface="TeXGyreSchola"/>
              </a:rPr>
              <a:t>of  </a:t>
            </a:r>
            <a:r>
              <a:rPr sz="2000" spc="-5" dirty="0">
                <a:latin typeface="TeXGyreSchola"/>
                <a:cs typeface="TeXGyreSchola"/>
              </a:rPr>
              <a:t>your academic writing career avoid using verbs implying criticism  </a:t>
            </a:r>
            <a:r>
              <a:rPr sz="2000" dirty="0">
                <a:latin typeface="TeXGyreSchola"/>
                <a:cs typeface="TeXGyreSchola"/>
              </a:rPr>
              <a:t>of a </a:t>
            </a:r>
            <a:r>
              <a:rPr sz="2000" spc="-5" dirty="0">
                <a:latin typeface="TeXGyreSchola"/>
                <a:cs typeface="TeXGyreSchola"/>
              </a:rPr>
              <a:t>writer; e.g.</a:t>
            </a:r>
            <a:r>
              <a:rPr sz="2000" spc="-15" dirty="0">
                <a:latin typeface="TeXGyreSchola"/>
                <a:cs typeface="TeXGyreSchola"/>
              </a:rPr>
              <a:t> </a:t>
            </a:r>
            <a:r>
              <a:rPr sz="2000" spc="-5" dirty="0">
                <a:latin typeface="TeXGyreSchola"/>
                <a:cs typeface="TeXGyreSchola"/>
              </a:rPr>
              <a:t>"claim".'</a:t>
            </a:r>
            <a:endParaRPr sz="2000" dirty="0">
              <a:latin typeface="TeXGyreSchola"/>
              <a:cs typeface="TeXGyreSchola"/>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71575" y="333726"/>
            <a:ext cx="9439275" cy="1674113"/>
          </a:xfrm>
          <a:prstGeom prst="rect">
            <a:avLst/>
          </a:prstGeom>
        </p:spPr>
        <p:txBody>
          <a:bodyPr vert="horz" wrap="square" lIns="0" tIns="325120" rIns="0" bIns="0" rtlCol="0" anchor="ctr">
            <a:spAutoFit/>
          </a:bodyPr>
          <a:lstStyle/>
          <a:p>
            <a:pPr marL="12700" marR="5080">
              <a:lnSpc>
                <a:spcPct val="100800"/>
              </a:lnSpc>
              <a:spcBef>
                <a:spcPts val="70"/>
              </a:spcBef>
            </a:pPr>
            <a:r>
              <a:rPr b="1" spc="-5" dirty="0">
                <a:latin typeface="TeXGyreSchola"/>
              </a:rPr>
              <a:t>EXAMPLES OF THE LAYOUT OF THE  COMPONENTS OF IN-TEXT CITATIONS:</a:t>
            </a:r>
          </a:p>
        </p:txBody>
      </p:sp>
      <p:sp>
        <p:nvSpPr>
          <p:cNvPr id="3" name="object 3"/>
          <p:cNvSpPr txBox="1"/>
          <p:nvPr/>
        </p:nvSpPr>
        <p:spPr>
          <a:xfrm>
            <a:off x="1240790" y="2503906"/>
            <a:ext cx="8760460" cy="3275256"/>
          </a:xfrm>
          <a:prstGeom prst="rect">
            <a:avLst/>
          </a:prstGeom>
        </p:spPr>
        <p:txBody>
          <a:bodyPr vert="horz" wrap="square" lIns="0" tIns="12700" rIns="0" bIns="0" rtlCol="0">
            <a:spAutoFit/>
          </a:bodyPr>
          <a:lstStyle/>
          <a:p>
            <a:pPr marL="285750" marR="5080" indent="-273050">
              <a:spcBef>
                <a:spcPts val="100"/>
              </a:spcBef>
              <a:buClr>
                <a:srgbClr val="FD8537"/>
              </a:buClr>
              <a:buSzPct val="69444"/>
              <a:buFont typeface="Wingdings"/>
              <a:buChar char=""/>
              <a:tabLst>
                <a:tab pos="285115" algn="l"/>
                <a:tab pos="285750" algn="l"/>
              </a:tabLst>
            </a:pPr>
            <a:r>
              <a:rPr sz="2400" spc="-5" dirty="0">
                <a:latin typeface="TeXGyreSchola"/>
                <a:cs typeface="TeXGyreSchola"/>
              </a:rPr>
              <a:t>According to Kwan (2015, p.16), the Internet is </a:t>
            </a:r>
            <a:r>
              <a:rPr sz="2400" dirty="0">
                <a:latin typeface="TeXGyreSchola"/>
                <a:cs typeface="TeXGyreSchola"/>
              </a:rPr>
              <a:t>a </a:t>
            </a:r>
            <a:r>
              <a:rPr sz="2400" spc="-5" dirty="0">
                <a:latin typeface="TeXGyreSchola"/>
                <a:cs typeface="TeXGyreSchola"/>
              </a:rPr>
              <a:t>useful research  tool.</a:t>
            </a:r>
            <a:endParaRPr sz="2400" dirty="0">
              <a:latin typeface="TeXGyreSchola"/>
              <a:cs typeface="TeXGyreSchola"/>
            </a:endParaRPr>
          </a:p>
          <a:p>
            <a:pPr marL="285750" marR="198120" indent="-273050">
              <a:spcBef>
                <a:spcPts val="600"/>
              </a:spcBef>
              <a:buClr>
                <a:srgbClr val="FD8537"/>
              </a:buClr>
              <a:buSzPct val="69444"/>
              <a:buFont typeface="Wingdings"/>
              <a:buChar char=""/>
              <a:tabLst>
                <a:tab pos="285115" algn="l"/>
                <a:tab pos="285750" algn="l"/>
                <a:tab pos="1730375" algn="l"/>
              </a:tabLst>
            </a:pPr>
            <a:r>
              <a:rPr sz="2400" spc="-5" dirty="0">
                <a:latin typeface="TeXGyreSchola"/>
                <a:cs typeface="TeXGyreSchola"/>
              </a:rPr>
              <a:t>Kwok</a:t>
            </a:r>
            <a:r>
              <a:rPr sz="2400" dirty="0">
                <a:latin typeface="TeXGyreSchola"/>
                <a:cs typeface="TeXGyreSchola"/>
              </a:rPr>
              <a:t> </a:t>
            </a:r>
            <a:r>
              <a:rPr sz="2400" spc="-5" dirty="0">
                <a:latin typeface="TeXGyreSchola"/>
                <a:cs typeface="TeXGyreSchola"/>
              </a:rPr>
              <a:t>(2015,	p.16) states that the Internet is </a:t>
            </a:r>
            <a:r>
              <a:rPr sz="2400" dirty="0">
                <a:latin typeface="TeXGyreSchola"/>
                <a:cs typeface="TeXGyreSchola"/>
              </a:rPr>
              <a:t>a </a:t>
            </a:r>
            <a:r>
              <a:rPr sz="2400" spc="-5" dirty="0">
                <a:latin typeface="TeXGyreSchola"/>
                <a:cs typeface="TeXGyreSchola"/>
              </a:rPr>
              <a:t>useful research  tool.</a:t>
            </a:r>
            <a:endParaRPr sz="2400" dirty="0">
              <a:latin typeface="TeXGyreSchola"/>
              <a:cs typeface="TeXGyreSchola"/>
            </a:endParaRPr>
          </a:p>
          <a:p>
            <a:pPr marL="285750" marR="55244" indent="-273050">
              <a:spcBef>
                <a:spcPts val="600"/>
              </a:spcBef>
              <a:buClr>
                <a:srgbClr val="FD8537"/>
              </a:buClr>
              <a:buSzPct val="69444"/>
              <a:buFont typeface="Wingdings"/>
              <a:buChar char=""/>
              <a:tabLst>
                <a:tab pos="285115" algn="l"/>
                <a:tab pos="285750" algn="l"/>
              </a:tabLst>
            </a:pPr>
            <a:r>
              <a:rPr sz="2400" spc="-5" dirty="0">
                <a:latin typeface="TeXGyreSchola"/>
                <a:cs typeface="TeXGyreSchola"/>
              </a:rPr>
              <a:t>Lim (2015) states that that the Internet is </a:t>
            </a:r>
            <a:r>
              <a:rPr sz="2400" dirty="0">
                <a:latin typeface="TeXGyreSchola"/>
                <a:cs typeface="TeXGyreSchola"/>
              </a:rPr>
              <a:t>a </a:t>
            </a:r>
            <a:r>
              <a:rPr sz="2400" spc="-5" dirty="0">
                <a:latin typeface="TeXGyreSchola"/>
                <a:cs typeface="TeXGyreSchola"/>
              </a:rPr>
              <a:t>useful research tool  (p.16).</a:t>
            </a:r>
            <a:endParaRPr sz="2400" dirty="0">
              <a:latin typeface="TeXGyreSchola"/>
              <a:cs typeface="TeXGyreSchola"/>
            </a:endParaRPr>
          </a:p>
          <a:p>
            <a:pPr marL="285750" indent="-273050">
              <a:spcBef>
                <a:spcPts val="600"/>
              </a:spcBef>
              <a:buClr>
                <a:srgbClr val="FD8537"/>
              </a:buClr>
              <a:buSzPct val="69444"/>
              <a:buFont typeface="Wingdings"/>
              <a:buChar char=""/>
              <a:tabLst>
                <a:tab pos="285115" algn="l"/>
                <a:tab pos="285750" algn="l"/>
                <a:tab pos="6484620" algn="l"/>
              </a:tabLst>
            </a:pPr>
            <a:r>
              <a:rPr sz="2400" spc="-5" dirty="0">
                <a:latin typeface="TeXGyreSchola"/>
                <a:cs typeface="TeXGyreSchola"/>
              </a:rPr>
              <a:t>'The Internet is </a:t>
            </a:r>
            <a:r>
              <a:rPr sz="2400" dirty="0">
                <a:latin typeface="TeXGyreSchola"/>
                <a:cs typeface="TeXGyreSchola"/>
              </a:rPr>
              <a:t>a </a:t>
            </a:r>
            <a:r>
              <a:rPr sz="2400" spc="-5" dirty="0">
                <a:latin typeface="TeXGyreSchola"/>
                <a:cs typeface="TeXGyreSchola"/>
              </a:rPr>
              <a:t>useful research tool', states Mok</a:t>
            </a:r>
            <a:r>
              <a:rPr sz="2400" spc="130" dirty="0">
                <a:latin typeface="TeXGyreSchola"/>
                <a:cs typeface="TeXGyreSchola"/>
              </a:rPr>
              <a:t> </a:t>
            </a:r>
            <a:r>
              <a:rPr sz="2400" spc="-5" dirty="0">
                <a:latin typeface="TeXGyreSchola"/>
                <a:cs typeface="TeXGyreSchola"/>
              </a:rPr>
              <a:t>(2015</a:t>
            </a:r>
            <a:r>
              <a:rPr sz="2400" spc="10" dirty="0">
                <a:latin typeface="TeXGyreSchola"/>
                <a:cs typeface="TeXGyreSchola"/>
              </a:rPr>
              <a:t> </a:t>
            </a:r>
            <a:r>
              <a:rPr sz="2400" spc="-5" dirty="0">
                <a:latin typeface="TeXGyreSchola"/>
                <a:cs typeface="TeXGyreSchola"/>
              </a:rPr>
              <a:t>,	p.16).</a:t>
            </a:r>
            <a:endParaRPr sz="2400" dirty="0">
              <a:latin typeface="TeXGyreSchola"/>
              <a:cs typeface="TeXGyreSchola"/>
            </a:endParaRPr>
          </a:p>
          <a:p>
            <a:pPr marL="285750" indent="-273050">
              <a:spcBef>
                <a:spcPts val="600"/>
              </a:spcBef>
              <a:buClr>
                <a:srgbClr val="FD8537"/>
              </a:buClr>
              <a:buSzPct val="69444"/>
              <a:buFont typeface="Wingdings"/>
              <a:buChar char=""/>
              <a:tabLst>
                <a:tab pos="285115" algn="l"/>
                <a:tab pos="285750" algn="l"/>
                <a:tab pos="5542280" algn="l"/>
              </a:tabLst>
            </a:pPr>
            <a:r>
              <a:rPr sz="2400" spc="-5" dirty="0">
                <a:latin typeface="TeXGyreSchola"/>
                <a:cs typeface="TeXGyreSchola"/>
              </a:rPr>
              <a:t>'The Internet is </a:t>
            </a:r>
            <a:r>
              <a:rPr sz="2400" dirty="0">
                <a:latin typeface="TeXGyreSchola"/>
                <a:cs typeface="TeXGyreSchola"/>
              </a:rPr>
              <a:t>a </a:t>
            </a:r>
            <a:r>
              <a:rPr sz="2400" spc="-5" dirty="0">
                <a:latin typeface="TeXGyreSchola"/>
                <a:cs typeface="TeXGyreSchola"/>
              </a:rPr>
              <a:t>useful research tool'</a:t>
            </a:r>
            <a:r>
              <a:rPr sz="2400" spc="100" dirty="0">
                <a:latin typeface="TeXGyreSchola"/>
                <a:cs typeface="TeXGyreSchola"/>
              </a:rPr>
              <a:t> </a:t>
            </a:r>
            <a:r>
              <a:rPr sz="2400" spc="-5" dirty="0">
                <a:latin typeface="TeXGyreSchola"/>
                <a:cs typeface="TeXGyreSchola"/>
              </a:rPr>
              <a:t>(Or,</a:t>
            </a:r>
            <a:r>
              <a:rPr sz="2400" spc="25" dirty="0">
                <a:latin typeface="TeXGyreSchola"/>
                <a:cs typeface="TeXGyreSchola"/>
              </a:rPr>
              <a:t> </a:t>
            </a:r>
            <a:r>
              <a:rPr sz="2400" spc="-5" dirty="0">
                <a:latin typeface="TeXGyreSchola"/>
                <a:cs typeface="TeXGyreSchola"/>
              </a:rPr>
              <a:t>2015,	p.16).</a:t>
            </a:r>
            <a:endParaRPr sz="2400" dirty="0">
              <a:latin typeface="TeXGyreSchola"/>
              <a:cs typeface="TeXGyreSchola"/>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59939" y="792637"/>
            <a:ext cx="4979035" cy="689932"/>
          </a:xfrm>
          <a:prstGeom prst="rect">
            <a:avLst/>
          </a:prstGeom>
        </p:spPr>
        <p:txBody>
          <a:bodyPr vert="horz" wrap="square" lIns="0" tIns="12700" rIns="0" bIns="0" rtlCol="0" anchor="ctr">
            <a:spAutoFit/>
          </a:bodyPr>
          <a:lstStyle/>
          <a:p>
            <a:pPr marL="12700">
              <a:lnSpc>
                <a:spcPct val="100000"/>
              </a:lnSpc>
              <a:spcBef>
                <a:spcPts val="100"/>
              </a:spcBef>
            </a:pPr>
            <a:r>
              <a:rPr b="1" spc="-5" dirty="0">
                <a:latin typeface="TeXGyreSchola"/>
              </a:rPr>
              <a:t>COMMON ERRORS:</a:t>
            </a:r>
          </a:p>
        </p:txBody>
      </p:sp>
      <p:sp>
        <p:nvSpPr>
          <p:cNvPr id="3" name="object 3"/>
          <p:cNvSpPr txBox="1"/>
          <p:nvPr/>
        </p:nvSpPr>
        <p:spPr>
          <a:xfrm>
            <a:off x="2059938" y="2009776"/>
            <a:ext cx="8817611" cy="3613810"/>
          </a:xfrm>
          <a:prstGeom prst="rect">
            <a:avLst/>
          </a:prstGeom>
        </p:spPr>
        <p:txBody>
          <a:bodyPr vert="horz" wrap="square" lIns="0" tIns="12700" rIns="0" bIns="0" rtlCol="0">
            <a:spAutoFit/>
          </a:bodyPr>
          <a:lstStyle/>
          <a:p>
            <a:pPr marL="285750" marR="529590" indent="-273050">
              <a:spcBef>
                <a:spcPts val="100"/>
              </a:spcBef>
              <a:buClr>
                <a:srgbClr val="FD8537"/>
              </a:buClr>
              <a:buSzPct val="68750"/>
              <a:buFont typeface="Wingdings"/>
              <a:buChar char=""/>
              <a:tabLst>
                <a:tab pos="285750" algn="l"/>
              </a:tabLst>
            </a:pPr>
            <a:r>
              <a:rPr sz="2800" dirty="0">
                <a:latin typeface="TeXGyreSchola"/>
                <a:cs typeface="TeXGyreSchola"/>
              </a:rPr>
              <a:t>You </a:t>
            </a:r>
            <a:r>
              <a:rPr sz="2800" spc="-5" dirty="0">
                <a:latin typeface="TeXGyreSchola"/>
                <a:cs typeface="TeXGyreSchola"/>
              </a:rPr>
              <a:t>should write in-text citations not only for  quotations, but also for paraphrases and  summaries. This is because </a:t>
            </a:r>
            <a:r>
              <a:rPr sz="2800" dirty="0">
                <a:latin typeface="TeXGyreSchola"/>
                <a:cs typeface="TeXGyreSchola"/>
              </a:rPr>
              <a:t>you </a:t>
            </a:r>
            <a:r>
              <a:rPr sz="2800" spc="-5" dirty="0">
                <a:latin typeface="TeXGyreSchola"/>
                <a:cs typeface="TeXGyreSchola"/>
              </a:rPr>
              <a:t>are using the  author's ideas, not just his or her</a:t>
            </a:r>
            <a:r>
              <a:rPr sz="2800" spc="-10" dirty="0">
                <a:latin typeface="TeXGyreSchola"/>
                <a:cs typeface="TeXGyreSchola"/>
              </a:rPr>
              <a:t> </a:t>
            </a:r>
            <a:r>
              <a:rPr sz="2800" spc="-5" dirty="0">
                <a:latin typeface="TeXGyreSchola"/>
                <a:cs typeface="TeXGyreSchola"/>
              </a:rPr>
              <a:t>words.</a:t>
            </a:r>
            <a:endParaRPr sz="2800" dirty="0">
              <a:latin typeface="TeXGyreSchola"/>
              <a:cs typeface="TeXGyreSchola"/>
            </a:endParaRPr>
          </a:p>
          <a:p>
            <a:pPr marL="285750" marR="5080" indent="-273050">
              <a:spcBef>
                <a:spcPts val="600"/>
              </a:spcBef>
              <a:buClr>
                <a:srgbClr val="FD8537"/>
              </a:buClr>
              <a:buSzPct val="68750"/>
              <a:buFont typeface="Wingdings"/>
              <a:buChar char=""/>
              <a:tabLst>
                <a:tab pos="285750" algn="l"/>
              </a:tabLst>
            </a:pPr>
            <a:r>
              <a:rPr sz="2800" spc="-5" dirty="0">
                <a:latin typeface="TeXGyreSchola"/>
                <a:cs typeface="TeXGyreSchola"/>
              </a:rPr>
              <a:t>Do not include the author's initial(s). Only put  them in the bibliographic references </a:t>
            </a:r>
            <a:r>
              <a:rPr sz="2800" dirty="0">
                <a:latin typeface="TeXGyreSchola"/>
                <a:cs typeface="TeXGyreSchola"/>
              </a:rPr>
              <a:t>at </a:t>
            </a:r>
            <a:r>
              <a:rPr sz="2800" spc="-5" dirty="0">
                <a:latin typeface="TeXGyreSchola"/>
                <a:cs typeface="TeXGyreSchola"/>
              </a:rPr>
              <a:t>the end </a:t>
            </a:r>
            <a:r>
              <a:rPr sz="2800" dirty="0">
                <a:latin typeface="TeXGyreSchola"/>
                <a:cs typeface="TeXGyreSchola"/>
              </a:rPr>
              <a:t>of  </a:t>
            </a:r>
            <a:r>
              <a:rPr sz="2800" spc="-5" dirty="0">
                <a:latin typeface="TeXGyreSchola"/>
                <a:cs typeface="TeXGyreSchola"/>
              </a:rPr>
              <a:t>the</a:t>
            </a:r>
            <a:r>
              <a:rPr sz="2800" spc="-10" dirty="0">
                <a:latin typeface="TeXGyreSchola"/>
                <a:cs typeface="TeXGyreSchola"/>
              </a:rPr>
              <a:t> </a:t>
            </a:r>
            <a:r>
              <a:rPr sz="2800" dirty="0">
                <a:latin typeface="TeXGyreSchola"/>
                <a:cs typeface="TeXGyreSchola"/>
              </a:rPr>
              <a:t>text.</a:t>
            </a:r>
          </a:p>
          <a:p>
            <a:pPr marL="285750" marR="150495" indent="-273050">
              <a:spcBef>
                <a:spcPts val="600"/>
              </a:spcBef>
              <a:buClr>
                <a:srgbClr val="FD8537"/>
              </a:buClr>
              <a:buSzPct val="68750"/>
              <a:buFont typeface="Wingdings"/>
              <a:buChar char=""/>
              <a:tabLst>
                <a:tab pos="285750" algn="l"/>
              </a:tabLst>
            </a:pPr>
            <a:r>
              <a:rPr sz="2800" spc="-5" dirty="0">
                <a:latin typeface="TeXGyreSchola"/>
                <a:cs typeface="TeXGyreSchola"/>
              </a:rPr>
              <a:t>Do not include the </a:t>
            </a:r>
            <a:r>
              <a:rPr sz="2800" dirty="0">
                <a:latin typeface="TeXGyreSchola"/>
                <a:cs typeface="TeXGyreSchola"/>
              </a:rPr>
              <a:t>day </a:t>
            </a:r>
            <a:r>
              <a:rPr sz="2800" spc="-5" dirty="0">
                <a:latin typeface="TeXGyreSchola"/>
                <a:cs typeface="TeXGyreSchola"/>
              </a:rPr>
              <a:t>and month </a:t>
            </a:r>
            <a:r>
              <a:rPr sz="2800" dirty="0">
                <a:latin typeface="TeXGyreSchola"/>
                <a:cs typeface="TeXGyreSchola"/>
              </a:rPr>
              <a:t>of </a:t>
            </a:r>
            <a:r>
              <a:rPr sz="2800" spc="-5" dirty="0">
                <a:latin typeface="TeXGyreSchola"/>
                <a:cs typeface="TeXGyreSchola"/>
              </a:rPr>
              <a:t>publication  </a:t>
            </a:r>
            <a:r>
              <a:rPr sz="2800" dirty="0">
                <a:latin typeface="TeXGyreSchola"/>
                <a:cs typeface="TeXGyreSchola"/>
              </a:rPr>
              <a:t>of a </a:t>
            </a:r>
            <a:r>
              <a:rPr sz="2800" spc="-5" dirty="0">
                <a:latin typeface="TeXGyreSchola"/>
                <a:cs typeface="TeXGyreSchola"/>
              </a:rPr>
              <a:t>newspaper or magazine in the in-text  citation.</a:t>
            </a:r>
            <a:endParaRPr sz="2800" dirty="0">
              <a:latin typeface="TeXGyreSchola"/>
              <a:cs typeface="TeXGyreSchola"/>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62200" y="646712"/>
            <a:ext cx="10515600" cy="762388"/>
          </a:xfrm>
          <a:prstGeom prst="rect">
            <a:avLst/>
          </a:prstGeom>
        </p:spPr>
        <p:txBody>
          <a:bodyPr vert="horz" wrap="square" lIns="0" tIns="267335" rIns="0" bIns="0" rtlCol="0" anchor="ctr">
            <a:spAutoFit/>
          </a:bodyPr>
          <a:lstStyle/>
          <a:p>
            <a:pPr marL="12700" marR="5080">
              <a:lnSpc>
                <a:spcPct val="100000"/>
              </a:lnSpc>
              <a:spcBef>
                <a:spcPts val="105"/>
              </a:spcBef>
            </a:pPr>
            <a:r>
              <a:rPr sz="3200" b="1" dirty="0">
                <a:latin typeface="TeXGyreSchola"/>
                <a:cs typeface="TeXGyreSchola"/>
              </a:rPr>
              <a:t>C</a:t>
            </a:r>
            <a:r>
              <a:rPr sz="2550" b="1" dirty="0">
                <a:latin typeface="TeXGyreSchola"/>
                <a:cs typeface="TeXGyreSchola"/>
              </a:rPr>
              <a:t>ORRECT </a:t>
            </a:r>
            <a:r>
              <a:rPr sz="2550" b="1" spc="5" dirty="0">
                <a:latin typeface="TeXGyreSchola"/>
                <a:cs typeface="TeXGyreSchola"/>
              </a:rPr>
              <a:t>THE MISTAKES </a:t>
            </a:r>
            <a:r>
              <a:rPr sz="2550" b="1" dirty="0">
                <a:latin typeface="TeXGyreSchola"/>
                <a:cs typeface="TeXGyreSchola"/>
              </a:rPr>
              <a:t>IN </a:t>
            </a:r>
            <a:r>
              <a:rPr sz="2550" b="1" spc="5" dirty="0">
                <a:latin typeface="TeXGyreSchola"/>
                <a:cs typeface="TeXGyreSchola"/>
              </a:rPr>
              <a:t>THE  FOLLOWING </a:t>
            </a:r>
            <a:r>
              <a:rPr sz="3200" b="1" dirty="0">
                <a:latin typeface="TeXGyreSchola"/>
                <a:cs typeface="TeXGyreSchola"/>
              </a:rPr>
              <a:t>I</a:t>
            </a:r>
            <a:r>
              <a:rPr sz="2550" b="1" dirty="0">
                <a:latin typeface="TeXGyreSchola"/>
                <a:cs typeface="TeXGyreSchola"/>
              </a:rPr>
              <a:t>N</a:t>
            </a:r>
            <a:r>
              <a:rPr sz="3200" b="1" dirty="0">
                <a:latin typeface="TeXGyreSchola"/>
                <a:cs typeface="TeXGyreSchola"/>
              </a:rPr>
              <a:t>-T</a:t>
            </a:r>
            <a:r>
              <a:rPr sz="2550" b="1" dirty="0">
                <a:latin typeface="TeXGyreSchola"/>
                <a:cs typeface="TeXGyreSchola"/>
              </a:rPr>
              <a:t>EXT</a:t>
            </a:r>
            <a:r>
              <a:rPr sz="2550" b="1" spc="345" dirty="0">
                <a:latin typeface="TeXGyreSchola"/>
                <a:cs typeface="TeXGyreSchola"/>
              </a:rPr>
              <a:t> </a:t>
            </a:r>
            <a:r>
              <a:rPr sz="3200" b="1" dirty="0">
                <a:latin typeface="TeXGyreSchola"/>
                <a:cs typeface="TeXGyreSchola"/>
              </a:rPr>
              <a:t>C</a:t>
            </a:r>
            <a:r>
              <a:rPr sz="2550" b="1" dirty="0">
                <a:latin typeface="TeXGyreSchola"/>
                <a:cs typeface="TeXGyreSchola"/>
              </a:rPr>
              <a:t>ITATIONS</a:t>
            </a:r>
            <a:r>
              <a:rPr sz="3200" b="1" dirty="0">
                <a:latin typeface="TeXGyreSchola"/>
                <a:cs typeface="TeXGyreSchola"/>
              </a:rPr>
              <a:t>:</a:t>
            </a:r>
            <a:endParaRPr sz="3200">
              <a:latin typeface="TeXGyreSchola"/>
              <a:cs typeface="TeXGyreSchola"/>
            </a:endParaRPr>
          </a:p>
        </p:txBody>
      </p:sp>
      <p:sp>
        <p:nvSpPr>
          <p:cNvPr id="3" name="object 3"/>
          <p:cNvSpPr txBox="1"/>
          <p:nvPr/>
        </p:nvSpPr>
        <p:spPr>
          <a:xfrm>
            <a:off x="2059941" y="1951355"/>
            <a:ext cx="7050405" cy="3316604"/>
          </a:xfrm>
          <a:prstGeom prst="rect">
            <a:avLst/>
          </a:prstGeom>
        </p:spPr>
        <p:txBody>
          <a:bodyPr vert="horz" wrap="square" lIns="0" tIns="12065" rIns="0" bIns="0" rtlCol="0">
            <a:spAutoFit/>
          </a:bodyPr>
          <a:lstStyle/>
          <a:p>
            <a:pPr marL="355600" marR="144780" indent="-342900">
              <a:spcBef>
                <a:spcPts val="95"/>
              </a:spcBef>
              <a:buClr>
                <a:srgbClr val="FD8537"/>
              </a:buClr>
              <a:buSzPct val="68750"/>
              <a:buAutoNum type="arabicPeriod"/>
              <a:tabLst>
                <a:tab pos="354965" algn="l"/>
                <a:tab pos="355600" algn="l"/>
              </a:tabLst>
            </a:pPr>
            <a:r>
              <a:rPr sz="1600" spc="-5" dirty="0">
                <a:latin typeface="TeXGyreSchola"/>
                <a:cs typeface="TeXGyreSchola"/>
              </a:rPr>
              <a:t>According to Wong (2001, p.16), he states that the Internet is a useful  research tool.</a:t>
            </a:r>
            <a:endParaRPr sz="1600">
              <a:latin typeface="TeXGyreSchola"/>
              <a:cs typeface="TeXGyreSchola"/>
            </a:endParaRPr>
          </a:p>
          <a:p>
            <a:pPr marL="355600" indent="-342900">
              <a:spcBef>
                <a:spcPts val="600"/>
              </a:spcBef>
              <a:buClr>
                <a:srgbClr val="FD8537"/>
              </a:buClr>
              <a:buSzPct val="68750"/>
              <a:buAutoNum type="arabicPeriod"/>
              <a:tabLst>
                <a:tab pos="354965" algn="l"/>
                <a:tab pos="355600" algn="l"/>
              </a:tabLst>
            </a:pPr>
            <a:r>
              <a:rPr sz="1600" spc="-5" dirty="0">
                <a:latin typeface="TeXGyreSchola"/>
                <a:cs typeface="TeXGyreSchola"/>
              </a:rPr>
              <a:t>Wong (2001, p.16), he states that the Internet is a useful research</a:t>
            </a:r>
            <a:r>
              <a:rPr sz="1600" spc="110" dirty="0">
                <a:latin typeface="TeXGyreSchola"/>
                <a:cs typeface="TeXGyreSchola"/>
              </a:rPr>
              <a:t> </a:t>
            </a:r>
            <a:r>
              <a:rPr sz="1600" spc="-5" dirty="0">
                <a:latin typeface="TeXGyreSchola"/>
                <a:cs typeface="TeXGyreSchola"/>
              </a:rPr>
              <a:t>tool.</a:t>
            </a:r>
            <a:endParaRPr sz="1600">
              <a:latin typeface="TeXGyreSchola"/>
              <a:cs typeface="TeXGyreSchola"/>
            </a:endParaRPr>
          </a:p>
          <a:p>
            <a:pPr marL="355600" indent="-342900">
              <a:spcBef>
                <a:spcPts val="600"/>
              </a:spcBef>
              <a:buClr>
                <a:srgbClr val="FD8537"/>
              </a:buClr>
              <a:buSzPct val="68750"/>
              <a:buAutoNum type="arabicPeriod"/>
              <a:tabLst>
                <a:tab pos="354965" algn="l"/>
                <a:tab pos="355600" algn="l"/>
              </a:tabLst>
            </a:pPr>
            <a:r>
              <a:rPr sz="1600" spc="-5" dirty="0">
                <a:latin typeface="TeXGyreSchola"/>
                <a:cs typeface="TeXGyreSchola"/>
              </a:rPr>
              <a:t>Wong states that the Internet is a useful research tool</a:t>
            </a:r>
            <a:r>
              <a:rPr sz="1600" spc="60" dirty="0">
                <a:latin typeface="TeXGyreSchola"/>
                <a:cs typeface="TeXGyreSchola"/>
              </a:rPr>
              <a:t> </a:t>
            </a:r>
            <a:r>
              <a:rPr sz="1600" spc="-5" dirty="0">
                <a:latin typeface="TeXGyreSchola"/>
                <a:cs typeface="TeXGyreSchola"/>
              </a:rPr>
              <a:t>(p.16).</a:t>
            </a:r>
            <a:endParaRPr sz="1600">
              <a:latin typeface="TeXGyreSchola"/>
              <a:cs typeface="TeXGyreSchola"/>
            </a:endParaRPr>
          </a:p>
          <a:p>
            <a:pPr marL="355600" indent="-342900">
              <a:spcBef>
                <a:spcPts val="600"/>
              </a:spcBef>
              <a:buClr>
                <a:srgbClr val="FD8537"/>
              </a:buClr>
              <a:buSzPct val="68750"/>
              <a:buAutoNum type="arabicPeriod"/>
              <a:tabLst>
                <a:tab pos="354965" algn="l"/>
                <a:tab pos="355600" algn="l"/>
              </a:tabLst>
            </a:pPr>
            <a:r>
              <a:rPr sz="1600" spc="-5" dirty="0">
                <a:latin typeface="TeXGyreSchola"/>
                <a:cs typeface="TeXGyreSchola"/>
              </a:rPr>
              <a:t>Wong (2001, p.16) says that the Internet is a useful research</a:t>
            </a:r>
            <a:r>
              <a:rPr sz="1600" spc="75" dirty="0">
                <a:latin typeface="TeXGyreSchola"/>
                <a:cs typeface="TeXGyreSchola"/>
              </a:rPr>
              <a:t> </a:t>
            </a:r>
            <a:r>
              <a:rPr sz="1600" spc="-5" dirty="0">
                <a:latin typeface="TeXGyreSchola"/>
                <a:cs typeface="TeXGyreSchola"/>
              </a:rPr>
              <a:t>tool.</a:t>
            </a:r>
            <a:endParaRPr sz="1600">
              <a:latin typeface="TeXGyreSchola"/>
              <a:cs typeface="TeXGyreSchola"/>
            </a:endParaRPr>
          </a:p>
          <a:p>
            <a:pPr marL="355600" indent="-342900">
              <a:spcBef>
                <a:spcPts val="600"/>
              </a:spcBef>
              <a:buClr>
                <a:srgbClr val="FD8537"/>
              </a:buClr>
              <a:buSzPct val="68750"/>
              <a:buAutoNum type="arabicPeriod"/>
              <a:tabLst>
                <a:tab pos="354965" algn="l"/>
                <a:tab pos="355600" algn="l"/>
              </a:tabLst>
            </a:pPr>
            <a:r>
              <a:rPr sz="1600" spc="-5" dirty="0">
                <a:latin typeface="TeXGyreSchola"/>
                <a:cs typeface="TeXGyreSchola"/>
              </a:rPr>
              <a:t>Wong (2001, p.16) state that the Internet is a useful research</a:t>
            </a:r>
            <a:r>
              <a:rPr sz="1600" spc="75" dirty="0">
                <a:latin typeface="TeXGyreSchola"/>
                <a:cs typeface="TeXGyreSchola"/>
              </a:rPr>
              <a:t> </a:t>
            </a:r>
            <a:r>
              <a:rPr sz="1600" spc="-5" dirty="0">
                <a:latin typeface="TeXGyreSchola"/>
                <a:cs typeface="TeXGyreSchola"/>
              </a:rPr>
              <a:t>tool.</a:t>
            </a:r>
            <a:endParaRPr sz="1600">
              <a:latin typeface="TeXGyreSchola"/>
              <a:cs typeface="TeXGyreSchola"/>
            </a:endParaRPr>
          </a:p>
          <a:p>
            <a:pPr marL="355600" indent="-342900">
              <a:spcBef>
                <a:spcPts val="600"/>
              </a:spcBef>
              <a:buClr>
                <a:srgbClr val="FD8537"/>
              </a:buClr>
              <a:buSzPct val="68750"/>
              <a:buAutoNum type="arabicPeriod"/>
              <a:tabLst>
                <a:tab pos="354965" algn="l"/>
                <a:tab pos="355600" algn="l"/>
              </a:tabLst>
            </a:pPr>
            <a:r>
              <a:rPr sz="1600" spc="-5" dirty="0">
                <a:latin typeface="TeXGyreSchola"/>
                <a:cs typeface="TeXGyreSchola"/>
              </a:rPr>
              <a:t>Wong, D. (2001, p.16), states that the Internet is a useful research</a:t>
            </a:r>
            <a:r>
              <a:rPr sz="1600" spc="114" dirty="0">
                <a:latin typeface="TeXGyreSchola"/>
                <a:cs typeface="TeXGyreSchola"/>
              </a:rPr>
              <a:t> </a:t>
            </a:r>
            <a:r>
              <a:rPr sz="1600" spc="-5" dirty="0">
                <a:latin typeface="TeXGyreSchola"/>
                <a:cs typeface="TeXGyreSchola"/>
              </a:rPr>
              <a:t>tool.</a:t>
            </a:r>
            <a:endParaRPr sz="1600">
              <a:latin typeface="TeXGyreSchola"/>
              <a:cs typeface="TeXGyreSchola"/>
            </a:endParaRPr>
          </a:p>
          <a:p>
            <a:pPr marL="355600" indent="-342900">
              <a:spcBef>
                <a:spcPts val="600"/>
              </a:spcBef>
              <a:buClr>
                <a:srgbClr val="FD8537"/>
              </a:buClr>
              <a:buSzPct val="68750"/>
              <a:buAutoNum type="arabicPeriod"/>
              <a:tabLst>
                <a:tab pos="354965" algn="l"/>
                <a:tab pos="355600" algn="l"/>
              </a:tabLst>
            </a:pPr>
            <a:r>
              <a:rPr sz="1600" spc="-5" dirty="0">
                <a:latin typeface="TeXGyreSchola"/>
                <a:cs typeface="TeXGyreSchola"/>
              </a:rPr>
              <a:t>'The Internet is a useful research tool', Wong (2001,</a:t>
            </a:r>
            <a:r>
              <a:rPr sz="1600" spc="45" dirty="0">
                <a:latin typeface="TeXGyreSchola"/>
                <a:cs typeface="TeXGyreSchola"/>
              </a:rPr>
              <a:t> </a:t>
            </a:r>
            <a:r>
              <a:rPr sz="1600" spc="-5" dirty="0">
                <a:latin typeface="TeXGyreSchola"/>
                <a:cs typeface="TeXGyreSchola"/>
              </a:rPr>
              <a:t>p.16).</a:t>
            </a:r>
            <a:endParaRPr sz="1600">
              <a:latin typeface="TeXGyreSchola"/>
              <a:cs typeface="TeXGyreSchola"/>
            </a:endParaRPr>
          </a:p>
          <a:p>
            <a:pPr marL="355600" indent="-342900">
              <a:spcBef>
                <a:spcPts val="600"/>
              </a:spcBef>
              <a:buClr>
                <a:srgbClr val="FD8537"/>
              </a:buClr>
              <a:buSzPct val="68750"/>
              <a:buAutoNum type="arabicPeriod"/>
              <a:tabLst>
                <a:tab pos="354965" algn="l"/>
                <a:tab pos="355600" algn="l"/>
              </a:tabLst>
            </a:pPr>
            <a:r>
              <a:rPr sz="1600" spc="-5" dirty="0">
                <a:latin typeface="TeXGyreSchola"/>
                <a:cs typeface="TeXGyreSchola"/>
              </a:rPr>
              <a:t>Wong (2001, p.16) claims that the Internet is a useful research</a:t>
            </a:r>
            <a:r>
              <a:rPr sz="1600" spc="85" dirty="0">
                <a:latin typeface="TeXGyreSchola"/>
                <a:cs typeface="TeXGyreSchola"/>
              </a:rPr>
              <a:t> </a:t>
            </a:r>
            <a:r>
              <a:rPr sz="1600" spc="-5" dirty="0">
                <a:latin typeface="TeXGyreSchola"/>
                <a:cs typeface="TeXGyreSchola"/>
              </a:rPr>
              <a:t>tool.</a:t>
            </a:r>
            <a:endParaRPr sz="1600">
              <a:latin typeface="TeXGyreSchola"/>
              <a:cs typeface="TeXGyreSchola"/>
            </a:endParaRPr>
          </a:p>
          <a:p>
            <a:pPr marL="355600" marR="596265" indent="-342900">
              <a:spcBef>
                <a:spcPts val="600"/>
              </a:spcBef>
              <a:buClr>
                <a:srgbClr val="FD8537"/>
              </a:buClr>
              <a:buSzPct val="68750"/>
              <a:buAutoNum type="arabicPeriod"/>
              <a:tabLst>
                <a:tab pos="354965" algn="l"/>
                <a:tab pos="355600" algn="l"/>
              </a:tabLst>
            </a:pPr>
            <a:r>
              <a:rPr sz="1600" spc="-5" dirty="0">
                <a:latin typeface="TeXGyreSchola"/>
                <a:cs typeface="TeXGyreSchola"/>
              </a:rPr>
              <a:t>Wong (January 1, 2001, p.16) claims that the Internet is a useful  research tool.</a:t>
            </a:r>
            <a:endParaRPr sz="1600">
              <a:latin typeface="TeXGyreSchola"/>
              <a:cs typeface="TeXGyreSchola"/>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59941" y="270827"/>
            <a:ext cx="6859905" cy="910590"/>
          </a:xfrm>
          <a:prstGeom prst="rect">
            <a:avLst/>
          </a:prstGeom>
        </p:spPr>
        <p:txBody>
          <a:bodyPr vert="horz" wrap="square" lIns="0" tIns="13335" rIns="0" bIns="0" rtlCol="0" anchor="ctr">
            <a:spAutoFit/>
          </a:bodyPr>
          <a:lstStyle/>
          <a:p>
            <a:pPr marL="12700" marR="5080">
              <a:lnSpc>
                <a:spcPct val="100000"/>
              </a:lnSpc>
              <a:spcBef>
                <a:spcPts val="105"/>
              </a:spcBef>
            </a:pPr>
            <a:r>
              <a:rPr sz="2700" b="1" spc="5" dirty="0">
                <a:latin typeface="TeXGyreSchola"/>
                <a:cs typeface="TeXGyreSchola"/>
              </a:rPr>
              <a:t>A</a:t>
            </a:r>
            <a:r>
              <a:rPr sz="2150" b="1" spc="5" dirty="0">
                <a:latin typeface="TeXGyreSchola"/>
                <a:cs typeface="TeXGyreSchola"/>
              </a:rPr>
              <a:t>NSWER </a:t>
            </a:r>
            <a:r>
              <a:rPr sz="2700" b="1" dirty="0">
                <a:latin typeface="TeXGyreSchola"/>
                <a:cs typeface="TeXGyreSchola"/>
              </a:rPr>
              <a:t>K</a:t>
            </a:r>
            <a:r>
              <a:rPr sz="2150" b="1" dirty="0">
                <a:latin typeface="TeXGyreSchola"/>
                <a:cs typeface="TeXGyreSchola"/>
              </a:rPr>
              <a:t>EY</a:t>
            </a:r>
            <a:r>
              <a:rPr sz="2700" b="1" dirty="0">
                <a:latin typeface="TeXGyreSchola"/>
                <a:cs typeface="TeXGyreSchola"/>
              </a:rPr>
              <a:t>: </a:t>
            </a:r>
            <a:r>
              <a:rPr sz="2900" spc="5" dirty="0"/>
              <a:t>C</a:t>
            </a:r>
            <a:r>
              <a:rPr sz="2300" spc="5" dirty="0"/>
              <a:t>ORRECT </a:t>
            </a:r>
            <a:r>
              <a:rPr sz="2300" spc="10" dirty="0"/>
              <a:t>THE MISTAKES </a:t>
            </a:r>
            <a:r>
              <a:rPr sz="2300" spc="5" dirty="0"/>
              <a:t>IN  </a:t>
            </a:r>
            <a:r>
              <a:rPr sz="2300" spc="10" dirty="0"/>
              <a:t>THE FOLLOWING </a:t>
            </a:r>
            <a:r>
              <a:rPr sz="2900" spc="5" dirty="0"/>
              <a:t>I</a:t>
            </a:r>
            <a:r>
              <a:rPr sz="2300" spc="5" dirty="0"/>
              <a:t>N</a:t>
            </a:r>
            <a:r>
              <a:rPr sz="2900" spc="5" dirty="0"/>
              <a:t>-T</a:t>
            </a:r>
            <a:r>
              <a:rPr sz="2300" spc="5" dirty="0"/>
              <a:t>EXT</a:t>
            </a:r>
            <a:r>
              <a:rPr sz="2300" spc="459" dirty="0"/>
              <a:t> </a:t>
            </a:r>
            <a:r>
              <a:rPr sz="2900" spc="5" dirty="0"/>
              <a:t>C</a:t>
            </a:r>
            <a:r>
              <a:rPr sz="2300" spc="5" dirty="0"/>
              <a:t>ITATIONS</a:t>
            </a:r>
            <a:endParaRPr sz="2300">
              <a:latin typeface="TeXGyreSchola"/>
              <a:cs typeface="TeXGyreSchola"/>
            </a:endParaRPr>
          </a:p>
        </p:txBody>
      </p:sp>
      <p:sp>
        <p:nvSpPr>
          <p:cNvPr id="3" name="object 3"/>
          <p:cNvSpPr txBox="1"/>
          <p:nvPr/>
        </p:nvSpPr>
        <p:spPr>
          <a:xfrm>
            <a:off x="2059941" y="1405764"/>
            <a:ext cx="7215505" cy="4231005"/>
          </a:xfrm>
          <a:prstGeom prst="rect">
            <a:avLst/>
          </a:prstGeom>
        </p:spPr>
        <p:txBody>
          <a:bodyPr vert="horz" wrap="square" lIns="0" tIns="12065" rIns="0" bIns="0" rtlCol="0">
            <a:spAutoFit/>
          </a:bodyPr>
          <a:lstStyle/>
          <a:p>
            <a:pPr marL="355600" marR="310515" indent="-342900">
              <a:spcBef>
                <a:spcPts val="95"/>
              </a:spcBef>
              <a:buClr>
                <a:srgbClr val="FD8537"/>
              </a:buClr>
              <a:buSzPct val="68750"/>
              <a:buAutoNum type="arabicPeriod"/>
              <a:tabLst>
                <a:tab pos="354965" algn="l"/>
                <a:tab pos="355600" algn="l"/>
              </a:tabLst>
            </a:pPr>
            <a:r>
              <a:rPr sz="1600" spc="-5" dirty="0">
                <a:latin typeface="TeXGyreSchola"/>
                <a:cs typeface="TeXGyreSchola"/>
              </a:rPr>
              <a:t>According to Wong (2001, p.16)</a:t>
            </a:r>
            <a:r>
              <a:rPr sz="1600" strike="sngStrike" spc="-5" dirty="0">
                <a:latin typeface="TeXGyreSchola"/>
                <a:cs typeface="TeXGyreSchola"/>
              </a:rPr>
              <a:t>, he states that</a:t>
            </a:r>
            <a:r>
              <a:rPr sz="1600" spc="-5" dirty="0">
                <a:latin typeface="TeXGyreSchola"/>
                <a:cs typeface="TeXGyreSchola"/>
              </a:rPr>
              <a:t> the Internet is a useful  research tool.</a:t>
            </a:r>
            <a:endParaRPr sz="1600">
              <a:latin typeface="TeXGyreSchola"/>
              <a:cs typeface="TeXGyreSchola"/>
            </a:endParaRPr>
          </a:p>
          <a:p>
            <a:pPr marL="355600" marR="5080"/>
            <a:r>
              <a:rPr sz="1600" spc="-5" dirty="0">
                <a:latin typeface="TeXGyreSchola"/>
                <a:cs typeface="TeXGyreSchola"/>
              </a:rPr>
              <a:t>Or: </a:t>
            </a:r>
            <a:r>
              <a:rPr sz="1600" strike="sngStrike" spc="-5" dirty="0">
                <a:latin typeface="TeXGyreSchola"/>
                <a:cs typeface="TeXGyreSchola"/>
              </a:rPr>
              <a:t>According to</a:t>
            </a:r>
            <a:r>
              <a:rPr sz="1600" spc="-5" dirty="0">
                <a:latin typeface="TeXGyreSchola"/>
                <a:cs typeface="TeXGyreSchola"/>
              </a:rPr>
              <a:t> Wong (2001, p.16) </a:t>
            </a:r>
            <a:r>
              <a:rPr sz="1600" strike="sngStrike" spc="-5" dirty="0">
                <a:latin typeface="TeXGyreSchola"/>
                <a:cs typeface="TeXGyreSchola"/>
              </a:rPr>
              <a:t>he</a:t>
            </a:r>
            <a:r>
              <a:rPr sz="1600" spc="-5" dirty="0">
                <a:latin typeface="TeXGyreSchola"/>
                <a:cs typeface="TeXGyreSchola"/>
              </a:rPr>
              <a:t> states that the Internet is a useful  research tool.</a:t>
            </a:r>
            <a:endParaRPr sz="1600">
              <a:latin typeface="TeXGyreSchola"/>
              <a:cs typeface="TeXGyreSchola"/>
            </a:endParaRPr>
          </a:p>
          <a:p>
            <a:pPr marL="355600" marR="193675"/>
            <a:r>
              <a:rPr sz="1600" spc="-5" dirty="0">
                <a:latin typeface="TeXGyreSchola"/>
                <a:cs typeface="TeXGyreSchola"/>
              </a:rPr>
              <a:t>The mistake in the question was that there are 2 subjects (the author's  name and 'he'), and 'According to...' and 'states' mean the same</a:t>
            </a:r>
            <a:r>
              <a:rPr sz="1600" spc="80" dirty="0">
                <a:latin typeface="TeXGyreSchola"/>
                <a:cs typeface="TeXGyreSchola"/>
              </a:rPr>
              <a:t> </a:t>
            </a:r>
            <a:r>
              <a:rPr sz="1600" spc="-5" dirty="0">
                <a:latin typeface="TeXGyreSchola"/>
                <a:cs typeface="TeXGyreSchola"/>
              </a:rPr>
              <a:t>thing.</a:t>
            </a:r>
            <a:endParaRPr sz="1600">
              <a:latin typeface="TeXGyreSchola"/>
              <a:cs typeface="TeXGyreSchola"/>
            </a:endParaRPr>
          </a:p>
          <a:p>
            <a:pPr marL="355600"/>
            <a:r>
              <a:rPr sz="1600" spc="-5" dirty="0">
                <a:latin typeface="TeXGyreSchola"/>
                <a:cs typeface="TeXGyreSchola"/>
              </a:rPr>
              <a:t>There should only be one subject, and choose 'According to..' or</a:t>
            </a:r>
            <a:r>
              <a:rPr sz="1600" spc="80" dirty="0">
                <a:latin typeface="TeXGyreSchola"/>
                <a:cs typeface="TeXGyreSchola"/>
              </a:rPr>
              <a:t> </a:t>
            </a:r>
            <a:r>
              <a:rPr sz="1600" spc="-5" dirty="0">
                <a:latin typeface="TeXGyreSchola"/>
                <a:cs typeface="TeXGyreSchola"/>
              </a:rPr>
              <a:t>'states'.</a:t>
            </a:r>
            <a:endParaRPr sz="1600">
              <a:latin typeface="TeXGyreSchola"/>
              <a:cs typeface="TeXGyreSchola"/>
            </a:endParaRPr>
          </a:p>
          <a:p>
            <a:pPr marL="355600" marR="193675" indent="-342900" algn="just">
              <a:spcBef>
                <a:spcPts val="600"/>
              </a:spcBef>
              <a:buClr>
                <a:srgbClr val="FD8537"/>
              </a:buClr>
              <a:buSzPct val="68750"/>
              <a:buAutoNum type="arabicPeriod" startAt="2"/>
              <a:tabLst>
                <a:tab pos="355600" algn="l"/>
              </a:tabLst>
            </a:pPr>
            <a:r>
              <a:rPr sz="1600" spc="-5" dirty="0">
                <a:latin typeface="TeXGyreSchola"/>
                <a:cs typeface="TeXGyreSchola"/>
              </a:rPr>
              <a:t>Wong (2001, p.16)</a:t>
            </a:r>
            <a:r>
              <a:rPr sz="1600" strike="sngStrike" spc="-5" dirty="0">
                <a:latin typeface="TeXGyreSchola"/>
                <a:cs typeface="TeXGyreSchola"/>
              </a:rPr>
              <a:t>, he</a:t>
            </a:r>
            <a:r>
              <a:rPr sz="1600" spc="-5" dirty="0">
                <a:latin typeface="TeXGyreSchola"/>
                <a:cs typeface="TeXGyreSchola"/>
              </a:rPr>
              <a:t> states that the Internet is a useful research tool.  The mistake in the question was that there are 2 subjects (the author's  name and 'he'), but there should only be</a:t>
            </a:r>
            <a:r>
              <a:rPr sz="1600" spc="30" dirty="0">
                <a:latin typeface="TeXGyreSchola"/>
                <a:cs typeface="TeXGyreSchola"/>
              </a:rPr>
              <a:t> </a:t>
            </a:r>
            <a:r>
              <a:rPr sz="1600" spc="-5" dirty="0">
                <a:latin typeface="TeXGyreSchola"/>
                <a:cs typeface="TeXGyreSchola"/>
              </a:rPr>
              <a:t>one.</a:t>
            </a:r>
            <a:endParaRPr sz="1600">
              <a:latin typeface="TeXGyreSchola"/>
              <a:cs typeface="TeXGyreSchola"/>
            </a:endParaRPr>
          </a:p>
          <a:p>
            <a:pPr marL="355600" marR="116839" indent="-342900" algn="just">
              <a:spcBef>
                <a:spcPts val="600"/>
              </a:spcBef>
              <a:buClr>
                <a:srgbClr val="FD8537"/>
              </a:buClr>
              <a:buSzPct val="68750"/>
              <a:buAutoNum type="arabicPeriod" startAt="2"/>
              <a:tabLst>
                <a:tab pos="355600" algn="l"/>
              </a:tabLst>
            </a:pPr>
            <a:r>
              <a:rPr sz="1600" spc="-5" dirty="0">
                <a:latin typeface="TeXGyreSchola"/>
                <a:cs typeface="TeXGyreSchola"/>
              </a:rPr>
              <a:t>Wong </a:t>
            </a:r>
            <a:r>
              <a:rPr sz="1600" i="1" spc="-5" dirty="0">
                <a:latin typeface="Schoolbook Uralic"/>
                <a:cs typeface="Schoolbook Uralic"/>
              </a:rPr>
              <a:t>(2001) </a:t>
            </a:r>
            <a:r>
              <a:rPr sz="1600" spc="-5" dirty="0">
                <a:latin typeface="TeXGyreSchola"/>
                <a:cs typeface="TeXGyreSchola"/>
              </a:rPr>
              <a:t>states that the Internet is a useful research tool (p.16).  The mistake in the question was that the year of publication is</a:t>
            </a:r>
            <a:r>
              <a:rPr sz="1600" spc="110" dirty="0">
                <a:latin typeface="TeXGyreSchola"/>
                <a:cs typeface="TeXGyreSchola"/>
              </a:rPr>
              <a:t> </a:t>
            </a:r>
            <a:r>
              <a:rPr sz="1600" spc="-5" dirty="0">
                <a:latin typeface="TeXGyreSchola"/>
                <a:cs typeface="TeXGyreSchola"/>
              </a:rPr>
              <a:t>missing.</a:t>
            </a:r>
            <a:endParaRPr sz="1600">
              <a:latin typeface="TeXGyreSchola"/>
              <a:cs typeface="TeXGyreSchola"/>
            </a:endParaRPr>
          </a:p>
          <a:p>
            <a:pPr marL="355600" marR="117475" indent="-342900" algn="just">
              <a:spcBef>
                <a:spcPts val="600"/>
              </a:spcBef>
              <a:buClr>
                <a:srgbClr val="FD8537"/>
              </a:buClr>
              <a:buSzPct val="68750"/>
              <a:buAutoNum type="arabicPeriod" startAt="2"/>
              <a:tabLst>
                <a:tab pos="355600" algn="l"/>
              </a:tabLst>
            </a:pPr>
            <a:r>
              <a:rPr sz="1600" spc="-5" dirty="0">
                <a:latin typeface="TeXGyreSchola"/>
                <a:cs typeface="TeXGyreSchola"/>
              </a:rPr>
              <a:t>Wong (2001, p.16) </a:t>
            </a:r>
            <a:r>
              <a:rPr sz="1600" strike="sngStrike" spc="-5" dirty="0">
                <a:latin typeface="TeXGyreSchola"/>
                <a:cs typeface="TeXGyreSchola"/>
              </a:rPr>
              <a:t>says</a:t>
            </a:r>
            <a:r>
              <a:rPr sz="1600" spc="-5" dirty="0">
                <a:latin typeface="TeXGyreSchola"/>
                <a:cs typeface="TeXGyreSchola"/>
              </a:rPr>
              <a:t> </a:t>
            </a:r>
            <a:r>
              <a:rPr sz="1600" i="1" spc="-5" dirty="0">
                <a:latin typeface="Schoolbook Uralic"/>
                <a:cs typeface="Schoolbook Uralic"/>
              </a:rPr>
              <a:t>states </a:t>
            </a:r>
            <a:r>
              <a:rPr sz="1600" spc="-5" dirty="0">
                <a:latin typeface="TeXGyreSchola"/>
                <a:cs typeface="TeXGyreSchola"/>
              </a:rPr>
              <a:t>that the Internet is a useful research tool.  The mistake in the question was that it is bad style to use</a:t>
            </a:r>
            <a:r>
              <a:rPr sz="1600" spc="75" dirty="0">
                <a:latin typeface="TeXGyreSchola"/>
                <a:cs typeface="TeXGyreSchola"/>
              </a:rPr>
              <a:t> </a:t>
            </a:r>
            <a:r>
              <a:rPr sz="1600" spc="-5" dirty="0">
                <a:latin typeface="TeXGyreSchola"/>
                <a:cs typeface="TeXGyreSchola"/>
              </a:rPr>
              <a:t>'says'.</a:t>
            </a:r>
            <a:endParaRPr sz="1600">
              <a:latin typeface="TeXGyreSchola"/>
              <a:cs typeface="TeXGyreSchola"/>
            </a:endParaRPr>
          </a:p>
          <a:p>
            <a:pPr marL="355600" marR="426084" indent="-342900" algn="just">
              <a:spcBef>
                <a:spcPts val="600"/>
              </a:spcBef>
              <a:buClr>
                <a:srgbClr val="FD8537"/>
              </a:buClr>
              <a:buSzPct val="68750"/>
              <a:buAutoNum type="arabicPeriod" startAt="2"/>
              <a:tabLst>
                <a:tab pos="355600" algn="l"/>
              </a:tabLst>
            </a:pPr>
            <a:r>
              <a:rPr sz="1600" spc="-5" dirty="0">
                <a:latin typeface="TeXGyreSchola"/>
                <a:cs typeface="TeXGyreSchola"/>
              </a:rPr>
              <a:t>Wong (2001, p.16) state</a:t>
            </a:r>
            <a:r>
              <a:rPr sz="1600" i="1" spc="-5" dirty="0">
                <a:latin typeface="Schoolbook Uralic"/>
                <a:cs typeface="Schoolbook Uralic"/>
              </a:rPr>
              <a:t>s </a:t>
            </a:r>
            <a:r>
              <a:rPr sz="1600" spc="-5" dirty="0">
                <a:latin typeface="TeXGyreSchola"/>
                <a:cs typeface="TeXGyreSchola"/>
              </a:rPr>
              <a:t>that the Internet is a useful research tool.  The mistake in the question was that the verb is wrong. Use</a:t>
            </a:r>
            <a:r>
              <a:rPr sz="1600" spc="95" dirty="0">
                <a:latin typeface="TeXGyreSchola"/>
                <a:cs typeface="TeXGyreSchola"/>
              </a:rPr>
              <a:t> </a:t>
            </a:r>
            <a:r>
              <a:rPr sz="1600" spc="-5" dirty="0">
                <a:latin typeface="TeXGyreSchola"/>
                <a:cs typeface="TeXGyreSchola"/>
              </a:rPr>
              <a:t>'state</a:t>
            </a:r>
            <a:r>
              <a:rPr sz="1600" u="sng" spc="-5" dirty="0">
                <a:uFill>
                  <a:solidFill>
                    <a:srgbClr val="000000"/>
                  </a:solidFill>
                </a:uFill>
                <a:latin typeface="TeXGyreSchola"/>
                <a:cs typeface="TeXGyreSchola"/>
              </a:rPr>
              <a:t>s</a:t>
            </a:r>
            <a:r>
              <a:rPr sz="1600" spc="-5" dirty="0">
                <a:latin typeface="TeXGyreSchola"/>
                <a:cs typeface="TeXGyreSchola"/>
              </a:rPr>
              <a:t>'.</a:t>
            </a:r>
            <a:endParaRPr sz="1600">
              <a:latin typeface="TeXGyreSchola"/>
              <a:cs typeface="TeXGyreSchola"/>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059940" y="869314"/>
            <a:ext cx="7305040" cy="3936334"/>
          </a:xfrm>
          <a:prstGeom prst="rect">
            <a:avLst/>
          </a:prstGeom>
        </p:spPr>
        <p:txBody>
          <a:bodyPr vert="horz" wrap="square" lIns="0" tIns="12065" rIns="0" bIns="0" rtlCol="0">
            <a:spAutoFit/>
          </a:bodyPr>
          <a:lstStyle/>
          <a:p>
            <a:pPr marL="355600" marR="5080" indent="-342900">
              <a:spcBef>
                <a:spcPts val="95"/>
              </a:spcBef>
              <a:buClr>
                <a:srgbClr val="FD8537"/>
              </a:buClr>
              <a:buSzPct val="68750"/>
              <a:buAutoNum type="arabicPeriod" startAt="6"/>
              <a:tabLst>
                <a:tab pos="354965" algn="l"/>
                <a:tab pos="355600" algn="l"/>
              </a:tabLst>
            </a:pPr>
            <a:r>
              <a:rPr sz="1600" spc="-5" dirty="0">
                <a:latin typeface="TeXGyreSchola"/>
                <a:cs typeface="TeXGyreSchola"/>
              </a:rPr>
              <a:t>Wong</a:t>
            </a:r>
            <a:r>
              <a:rPr sz="1600" strike="sngStrike" spc="-5" dirty="0">
                <a:latin typeface="TeXGyreSchola"/>
                <a:cs typeface="TeXGyreSchola"/>
              </a:rPr>
              <a:t>, D.</a:t>
            </a:r>
            <a:r>
              <a:rPr sz="1600" spc="-5" dirty="0">
                <a:latin typeface="TeXGyreSchola"/>
                <a:cs typeface="TeXGyreSchola"/>
              </a:rPr>
              <a:t> (2001, p.16) states that the Internet is a useful research tool.  There are 2 mistakes in the question. Firstly, in-text citations should not  include the author's initial, so delete ', D.'. Secondly, there should not be a  comma before</a:t>
            </a:r>
            <a:r>
              <a:rPr sz="1600" dirty="0">
                <a:latin typeface="TeXGyreSchola"/>
                <a:cs typeface="TeXGyreSchola"/>
              </a:rPr>
              <a:t> </a:t>
            </a:r>
            <a:r>
              <a:rPr sz="1600" spc="-5" dirty="0">
                <a:latin typeface="TeXGyreSchola"/>
                <a:cs typeface="TeXGyreSchola"/>
              </a:rPr>
              <a:t>'states'.</a:t>
            </a:r>
            <a:endParaRPr sz="1600">
              <a:latin typeface="TeXGyreSchola"/>
              <a:cs typeface="TeXGyreSchola"/>
            </a:endParaRPr>
          </a:p>
          <a:p>
            <a:pPr marL="355600" indent="-342900">
              <a:spcBef>
                <a:spcPts val="600"/>
              </a:spcBef>
              <a:buClr>
                <a:srgbClr val="FD8537"/>
              </a:buClr>
              <a:buSzPct val="68750"/>
              <a:buAutoNum type="arabicPeriod" startAt="6"/>
              <a:tabLst>
                <a:tab pos="354965" algn="l"/>
                <a:tab pos="355600" algn="l"/>
              </a:tabLst>
            </a:pPr>
            <a:r>
              <a:rPr sz="1600" spc="-5" dirty="0">
                <a:latin typeface="TeXGyreSchola"/>
                <a:cs typeface="TeXGyreSchola"/>
              </a:rPr>
              <a:t>'The Internet is a useful research tool', </a:t>
            </a:r>
            <a:r>
              <a:rPr sz="1600" i="1" spc="-5" dirty="0">
                <a:latin typeface="Schoolbook Uralic"/>
                <a:cs typeface="Schoolbook Uralic"/>
              </a:rPr>
              <a:t>(</a:t>
            </a:r>
            <a:r>
              <a:rPr sz="1600" spc="-5" dirty="0">
                <a:latin typeface="TeXGyreSchola"/>
                <a:cs typeface="TeXGyreSchola"/>
              </a:rPr>
              <a:t>Wong, 2001,</a:t>
            </a:r>
            <a:r>
              <a:rPr sz="1600" spc="45" dirty="0">
                <a:latin typeface="TeXGyreSchola"/>
                <a:cs typeface="TeXGyreSchola"/>
              </a:rPr>
              <a:t> </a:t>
            </a:r>
            <a:r>
              <a:rPr sz="1600" spc="-5" dirty="0">
                <a:latin typeface="TeXGyreSchola"/>
                <a:cs typeface="TeXGyreSchola"/>
              </a:rPr>
              <a:t>p.16).</a:t>
            </a:r>
            <a:endParaRPr sz="1600">
              <a:latin typeface="TeXGyreSchola"/>
              <a:cs typeface="TeXGyreSchola"/>
            </a:endParaRPr>
          </a:p>
          <a:p>
            <a:pPr marL="355600" marR="38100"/>
            <a:r>
              <a:rPr sz="1600" spc="-5" dirty="0">
                <a:latin typeface="TeXGyreSchola"/>
                <a:cs typeface="TeXGyreSchola"/>
              </a:rPr>
              <a:t>The mistake in the question was that there should either be a verb before  the author's name, or the author's name should be in the brackets with  the year of publication and the page</a:t>
            </a:r>
            <a:r>
              <a:rPr sz="1600" spc="25" dirty="0">
                <a:latin typeface="TeXGyreSchola"/>
                <a:cs typeface="TeXGyreSchola"/>
              </a:rPr>
              <a:t> </a:t>
            </a:r>
            <a:r>
              <a:rPr sz="1600" spc="-5" dirty="0">
                <a:latin typeface="TeXGyreSchola"/>
                <a:cs typeface="TeXGyreSchola"/>
              </a:rPr>
              <a:t>number.</a:t>
            </a:r>
            <a:endParaRPr sz="1600">
              <a:latin typeface="TeXGyreSchola"/>
              <a:cs typeface="TeXGyreSchola"/>
            </a:endParaRPr>
          </a:p>
          <a:p>
            <a:pPr marL="355600" marR="10795" indent="-342900">
              <a:spcBef>
                <a:spcPts val="600"/>
              </a:spcBef>
              <a:buClr>
                <a:srgbClr val="FD8537"/>
              </a:buClr>
              <a:buSzPct val="68750"/>
              <a:buAutoNum type="arabicPeriod" startAt="8"/>
              <a:tabLst>
                <a:tab pos="354965" algn="l"/>
                <a:tab pos="355600" algn="l"/>
              </a:tabLst>
            </a:pPr>
            <a:r>
              <a:rPr sz="1600" spc="-5" dirty="0">
                <a:latin typeface="TeXGyreSchola"/>
                <a:cs typeface="TeXGyreSchola"/>
              </a:rPr>
              <a:t>Wong (2001, p.16) </a:t>
            </a:r>
            <a:r>
              <a:rPr sz="1600" strike="sngStrike" spc="-5" dirty="0">
                <a:latin typeface="TeXGyreSchola"/>
                <a:cs typeface="TeXGyreSchola"/>
              </a:rPr>
              <a:t>claims</a:t>
            </a:r>
            <a:r>
              <a:rPr sz="1600" spc="-5" dirty="0">
                <a:latin typeface="TeXGyreSchola"/>
                <a:cs typeface="TeXGyreSchola"/>
              </a:rPr>
              <a:t> </a:t>
            </a:r>
            <a:r>
              <a:rPr sz="1600" i="1" spc="-5" dirty="0">
                <a:latin typeface="Schoolbook Uralic"/>
                <a:cs typeface="Schoolbook Uralic"/>
              </a:rPr>
              <a:t>states </a:t>
            </a:r>
            <a:r>
              <a:rPr sz="1600" spc="-5" dirty="0">
                <a:latin typeface="TeXGyreSchola"/>
                <a:cs typeface="TeXGyreSchola"/>
              </a:rPr>
              <a:t>that the Internet is a useful research tool.  The mistake in the question was the use of the verb 'claims'. This means  that you think that the information may not be correct. The 2001 EAP  book advises that, 'at this early stage of your academic writing career  avoid using verbs implying criticism of a writer; e.g.</a:t>
            </a:r>
            <a:r>
              <a:rPr sz="1600" spc="60" dirty="0">
                <a:latin typeface="TeXGyreSchola"/>
                <a:cs typeface="TeXGyreSchola"/>
              </a:rPr>
              <a:t> </a:t>
            </a:r>
            <a:r>
              <a:rPr sz="1600" spc="-5" dirty="0">
                <a:latin typeface="TeXGyreSchola"/>
                <a:cs typeface="TeXGyreSchola"/>
              </a:rPr>
              <a:t>"claim"'.</a:t>
            </a:r>
            <a:endParaRPr sz="1600">
              <a:latin typeface="TeXGyreSchola"/>
              <a:cs typeface="TeXGyreSchola"/>
            </a:endParaRPr>
          </a:p>
          <a:p>
            <a:pPr marL="355600" marR="380365" indent="-342900">
              <a:spcBef>
                <a:spcPts val="600"/>
              </a:spcBef>
              <a:buClr>
                <a:srgbClr val="FD8537"/>
              </a:buClr>
              <a:buSzPct val="68750"/>
              <a:buAutoNum type="arabicPeriod" startAt="8"/>
              <a:tabLst>
                <a:tab pos="354965" algn="l"/>
                <a:tab pos="355600" algn="l"/>
              </a:tabLst>
            </a:pPr>
            <a:r>
              <a:rPr sz="1600" spc="-5" dirty="0">
                <a:latin typeface="TeXGyreSchola"/>
                <a:cs typeface="TeXGyreSchola"/>
              </a:rPr>
              <a:t>Wong (</a:t>
            </a:r>
            <a:r>
              <a:rPr sz="1600" strike="sngStrike" spc="-5" dirty="0">
                <a:latin typeface="TeXGyreSchola"/>
                <a:cs typeface="TeXGyreSchola"/>
              </a:rPr>
              <a:t>January 1,</a:t>
            </a:r>
            <a:r>
              <a:rPr sz="1600" spc="-5" dirty="0">
                <a:latin typeface="TeXGyreSchola"/>
                <a:cs typeface="TeXGyreSchola"/>
              </a:rPr>
              <a:t> 2001, p.16) claims that the Internet is a useful  research tool. The mistake in the question was the use of the day and  month. An in-text citation should only contain the year of</a:t>
            </a:r>
            <a:r>
              <a:rPr sz="1600" spc="100" dirty="0">
                <a:latin typeface="TeXGyreSchola"/>
                <a:cs typeface="TeXGyreSchola"/>
              </a:rPr>
              <a:t> </a:t>
            </a:r>
            <a:r>
              <a:rPr sz="1600" spc="-5" dirty="0">
                <a:latin typeface="TeXGyreSchola"/>
                <a:cs typeface="TeXGyreSchola"/>
              </a:rPr>
              <a:t>publication.</a:t>
            </a:r>
            <a:endParaRPr sz="1600">
              <a:latin typeface="TeXGyreSchola"/>
              <a:cs typeface="TeXGyreSchola"/>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905000" y="0"/>
            <a:ext cx="444500" cy="6858000"/>
          </a:xfrm>
          <a:custGeom>
            <a:avLst/>
            <a:gdLst/>
            <a:ahLst/>
            <a:cxnLst/>
            <a:rect l="l" t="t" r="r" b="b"/>
            <a:pathLst>
              <a:path w="444500" h="6858000">
                <a:moveTo>
                  <a:pt x="0" y="6858000"/>
                </a:moveTo>
                <a:lnTo>
                  <a:pt x="444500" y="6858000"/>
                </a:lnTo>
                <a:lnTo>
                  <a:pt x="444500" y="0"/>
                </a:lnTo>
                <a:lnTo>
                  <a:pt x="0" y="0"/>
                </a:lnTo>
                <a:lnTo>
                  <a:pt x="0" y="6858000"/>
                </a:lnTo>
                <a:close/>
              </a:path>
            </a:pathLst>
          </a:custGeom>
          <a:solidFill>
            <a:srgbClr val="FDC3AD">
              <a:alpha val="54098"/>
            </a:srgbClr>
          </a:solidFill>
        </p:spPr>
        <p:txBody>
          <a:bodyPr wrap="square" lIns="0" tIns="0" rIns="0" bIns="0" rtlCol="0"/>
          <a:lstStyle/>
          <a:p>
            <a:endParaRPr/>
          </a:p>
        </p:txBody>
      </p:sp>
      <p:sp>
        <p:nvSpPr>
          <p:cNvPr id="3" name="object 3"/>
          <p:cNvSpPr/>
          <p:nvPr/>
        </p:nvSpPr>
        <p:spPr>
          <a:xfrm>
            <a:off x="2406651" y="0"/>
            <a:ext cx="3175" cy="6858000"/>
          </a:xfrm>
          <a:custGeom>
            <a:avLst/>
            <a:gdLst/>
            <a:ahLst/>
            <a:cxnLst/>
            <a:rect l="l" t="t" r="r" b="b"/>
            <a:pathLst>
              <a:path w="3175" h="6858000">
                <a:moveTo>
                  <a:pt x="0" y="6858000"/>
                </a:moveTo>
                <a:lnTo>
                  <a:pt x="3175" y="6858000"/>
                </a:lnTo>
                <a:lnTo>
                  <a:pt x="3175" y="0"/>
                </a:lnTo>
                <a:lnTo>
                  <a:pt x="0" y="0"/>
                </a:lnTo>
                <a:lnTo>
                  <a:pt x="0" y="6858000"/>
                </a:lnTo>
                <a:close/>
              </a:path>
            </a:pathLst>
          </a:custGeom>
          <a:solidFill>
            <a:srgbClr val="FDC3AD">
              <a:alpha val="54098"/>
            </a:srgbClr>
          </a:solidFill>
        </p:spPr>
        <p:txBody>
          <a:bodyPr wrap="square" lIns="0" tIns="0" rIns="0" bIns="0" rtlCol="0"/>
          <a:lstStyle/>
          <a:p>
            <a:endParaRPr/>
          </a:p>
        </p:txBody>
      </p:sp>
      <p:sp>
        <p:nvSpPr>
          <p:cNvPr id="4" name="object 4"/>
          <p:cNvSpPr/>
          <p:nvPr/>
        </p:nvSpPr>
        <p:spPr>
          <a:xfrm>
            <a:off x="2466976" y="0"/>
            <a:ext cx="47625" cy="6858000"/>
          </a:xfrm>
          <a:custGeom>
            <a:avLst/>
            <a:gdLst/>
            <a:ahLst/>
            <a:cxnLst/>
            <a:rect l="l" t="t" r="r" b="b"/>
            <a:pathLst>
              <a:path w="47625" h="6858000">
                <a:moveTo>
                  <a:pt x="0" y="6858000"/>
                </a:moveTo>
                <a:lnTo>
                  <a:pt x="47625" y="6858000"/>
                </a:lnTo>
                <a:lnTo>
                  <a:pt x="47625" y="0"/>
                </a:lnTo>
                <a:lnTo>
                  <a:pt x="0" y="0"/>
                </a:lnTo>
                <a:lnTo>
                  <a:pt x="0" y="6858000"/>
                </a:lnTo>
                <a:close/>
              </a:path>
            </a:pathLst>
          </a:custGeom>
          <a:solidFill>
            <a:srgbClr val="FDC3AD">
              <a:alpha val="54098"/>
            </a:srgbClr>
          </a:solidFill>
        </p:spPr>
        <p:txBody>
          <a:bodyPr wrap="square" lIns="0" tIns="0" rIns="0" bIns="0" rtlCol="0"/>
          <a:lstStyle/>
          <a:p>
            <a:endParaRPr/>
          </a:p>
        </p:txBody>
      </p:sp>
      <p:sp>
        <p:nvSpPr>
          <p:cNvPr id="5" name="object 5"/>
          <p:cNvSpPr/>
          <p:nvPr/>
        </p:nvSpPr>
        <p:spPr>
          <a:xfrm>
            <a:off x="1799843" y="0"/>
            <a:ext cx="105410" cy="6858000"/>
          </a:xfrm>
          <a:custGeom>
            <a:avLst/>
            <a:gdLst/>
            <a:ahLst/>
            <a:cxnLst/>
            <a:rect l="l" t="t" r="r" b="b"/>
            <a:pathLst>
              <a:path w="105410" h="6858000">
                <a:moveTo>
                  <a:pt x="105156" y="6858000"/>
                </a:moveTo>
                <a:lnTo>
                  <a:pt x="0" y="6858000"/>
                </a:lnTo>
                <a:lnTo>
                  <a:pt x="0" y="0"/>
                </a:lnTo>
                <a:lnTo>
                  <a:pt x="105156" y="0"/>
                </a:lnTo>
                <a:lnTo>
                  <a:pt x="105156" y="6858000"/>
                </a:lnTo>
                <a:close/>
              </a:path>
            </a:pathLst>
          </a:custGeom>
          <a:solidFill>
            <a:srgbClr val="FFD9CE">
              <a:alpha val="36099"/>
            </a:srgbClr>
          </a:solidFill>
        </p:spPr>
        <p:txBody>
          <a:bodyPr wrap="square" lIns="0" tIns="0" rIns="0" bIns="0" rtlCol="0"/>
          <a:lstStyle/>
          <a:p>
            <a:endParaRPr/>
          </a:p>
        </p:txBody>
      </p:sp>
      <p:grpSp>
        <p:nvGrpSpPr>
          <p:cNvPr id="6" name="object 6"/>
          <p:cNvGrpSpPr/>
          <p:nvPr/>
        </p:nvGrpSpPr>
        <p:grpSpPr>
          <a:xfrm>
            <a:off x="2514600" y="0"/>
            <a:ext cx="228600" cy="6858000"/>
            <a:chOff x="990600" y="0"/>
            <a:chExt cx="228600" cy="6858000"/>
          </a:xfrm>
        </p:grpSpPr>
        <p:sp>
          <p:nvSpPr>
            <p:cNvPr id="7" name="object 7"/>
            <p:cNvSpPr/>
            <p:nvPr/>
          </p:nvSpPr>
          <p:spPr>
            <a:xfrm>
              <a:off x="990600" y="0"/>
              <a:ext cx="151130" cy="6858000"/>
            </a:xfrm>
            <a:custGeom>
              <a:avLst/>
              <a:gdLst/>
              <a:ahLst/>
              <a:cxnLst/>
              <a:rect l="l" t="t" r="r" b="b"/>
              <a:pathLst>
                <a:path w="151130" h="6858000">
                  <a:moveTo>
                    <a:pt x="0" y="6858000"/>
                  </a:moveTo>
                  <a:lnTo>
                    <a:pt x="150875" y="6858000"/>
                  </a:lnTo>
                  <a:lnTo>
                    <a:pt x="150875" y="0"/>
                  </a:lnTo>
                  <a:lnTo>
                    <a:pt x="0" y="0"/>
                  </a:lnTo>
                  <a:lnTo>
                    <a:pt x="0" y="6858000"/>
                  </a:lnTo>
                  <a:close/>
                </a:path>
              </a:pathLst>
            </a:custGeom>
            <a:solidFill>
              <a:srgbClr val="FFD9CE">
                <a:alpha val="70199"/>
              </a:srgbClr>
            </a:solidFill>
          </p:spPr>
          <p:txBody>
            <a:bodyPr wrap="square" lIns="0" tIns="0" rIns="0" bIns="0" rtlCol="0"/>
            <a:lstStyle/>
            <a:p>
              <a:endParaRPr/>
            </a:p>
          </p:txBody>
        </p:sp>
        <p:sp>
          <p:nvSpPr>
            <p:cNvPr id="8" name="object 8"/>
            <p:cNvSpPr/>
            <p:nvPr/>
          </p:nvSpPr>
          <p:spPr>
            <a:xfrm>
              <a:off x="1141476" y="0"/>
              <a:ext cx="78105" cy="6858000"/>
            </a:xfrm>
            <a:custGeom>
              <a:avLst/>
              <a:gdLst/>
              <a:ahLst/>
              <a:cxnLst/>
              <a:rect l="l" t="t" r="r" b="b"/>
              <a:pathLst>
                <a:path w="78105" h="6858000">
                  <a:moveTo>
                    <a:pt x="0" y="6858000"/>
                  </a:moveTo>
                  <a:lnTo>
                    <a:pt x="77724" y="6858000"/>
                  </a:lnTo>
                  <a:lnTo>
                    <a:pt x="77724" y="0"/>
                  </a:lnTo>
                  <a:lnTo>
                    <a:pt x="0" y="0"/>
                  </a:lnTo>
                  <a:lnTo>
                    <a:pt x="0" y="6858000"/>
                  </a:lnTo>
                  <a:close/>
                </a:path>
              </a:pathLst>
            </a:custGeom>
            <a:solidFill>
              <a:srgbClr val="FFECE8">
                <a:alpha val="70999"/>
              </a:srgbClr>
            </a:solidFill>
          </p:spPr>
          <p:txBody>
            <a:bodyPr wrap="square" lIns="0" tIns="0" rIns="0" bIns="0" rtlCol="0"/>
            <a:lstStyle/>
            <a:p>
              <a:endParaRPr/>
            </a:p>
          </p:txBody>
        </p:sp>
      </p:grpSp>
      <p:sp>
        <p:nvSpPr>
          <p:cNvPr id="9" name="object 9"/>
          <p:cNvSpPr/>
          <p:nvPr/>
        </p:nvSpPr>
        <p:spPr>
          <a:xfrm>
            <a:off x="2819400" y="0"/>
            <a:ext cx="76200" cy="6858000"/>
          </a:xfrm>
          <a:custGeom>
            <a:avLst/>
            <a:gdLst/>
            <a:ahLst/>
            <a:cxnLst/>
            <a:rect l="l" t="t" r="r" b="b"/>
            <a:pathLst>
              <a:path w="76200" h="6858000">
                <a:moveTo>
                  <a:pt x="0" y="6858000"/>
                </a:moveTo>
                <a:lnTo>
                  <a:pt x="76200" y="6858000"/>
                </a:lnTo>
                <a:lnTo>
                  <a:pt x="76200" y="0"/>
                </a:lnTo>
                <a:lnTo>
                  <a:pt x="0" y="0"/>
                </a:lnTo>
                <a:lnTo>
                  <a:pt x="0" y="6858000"/>
                </a:lnTo>
                <a:close/>
              </a:path>
            </a:pathLst>
          </a:custGeom>
          <a:solidFill>
            <a:srgbClr val="FFECE8">
              <a:alpha val="70999"/>
            </a:srgbClr>
          </a:solidFill>
        </p:spPr>
        <p:txBody>
          <a:bodyPr wrap="square" lIns="0" tIns="0" rIns="0" bIns="0" rtlCol="0"/>
          <a:lstStyle/>
          <a:p>
            <a:endParaRPr/>
          </a:p>
        </p:txBody>
      </p:sp>
      <p:sp>
        <p:nvSpPr>
          <p:cNvPr id="10" name="object 10"/>
          <p:cNvSpPr/>
          <p:nvPr/>
        </p:nvSpPr>
        <p:spPr>
          <a:xfrm>
            <a:off x="1601787" y="0"/>
            <a:ext cx="57150" cy="6858000"/>
          </a:xfrm>
          <a:custGeom>
            <a:avLst/>
            <a:gdLst/>
            <a:ahLst/>
            <a:cxnLst/>
            <a:rect l="l" t="t" r="r" b="b"/>
            <a:pathLst>
              <a:path w="57150" h="6858000">
                <a:moveTo>
                  <a:pt x="57150" y="6858000"/>
                </a:moveTo>
                <a:lnTo>
                  <a:pt x="0" y="6858000"/>
                </a:lnTo>
                <a:lnTo>
                  <a:pt x="0" y="0"/>
                </a:lnTo>
                <a:lnTo>
                  <a:pt x="57150" y="0"/>
                </a:lnTo>
                <a:lnTo>
                  <a:pt x="57150" y="6858000"/>
                </a:lnTo>
                <a:close/>
              </a:path>
            </a:pathLst>
          </a:custGeom>
          <a:solidFill>
            <a:srgbClr val="FDC3AD">
              <a:alpha val="72898"/>
            </a:srgbClr>
          </a:solidFill>
        </p:spPr>
        <p:txBody>
          <a:bodyPr wrap="square" lIns="0" tIns="0" rIns="0" bIns="0" rtlCol="0"/>
          <a:lstStyle/>
          <a:p>
            <a:endParaRPr/>
          </a:p>
        </p:txBody>
      </p:sp>
      <p:grpSp>
        <p:nvGrpSpPr>
          <p:cNvPr id="11" name="object 11"/>
          <p:cNvGrpSpPr/>
          <p:nvPr/>
        </p:nvGrpSpPr>
        <p:grpSpPr>
          <a:xfrm>
            <a:off x="2349501" y="0"/>
            <a:ext cx="117475" cy="6858000"/>
            <a:chOff x="825500" y="0"/>
            <a:chExt cx="117475" cy="6858000"/>
          </a:xfrm>
        </p:grpSpPr>
        <p:sp>
          <p:nvSpPr>
            <p:cNvPr id="12" name="object 12"/>
            <p:cNvSpPr/>
            <p:nvPr/>
          </p:nvSpPr>
          <p:spPr>
            <a:xfrm>
              <a:off x="885825" y="0"/>
              <a:ext cx="57150" cy="6858000"/>
            </a:xfrm>
            <a:custGeom>
              <a:avLst/>
              <a:gdLst/>
              <a:ahLst/>
              <a:cxnLst/>
              <a:rect l="l" t="t" r="r" b="b"/>
              <a:pathLst>
                <a:path w="57150" h="6858000">
                  <a:moveTo>
                    <a:pt x="57150" y="6858000"/>
                  </a:moveTo>
                  <a:lnTo>
                    <a:pt x="0" y="6858000"/>
                  </a:lnTo>
                  <a:lnTo>
                    <a:pt x="0" y="0"/>
                  </a:lnTo>
                  <a:lnTo>
                    <a:pt x="57150" y="0"/>
                  </a:lnTo>
                  <a:lnTo>
                    <a:pt x="57150" y="6858000"/>
                  </a:lnTo>
                  <a:close/>
                </a:path>
              </a:pathLst>
            </a:custGeom>
            <a:solidFill>
              <a:srgbClr val="FFECE8">
                <a:alpha val="83099"/>
              </a:srgbClr>
            </a:solidFill>
          </p:spPr>
          <p:txBody>
            <a:bodyPr wrap="square" lIns="0" tIns="0" rIns="0" bIns="0" rtlCol="0"/>
            <a:lstStyle/>
            <a:p>
              <a:endParaRPr/>
            </a:p>
          </p:txBody>
        </p:sp>
        <p:sp>
          <p:nvSpPr>
            <p:cNvPr id="13" name="object 13"/>
            <p:cNvSpPr/>
            <p:nvPr/>
          </p:nvSpPr>
          <p:spPr>
            <a:xfrm>
              <a:off x="825500" y="0"/>
              <a:ext cx="57150" cy="6858000"/>
            </a:xfrm>
            <a:custGeom>
              <a:avLst/>
              <a:gdLst/>
              <a:ahLst/>
              <a:cxnLst/>
              <a:rect l="l" t="t" r="r" b="b"/>
              <a:pathLst>
                <a:path w="57150" h="6858000">
                  <a:moveTo>
                    <a:pt x="57150" y="6858000"/>
                  </a:moveTo>
                  <a:lnTo>
                    <a:pt x="0" y="6858000"/>
                  </a:lnTo>
                  <a:lnTo>
                    <a:pt x="0" y="0"/>
                  </a:lnTo>
                  <a:lnTo>
                    <a:pt x="57150" y="0"/>
                  </a:lnTo>
                  <a:lnTo>
                    <a:pt x="57150" y="6858000"/>
                  </a:lnTo>
                  <a:close/>
                </a:path>
              </a:pathLst>
            </a:custGeom>
            <a:solidFill>
              <a:srgbClr val="FDC3AD"/>
            </a:solidFill>
          </p:spPr>
          <p:txBody>
            <a:bodyPr wrap="square" lIns="0" tIns="0" rIns="0" bIns="0" rtlCol="0"/>
            <a:lstStyle/>
            <a:p>
              <a:endParaRPr/>
            </a:p>
          </p:txBody>
        </p:sp>
      </p:grpSp>
      <p:sp>
        <p:nvSpPr>
          <p:cNvPr id="14" name="object 14"/>
          <p:cNvSpPr/>
          <p:nvPr/>
        </p:nvSpPr>
        <p:spPr>
          <a:xfrm>
            <a:off x="3236913" y="0"/>
            <a:ext cx="28575" cy="6858000"/>
          </a:xfrm>
          <a:custGeom>
            <a:avLst/>
            <a:gdLst/>
            <a:ahLst/>
            <a:cxnLst/>
            <a:rect l="l" t="t" r="r" b="b"/>
            <a:pathLst>
              <a:path w="28575" h="6858000">
                <a:moveTo>
                  <a:pt x="28575" y="6858000"/>
                </a:moveTo>
                <a:lnTo>
                  <a:pt x="0" y="6858000"/>
                </a:lnTo>
                <a:lnTo>
                  <a:pt x="0" y="0"/>
                </a:lnTo>
                <a:lnTo>
                  <a:pt x="28575" y="0"/>
                </a:lnTo>
                <a:lnTo>
                  <a:pt x="28575" y="6858000"/>
                </a:lnTo>
                <a:close/>
              </a:path>
            </a:pathLst>
          </a:custGeom>
          <a:solidFill>
            <a:srgbClr val="FDC3AD">
              <a:alpha val="81999"/>
            </a:srgbClr>
          </a:solidFill>
        </p:spPr>
        <p:txBody>
          <a:bodyPr wrap="square" lIns="0" tIns="0" rIns="0" bIns="0" rtlCol="0"/>
          <a:lstStyle/>
          <a:p>
            <a:endParaRPr/>
          </a:p>
        </p:txBody>
      </p:sp>
      <p:sp>
        <p:nvSpPr>
          <p:cNvPr id="15" name="object 15"/>
          <p:cNvSpPr/>
          <p:nvPr/>
        </p:nvSpPr>
        <p:spPr>
          <a:xfrm>
            <a:off x="2586038" y="0"/>
            <a:ext cx="9525" cy="6858000"/>
          </a:xfrm>
          <a:custGeom>
            <a:avLst/>
            <a:gdLst/>
            <a:ahLst/>
            <a:cxnLst/>
            <a:rect l="l" t="t" r="r" b="b"/>
            <a:pathLst>
              <a:path w="9525" h="6858000">
                <a:moveTo>
                  <a:pt x="9525" y="6858000"/>
                </a:moveTo>
                <a:lnTo>
                  <a:pt x="0" y="6858000"/>
                </a:lnTo>
                <a:lnTo>
                  <a:pt x="0" y="0"/>
                </a:lnTo>
                <a:lnTo>
                  <a:pt x="9525" y="0"/>
                </a:lnTo>
                <a:lnTo>
                  <a:pt x="9525" y="6858000"/>
                </a:lnTo>
                <a:close/>
              </a:path>
            </a:pathLst>
          </a:custGeom>
          <a:solidFill>
            <a:srgbClr val="FDC3AD"/>
          </a:solidFill>
        </p:spPr>
        <p:txBody>
          <a:bodyPr wrap="square" lIns="0" tIns="0" rIns="0" bIns="0" rtlCol="0"/>
          <a:lstStyle/>
          <a:p>
            <a:endParaRPr/>
          </a:p>
        </p:txBody>
      </p:sp>
      <p:sp>
        <p:nvSpPr>
          <p:cNvPr id="16" name="object 16"/>
          <p:cNvSpPr/>
          <p:nvPr/>
        </p:nvSpPr>
        <p:spPr>
          <a:xfrm>
            <a:off x="10609263" y="0"/>
            <a:ext cx="57150" cy="6858000"/>
          </a:xfrm>
          <a:custGeom>
            <a:avLst/>
            <a:gdLst/>
            <a:ahLst/>
            <a:cxnLst/>
            <a:rect l="l" t="t" r="r" b="b"/>
            <a:pathLst>
              <a:path w="57150" h="6858000">
                <a:moveTo>
                  <a:pt x="11430" y="0"/>
                </a:moveTo>
                <a:lnTo>
                  <a:pt x="0" y="0"/>
                </a:lnTo>
                <a:lnTo>
                  <a:pt x="0" y="6858000"/>
                </a:lnTo>
                <a:lnTo>
                  <a:pt x="11430" y="6858000"/>
                </a:lnTo>
                <a:lnTo>
                  <a:pt x="11430" y="0"/>
                </a:lnTo>
                <a:close/>
              </a:path>
              <a:path w="57150" h="6858000">
                <a:moveTo>
                  <a:pt x="57150" y="0"/>
                </a:moveTo>
                <a:lnTo>
                  <a:pt x="22860" y="0"/>
                </a:lnTo>
                <a:lnTo>
                  <a:pt x="22860" y="6858000"/>
                </a:lnTo>
                <a:lnTo>
                  <a:pt x="57150" y="6858000"/>
                </a:lnTo>
                <a:lnTo>
                  <a:pt x="57150" y="0"/>
                </a:lnTo>
                <a:close/>
              </a:path>
            </a:pathLst>
          </a:custGeom>
          <a:solidFill>
            <a:srgbClr val="FDC3AD"/>
          </a:solidFill>
        </p:spPr>
        <p:txBody>
          <a:bodyPr wrap="square" lIns="0" tIns="0" rIns="0" bIns="0" rtlCol="0"/>
          <a:lstStyle/>
          <a:p>
            <a:endParaRPr/>
          </a:p>
        </p:txBody>
      </p:sp>
      <p:grpSp>
        <p:nvGrpSpPr>
          <p:cNvPr id="17" name="object 17"/>
          <p:cNvGrpSpPr/>
          <p:nvPr/>
        </p:nvGrpSpPr>
        <p:grpSpPr>
          <a:xfrm>
            <a:off x="2133601" y="0"/>
            <a:ext cx="1660525" cy="6858000"/>
            <a:chOff x="609600" y="0"/>
            <a:chExt cx="1660525" cy="6858000"/>
          </a:xfrm>
        </p:grpSpPr>
        <p:sp>
          <p:nvSpPr>
            <p:cNvPr id="18" name="object 18"/>
            <p:cNvSpPr/>
            <p:nvPr/>
          </p:nvSpPr>
          <p:spPr>
            <a:xfrm>
              <a:off x="1219200" y="0"/>
              <a:ext cx="76200" cy="6858000"/>
            </a:xfrm>
            <a:custGeom>
              <a:avLst/>
              <a:gdLst/>
              <a:ahLst/>
              <a:cxnLst/>
              <a:rect l="l" t="t" r="r" b="b"/>
              <a:pathLst>
                <a:path w="76200" h="6858000">
                  <a:moveTo>
                    <a:pt x="76200" y="6858000"/>
                  </a:moveTo>
                  <a:lnTo>
                    <a:pt x="0" y="6858000"/>
                  </a:lnTo>
                  <a:lnTo>
                    <a:pt x="0" y="0"/>
                  </a:lnTo>
                  <a:lnTo>
                    <a:pt x="76200" y="0"/>
                  </a:lnTo>
                  <a:lnTo>
                    <a:pt x="76200" y="6858000"/>
                  </a:lnTo>
                  <a:close/>
                </a:path>
              </a:pathLst>
            </a:custGeom>
            <a:solidFill>
              <a:srgbClr val="FDC3AD">
                <a:alpha val="50999"/>
              </a:srgbClr>
            </a:solidFill>
          </p:spPr>
          <p:txBody>
            <a:bodyPr wrap="square" lIns="0" tIns="0" rIns="0" bIns="0" rtlCol="0"/>
            <a:lstStyle/>
            <a:p>
              <a:endParaRPr/>
            </a:p>
          </p:txBody>
        </p:sp>
        <p:sp>
          <p:nvSpPr>
            <p:cNvPr id="19" name="object 19"/>
            <p:cNvSpPr/>
            <p:nvPr/>
          </p:nvSpPr>
          <p:spPr>
            <a:xfrm>
              <a:off x="609600" y="3429000"/>
              <a:ext cx="1341755" cy="2079625"/>
            </a:xfrm>
            <a:custGeom>
              <a:avLst/>
              <a:gdLst/>
              <a:ahLst/>
              <a:cxnLst/>
              <a:rect l="l" t="t" r="r" b="b"/>
              <a:pathLst>
                <a:path w="1341755" h="2079625">
                  <a:moveTo>
                    <a:pt x="1295400" y="647700"/>
                  </a:moveTo>
                  <a:lnTo>
                    <a:pt x="1293622" y="599363"/>
                  </a:lnTo>
                  <a:lnTo>
                    <a:pt x="1288376" y="551992"/>
                  </a:lnTo>
                  <a:lnTo>
                    <a:pt x="1279779" y="505714"/>
                  </a:lnTo>
                  <a:lnTo>
                    <a:pt x="1267968" y="460641"/>
                  </a:lnTo>
                  <a:lnTo>
                    <a:pt x="1253070" y="416915"/>
                  </a:lnTo>
                  <a:lnTo>
                    <a:pt x="1235202" y="374650"/>
                  </a:lnTo>
                  <a:lnTo>
                    <a:pt x="1214475" y="333984"/>
                  </a:lnTo>
                  <a:lnTo>
                    <a:pt x="1191044" y="295021"/>
                  </a:lnTo>
                  <a:lnTo>
                    <a:pt x="1165021" y="257911"/>
                  </a:lnTo>
                  <a:lnTo>
                    <a:pt x="1136523" y="222770"/>
                  </a:lnTo>
                  <a:lnTo>
                    <a:pt x="1105687" y="189712"/>
                  </a:lnTo>
                  <a:lnTo>
                    <a:pt x="1072629" y="158877"/>
                  </a:lnTo>
                  <a:lnTo>
                    <a:pt x="1037488" y="130378"/>
                  </a:lnTo>
                  <a:lnTo>
                    <a:pt x="1000379" y="104355"/>
                  </a:lnTo>
                  <a:lnTo>
                    <a:pt x="961415" y="80924"/>
                  </a:lnTo>
                  <a:lnTo>
                    <a:pt x="920750" y="60198"/>
                  </a:lnTo>
                  <a:lnTo>
                    <a:pt x="878484" y="42329"/>
                  </a:lnTo>
                  <a:lnTo>
                    <a:pt x="834758" y="27432"/>
                  </a:lnTo>
                  <a:lnTo>
                    <a:pt x="789686" y="15621"/>
                  </a:lnTo>
                  <a:lnTo>
                    <a:pt x="743407" y="7023"/>
                  </a:lnTo>
                  <a:lnTo>
                    <a:pt x="696036" y="1778"/>
                  </a:lnTo>
                  <a:lnTo>
                    <a:pt x="647700" y="0"/>
                  </a:lnTo>
                  <a:lnTo>
                    <a:pt x="599351" y="1778"/>
                  </a:lnTo>
                  <a:lnTo>
                    <a:pt x="551980" y="7023"/>
                  </a:lnTo>
                  <a:lnTo>
                    <a:pt x="505701" y="15621"/>
                  </a:lnTo>
                  <a:lnTo>
                    <a:pt x="460629" y="27432"/>
                  </a:lnTo>
                  <a:lnTo>
                    <a:pt x="416902" y="42329"/>
                  </a:lnTo>
                  <a:lnTo>
                    <a:pt x="374637" y="60198"/>
                  </a:lnTo>
                  <a:lnTo>
                    <a:pt x="333971" y="80924"/>
                  </a:lnTo>
                  <a:lnTo>
                    <a:pt x="295008" y="104355"/>
                  </a:lnTo>
                  <a:lnTo>
                    <a:pt x="257898" y="130378"/>
                  </a:lnTo>
                  <a:lnTo>
                    <a:pt x="222758" y="158877"/>
                  </a:lnTo>
                  <a:lnTo>
                    <a:pt x="189699" y="189712"/>
                  </a:lnTo>
                  <a:lnTo>
                    <a:pt x="158864" y="222770"/>
                  </a:lnTo>
                  <a:lnTo>
                    <a:pt x="130365" y="257911"/>
                  </a:lnTo>
                  <a:lnTo>
                    <a:pt x="104343" y="295021"/>
                  </a:lnTo>
                  <a:lnTo>
                    <a:pt x="80911" y="333984"/>
                  </a:lnTo>
                  <a:lnTo>
                    <a:pt x="60185" y="374650"/>
                  </a:lnTo>
                  <a:lnTo>
                    <a:pt x="42316" y="416915"/>
                  </a:lnTo>
                  <a:lnTo>
                    <a:pt x="27419" y="460641"/>
                  </a:lnTo>
                  <a:lnTo>
                    <a:pt x="15608" y="505714"/>
                  </a:lnTo>
                  <a:lnTo>
                    <a:pt x="7010" y="551992"/>
                  </a:lnTo>
                  <a:lnTo>
                    <a:pt x="1765" y="599363"/>
                  </a:lnTo>
                  <a:lnTo>
                    <a:pt x="0" y="647700"/>
                  </a:lnTo>
                  <a:lnTo>
                    <a:pt x="1765" y="696048"/>
                  </a:lnTo>
                  <a:lnTo>
                    <a:pt x="7010" y="743419"/>
                  </a:lnTo>
                  <a:lnTo>
                    <a:pt x="15608" y="789698"/>
                  </a:lnTo>
                  <a:lnTo>
                    <a:pt x="27419" y="834771"/>
                  </a:lnTo>
                  <a:lnTo>
                    <a:pt x="42316" y="878497"/>
                  </a:lnTo>
                  <a:lnTo>
                    <a:pt x="60185" y="920762"/>
                  </a:lnTo>
                  <a:lnTo>
                    <a:pt x="80911" y="961428"/>
                  </a:lnTo>
                  <a:lnTo>
                    <a:pt x="104343" y="1000391"/>
                  </a:lnTo>
                  <a:lnTo>
                    <a:pt x="130365" y="1037501"/>
                  </a:lnTo>
                  <a:lnTo>
                    <a:pt x="158864" y="1072642"/>
                  </a:lnTo>
                  <a:lnTo>
                    <a:pt x="189699" y="1105700"/>
                  </a:lnTo>
                  <a:lnTo>
                    <a:pt x="222758" y="1136535"/>
                  </a:lnTo>
                  <a:lnTo>
                    <a:pt x="257898" y="1165034"/>
                  </a:lnTo>
                  <a:lnTo>
                    <a:pt x="295008" y="1191056"/>
                  </a:lnTo>
                  <a:lnTo>
                    <a:pt x="333971" y="1214488"/>
                  </a:lnTo>
                  <a:lnTo>
                    <a:pt x="374637" y="1235214"/>
                  </a:lnTo>
                  <a:lnTo>
                    <a:pt x="416902" y="1253083"/>
                  </a:lnTo>
                  <a:lnTo>
                    <a:pt x="460629" y="1267980"/>
                  </a:lnTo>
                  <a:lnTo>
                    <a:pt x="505701" y="1279791"/>
                  </a:lnTo>
                  <a:lnTo>
                    <a:pt x="551980" y="1288389"/>
                  </a:lnTo>
                  <a:lnTo>
                    <a:pt x="599351" y="1293634"/>
                  </a:lnTo>
                  <a:lnTo>
                    <a:pt x="647700" y="1295400"/>
                  </a:lnTo>
                  <a:lnTo>
                    <a:pt x="696036" y="1293634"/>
                  </a:lnTo>
                  <a:lnTo>
                    <a:pt x="743407" y="1288389"/>
                  </a:lnTo>
                  <a:lnTo>
                    <a:pt x="789686" y="1279791"/>
                  </a:lnTo>
                  <a:lnTo>
                    <a:pt x="834758" y="1267980"/>
                  </a:lnTo>
                  <a:lnTo>
                    <a:pt x="878484" y="1253083"/>
                  </a:lnTo>
                  <a:lnTo>
                    <a:pt x="920750" y="1235214"/>
                  </a:lnTo>
                  <a:lnTo>
                    <a:pt x="961415" y="1214488"/>
                  </a:lnTo>
                  <a:lnTo>
                    <a:pt x="1000379" y="1191056"/>
                  </a:lnTo>
                  <a:lnTo>
                    <a:pt x="1037488" y="1165034"/>
                  </a:lnTo>
                  <a:lnTo>
                    <a:pt x="1072629" y="1136535"/>
                  </a:lnTo>
                  <a:lnTo>
                    <a:pt x="1105687" y="1105700"/>
                  </a:lnTo>
                  <a:lnTo>
                    <a:pt x="1136523" y="1072642"/>
                  </a:lnTo>
                  <a:lnTo>
                    <a:pt x="1165021" y="1037501"/>
                  </a:lnTo>
                  <a:lnTo>
                    <a:pt x="1191044" y="1000391"/>
                  </a:lnTo>
                  <a:lnTo>
                    <a:pt x="1214475" y="961428"/>
                  </a:lnTo>
                  <a:lnTo>
                    <a:pt x="1235202" y="920762"/>
                  </a:lnTo>
                  <a:lnTo>
                    <a:pt x="1253070" y="878497"/>
                  </a:lnTo>
                  <a:lnTo>
                    <a:pt x="1267968" y="834771"/>
                  </a:lnTo>
                  <a:lnTo>
                    <a:pt x="1279779" y="789698"/>
                  </a:lnTo>
                  <a:lnTo>
                    <a:pt x="1288376" y="743419"/>
                  </a:lnTo>
                  <a:lnTo>
                    <a:pt x="1293622" y="696048"/>
                  </a:lnTo>
                  <a:lnTo>
                    <a:pt x="1295400" y="647700"/>
                  </a:lnTo>
                  <a:close/>
                </a:path>
                <a:path w="1341755" h="2079625">
                  <a:moveTo>
                    <a:pt x="1341437" y="1758950"/>
                  </a:moveTo>
                  <a:lnTo>
                    <a:pt x="1337957" y="1711566"/>
                  </a:lnTo>
                  <a:lnTo>
                    <a:pt x="1327848" y="1666341"/>
                  </a:lnTo>
                  <a:lnTo>
                    <a:pt x="1311630" y="1623771"/>
                  </a:lnTo>
                  <a:lnTo>
                    <a:pt x="1289773" y="1584350"/>
                  </a:lnTo>
                  <a:lnTo>
                    <a:pt x="1262773" y="1548574"/>
                  </a:lnTo>
                  <a:lnTo>
                    <a:pt x="1231138" y="1516938"/>
                  </a:lnTo>
                  <a:lnTo>
                    <a:pt x="1195362" y="1489938"/>
                  </a:lnTo>
                  <a:lnTo>
                    <a:pt x="1155941" y="1468081"/>
                  </a:lnTo>
                  <a:lnTo>
                    <a:pt x="1113370" y="1451864"/>
                  </a:lnTo>
                  <a:lnTo>
                    <a:pt x="1068146" y="1441754"/>
                  </a:lnTo>
                  <a:lnTo>
                    <a:pt x="1020762" y="1438275"/>
                  </a:lnTo>
                  <a:lnTo>
                    <a:pt x="973366" y="1441754"/>
                  </a:lnTo>
                  <a:lnTo>
                    <a:pt x="928141" y="1451851"/>
                  </a:lnTo>
                  <a:lnTo>
                    <a:pt x="885558" y="1468081"/>
                  </a:lnTo>
                  <a:lnTo>
                    <a:pt x="846124" y="1489938"/>
                  </a:lnTo>
                  <a:lnTo>
                    <a:pt x="810310" y="1516913"/>
                  </a:lnTo>
                  <a:lnTo>
                    <a:pt x="778649" y="1548523"/>
                  </a:lnTo>
                  <a:lnTo>
                    <a:pt x="751598" y="1584286"/>
                  </a:lnTo>
                  <a:lnTo>
                    <a:pt x="729665" y="1623669"/>
                  </a:lnTo>
                  <a:lnTo>
                    <a:pt x="713346" y="1666201"/>
                  </a:lnTo>
                  <a:lnTo>
                    <a:pt x="703122" y="1711375"/>
                  </a:lnTo>
                  <a:lnTo>
                    <a:pt x="699516" y="1758696"/>
                  </a:lnTo>
                  <a:lnTo>
                    <a:pt x="703122" y="1806155"/>
                  </a:lnTo>
                  <a:lnTo>
                    <a:pt x="713346" y="1851431"/>
                  </a:lnTo>
                  <a:lnTo>
                    <a:pt x="729665" y="1894039"/>
                  </a:lnTo>
                  <a:lnTo>
                    <a:pt x="751598" y="1933498"/>
                  </a:lnTo>
                  <a:lnTo>
                    <a:pt x="778649" y="1969300"/>
                  </a:lnTo>
                  <a:lnTo>
                    <a:pt x="810310" y="2000948"/>
                  </a:lnTo>
                  <a:lnTo>
                    <a:pt x="846124" y="2027961"/>
                  </a:lnTo>
                  <a:lnTo>
                    <a:pt x="885558" y="2049818"/>
                  </a:lnTo>
                  <a:lnTo>
                    <a:pt x="928141" y="2066048"/>
                  </a:lnTo>
                  <a:lnTo>
                    <a:pt x="973366" y="2076157"/>
                  </a:lnTo>
                  <a:lnTo>
                    <a:pt x="1020762" y="2079625"/>
                  </a:lnTo>
                  <a:lnTo>
                    <a:pt x="1068146" y="2076157"/>
                  </a:lnTo>
                  <a:lnTo>
                    <a:pt x="1113370" y="2066048"/>
                  </a:lnTo>
                  <a:lnTo>
                    <a:pt x="1155941" y="2049830"/>
                  </a:lnTo>
                  <a:lnTo>
                    <a:pt x="1195362" y="2027974"/>
                  </a:lnTo>
                  <a:lnTo>
                    <a:pt x="1231138" y="2000973"/>
                  </a:lnTo>
                  <a:lnTo>
                    <a:pt x="1262773" y="1969338"/>
                  </a:lnTo>
                  <a:lnTo>
                    <a:pt x="1289773" y="1933562"/>
                  </a:lnTo>
                  <a:lnTo>
                    <a:pt x="1311630" y="1894141"/>
                  </a:lnTo>
                  <a:lnTo>
                    <a:pt x="1327848" y="1851571"/>
                  </a:lnTo>
                  <a:lnTo>
                    <a:pt x="1337957" y="1806346"/>
                  </a:lnTo>
                  <a:lnTo>
                    <a:pt x="1341437" y="1758950"/>
                  </a:lnTo>
                  <a:close/>
                </a:path>
              </a:pathLst>
            </a:custGeom>
            <a:solidFill>
              <a:srgbClr val="FD8537"/>
            </a:solidFill>
          </p:spPr>
          <p:txBody>
            <a:bodyPr wrap="square" lIns="0" tIns="0" rIns="0" bIns="0" rtlCol="0"/>
            <a:lstStyle/>
            <a:p>
              <a:endParaRPr/>
            </a:p>
          </p:txBody>
        </p:sp>
        <p:sp>
          <p:nvSpPr>
            <p:cNvPr id="20" name="object 20"/>
            <p:cNvSpPr/>
            <p:nvPr/>
          </p:nvSpPr>
          <p:spPr>
            <a:xfrm>
              <a:off x="1091183" y="5500687"/>
              <a:ext cx="137540" cy="136525"/>
            </a:xfrm>
            <a:prstGeom prst="rect">
              <a:avLst/>
            </a:prstGeom>
            <a:blipFill>
              <a:blip r:embed="rId2" cstate="print"/>
              <a:stretch>
                <a:fillRect/>
              </a:stretch>
            </a:blipFill>
          </p:spPr>
          <p:txBody>
            <a:bodyPr wrap="square" lIns="0" tIns="0" rIns="0" bIns="0" rtlCol="0"/>
            <a:lstStyle/>
            <a:p>
              <a:endParaRPr/>
            </a:p>
          </p:txBody>
        </p:sp>
        <p:sp>
          <p:nvSpPr>
            <p:cNvPr id="21" name="object 21"/>
            <p:cNvSpPr/>
            <p:nvPr/>
          </p:nvSpPr>
          <p:spPr>
            <a:xfrm>
              <a:off x="1664195" y="4495800"/>
              <a:ext cx="606425" cy="1567180"/>
            </a:xfrm>
            <a:custGeom>
              <a:avLst/>
              <a:gdLst/>
              <a:ahLst/>
              <a:cxnLst/>
              <a:rect l="l" t="t" r="r" b="b"/>
              <a:pathLst>
                <a:path w="606425" h="1567179">
                  <a:moveTo>
                    <a:pt x="274142" y="1429550"/>
                  </a:moveTo>
                  <a:lnTo>
                    <a:pt x="267131" y="1386154"/>
                  </a:lnTo>
                  <a:lnTo>
                    <a:pt x="247637" y="1348447"/>
                  </a:lnTo>
                  <a:lnTo>
                    <a:pt x="217919" y="1318729"/>
                  </a:lnTo>
                  <a:lnTo>
                    <a:pt x="180225" y="1299235"/>
                  </a:lnTo>
                  <a:lnTo>
                    <a:pt x="136829" y="1292225"/>
                  </a:lnTo>
                  <a:lnTo>
                    <a:pt x="93421" y="1299235"/>
                  </a:lnTo>
                  <a:lnTo>
                    <a:pt x="55753" y="1318729"/>
                  </a:lnTo>
                  <a:lnTo>
                    <a:pt x="26098" y="1348447"/>
                  </a:lnTo>
                  <a:lnTo>
                    <a:pt x="6756" y="1386128"/>
                  </a:lnTo>
                  <a:lnTo>
                    <a:pt x="0" y="1429512"/>
                  </a:lnTo>
                  <a:lnTo>
                    <a:pt x="6756" y="1472933"/>
                  </a:lnTo>
                  <a:lnTo>
                    <a:pt x="26098" y="1510639"/>
                  </a:lnTo>
                  <a:lnTo>
                    <a:pt x="55753" y="1540370"/>
                  </a:lnTo>
                  <a:lnTo>
                    <a:pt x="93421" y="1559864"/>
                  </a:lnTo>
                  <a:lnTo>
                    <a:pt x="136829" y="1566862"/>
                  </a:lnTo>
                  <a:lnTo>
                    <a:pt x="180225" y="1559864"/>
                  </a:lnTo>
                  <a:lnTo>
                    <a:pt x="217919" y="1540370"/>
                  </a:lnTo>
                  <a:lnTo>
                    <a:pt x="247637" y="1510652"/>
                  </a:lnTo>
                  <a:lnTo>
                    <a:pt x="267131" y="1472958"/>
                  </a:lnTo>
                  <a:lnTo>
                    <a:pt x="274142" y="1429550"/>
                  </a:lnTo>
                  <a:close/>
                </a:path>
                <a:path w="606425" h="1567179">
                  <a:moveTo>
                    <a:pt x="605929" y="182562"/>
                  </a:moveTo>
                  <a:lnTo>
                    <a:pt x="599401" y="134035"/>
                  </a:lnTo>
                  <a:lnTo>
                    <a:pt x="580999" y="90424"/>
                  </a:lnTo>
                  <a:lnTo>
                    <a:pt x="552450" y="53479"/>
                  </a:lnTo>
                  <a:lnTo>
                    <a:pt x="515505" y="24930"/>
                  </a:lnTo>
                  <a:lnTo>
                    <a:pt x="471893" y="6527"/>
                  </a:lnTo>
                  <a:lnTo>
                    <a:pt x="423367" y="0"/>
                  </a:lnTo>
                  <a:lnTo>
                    <a:pt x="374827" y="6527"/>
                  </a:lnTo>
                  <a:lnTo>
                    <a:pt x="331216" y="24942"/>
                  </a:lnTo>
                  <a:lnTo>
                    <a:pt x="294271" y="53517"/>
                  </a:lnTo>
                  <a:lnTo>
                    <a:pt x="265722" y="90525"/>
                  </a:lnTo>
                  <a:lnTo>
                    <a:pt x="247319" y="134226"/>
                  </a:lnTo>
                  <a:lnTo>
                    <a:pt x="240804" y="182880"/>
                  </a:lnTo>
                  <a:lnTo>
                    <a:pt x="247319" y="231279"/>
                  </a:lnTo>
                  <a:lnTo>
                    <a:pt x="265722" y="274802"/>
                  </a:lnTo>
                  <a:lnTo>
                    <a:pt x="294271" y="311696"/>
                  </a:lnTo>
                  <a:lnTo>
                    <a:pt x="331216" y="340220"/>
                  </a:lnTo>
                  <a:lnTo>
                    <a:pt x="374827" y="358609"/>
                  </a:lnTo>
                  <a:lnTo>
                    <a:pt x="423367" y="365125"/>
                  </a:lnTo>
                  <a:lnTo>
                    <a:pt x="471893" y="358609"/>
                  </a:lnTo>
                  <a:lnTo>
                    <a:pt x="515505" y="340207"/>
                  </a:lnTo>
                  <a:lnTo>
                    <a:pt x="552450" y="311658"/>
                  </a:lnTo>
                  <a:lnTo>
                    <a:pt x="580999" y="274713"/>
                  </a:lnTo>
                  <a:lnTo>
                    <a:pt x="599401" y="231101"/>
                  </a:lnTo>
                  <a:lnTo>
                    <a:pt x="605929" y="182562"/>
                  </a:lnTo>
                  <a:close/>
                </a:path>
              </a:pathLst>
            </a:custGeom>
            <a:solidFill>
              <a:srgbClr val="FD8537"/>
            </a:solidFill>
          </p:spPr>
          <p:txBody>
            <a:bodyPr wrap="square" lIns="0" tIns="0" rIns="0" bIns="0" rtlCol="0"/>
            <a:lstStyle/>
            <a:p>
              <a:endParaRPr/>
            </a:p>
          </p:txBody>
        </p:sp>
      </p:grpSp>
      <p:sp>
        <p:nvSpPr>
          <p:cNvPr id="22" name="object 22"/>
          <p:cNvSpPr txBox="1">
            <a:spLocks noGrp="1"/>
          </p:cNvSpPr>
          <p:nvPr>
            <p:ph type="title"/>
          </p:nvPr>
        </p:nvSpPr>
        <p:spPr>
          <a:xfrm>
            <a:off x="3863339" y="1501776"/>
            <a:ext cx="5387340" cy="1010919"/>
          </a:xfrm>
          <a:prstGeom prst="rect">
            <a:avLst/>
          </a:prstGeom>
        </p:spPr>
        <p:txBody>
          <a:bodyPr vert="horz" wrap="square" lIns="0" tIns="12700" rIns="0" bIns="0" rtlCol="0" anchor="ctr">
            <a:spAutoFit/>
          </a:bodyPr>
          <a:lstStyle/>
          <a:p>
            <a:pPr marL="38100">
              <a:lnSpc>
                <a:spcPct val="100000"/>
              </a:lnSpc>
              <a:spcBef>
                <a:spcPts val="100"/>
              </a:spcBef>
            </a:pPr>
            <a:r>
              <a:rPr sz="4800" b="1" spc="-5" dirty="0">
                <a:latin typeface="TeXGyreSchola"/>
                <a:cs typeface="TeXGyreSchola"/>
              </a:rPr>
              <a:t>APA</a:t>
            </a:r>
            <a:r>
              <a:rPr sz="4800" b="1" spc="-10" dirty="0">
                <a:latin typeface="TeXGyreSchola"/>
                <a:cs typeface="TeXGyreSchola"/>
              </a:rPr>
              <a:t> </a:t>
            </a:r>
            <a:r>
              <a:rPr sz="4800" b="1" spc="-5" dirty="0">
                <a:latin typeface="TeXGyreSchola"/>
                <a:cs typeface="TeXGyreSchola"/>
              </a:rPr>
              <a:t>STYLE</a:t>
            </a:r>
            <a:endParaRPr sz="4800">
              <a:latin typeface="TeXGyreSchola"/>
              <a:cs typeface="TeXGyreSchola"/>
            </a:endParaRPr>
          </a:p>
          <a:p>
            <a:pPr marL="38100">
              <a:lnSpc>
                <a:spcPct val="100000"/>
              </a:lnSpc>
              <a:spcBef>
                <a:spcPts val="80"/>
              </a:spcBef>
            </a:pPr>
            <a:r>
              <a:rPr sz="1600" b="1" spc="15" dirty="0">
                <a:latin typeface="TeXGyreSchola"/>
                <a:cs typeface="TeXGyreSchola"/>
              </a:rPr>
              <a:t>A</a:t>
            </a:r>
            <a:r>
              <a:rPr sz="1250" b="1" spc="15" dirty="0">
                <a:latin typeface="TeXGyreSchola"/>
                <a:cs typeface="TeXGyreSchola"/>
              </a:rPr>
              <a:t>MERICAN </a:t>
            </a:r>
            <a:r>
              <a:rPr sz="1600" b="1" spc="15" dirty="0">
                <a:latin typeface="TeXGyreSchola"/>
                <a:cs typeface="TeXGyreSchola"/>
              </a:rPr>
              <a:t>P</a:t>
            </a:r>
            <a:r>
              <a:rPr sz="1250" b="1" spc="15" dirty="0">
                <a:latin typeface="TeXGyreSchola"/>
                <a:cs typeface="TeXGyreSchola"/>
              </a:rPr>
              <a:t>SYCHOLOGICAL </a:t>
            </a:r>
            <a:r>
              <a:rPr sz="1600" b="1" spc="15" dirty="0">
                <a:latin typeface="TeXGyreSchola"/>
                <a:cs typeface="TeXGyreSchola"/>
              </a:rPr>
              <a:t>A</a:t>
            </a:r>
            <a:r>
              <a:rPr sz="1250" b="1" spc="15" dirty="0">
                <a:latin typeface="TeXGyreSchola"/>
                <a:cs typeface="TeXGyreSchola"/>
              </a:rPr>
              <a:t>SSOCIATION </a:t>
            </a:r>
            <a:r>
              <a:rPr sz="1600" b="1" spc="-5" dirty="0">
                <a:latin typeface="TeXGyreSchola"/>
                <a:cs typeface="TeXGyreSchola"/>
              </a:rPr>
              <a:t>6</a:t>
            </a:r>
            <a:r>
              <a:rPr sz="1575" b="1" spc="-7" baseline="21164" dirty="0">
                <a:latin typeface="TeXGyreSchola"/>
                <a:cs typeface="TeXGyreSchola"/>
              </a:rPr>
              <a:t>TH</a:t>
            </a:r>
            <a:r>
              <a:rPr sz="1575" b="1" spc="172" baseline="21164" dirty="0">
                <a:latin typeface="TeXGyreSchola"/>
                <a:cs typeface="TeXGyreSchola"/>
              </a:rPr>
              <a:t> </a:t>
            </a:r>
            <a:r>
              <a:rPr sz="1600" b="1" spc="10" dirty="0">
                <a:latin typeface="TeXGyreSchola"/>
                <a:cs typeface="TeXGyreSchola"/>
              </a:rPr>
              <a:t>E</a:t>
            </a:r>
            <a:r>
              <a:rPr sz="1250" b="1" spc="10" dirty="0">
                <a:latin typeface="TeXGyreSchola"/>
                <a:cs typeface="TeXGyreSchola"/>
              </a:rPr>
              <a:t>DITION</a:t>
            </a:r>
            <a:endParaRPr sz="1250">
              <a:latin typeface="TeXGyreSchola"/>
              <a:cs typeface="TeXGyreSchola"/>
            </a:endParaRPr>
          </a:p>
        </p:txBody>
      </p:sp>
      <p:sp>
        <p:nvSpPr>
          <p:cNvPr id="23" name="object 23"/>
          <p:cNvSpPr txBox="1"/>
          <p:nvPr/>
        </p:nvSpPr>
        <p:spPr>
          <a:xfrm>
            <a:off x="3888739" y="4130040"/>
            <a:ext cx="6203950" cy="436880"/>
          </a:xfrm>
          <a:prstGeom prst="rect">
            <a:avLst/>
          </a:prstGeom>
        </p:spPr>
        <p:txBody>
          <a:bodyPr vert="horz" wrap="square" lIns="0" tIns="12700" rIns="0" bIns="0" rtlCol="0">
            <a:spAutoFit/>
          </a:bodyPr>
          <a:lstStyle/>
          <a:p>
            <a:pPr marL="12700">
              <a:spcBef>
                <a:spcPts val="100"/>
              </a:spcBef>
              <a:tabLst>
                <a:tab pos="926465" algn="l"/>
              </a:tabLst>
            </a:pPr>
            <a:r>
              <a:rPr sz="2700" b="1" spc="-5" dirty="0">
                <a:solidFill>
                  <a:srgbClr val="565F6C"/>
                </a:solidFill>
                <a:latin typeface="TeXGyreSchola"/>
                <a:cs typeface="TeXGyreSchola"/>
              </a:rPr>
              <a:t>2.	</a:t>
            </a:r>
            <a:r>
              <a:rPr sz="2700" b="1" spc="5" dirty="0">
                <a:solidFill>
                  <a:srgbClr val="565F6C"/>
                </a:solidFill>
                <a:latin typeface="TeXGyreSchola"/>
                <a:cs typeface="TeXGyreSchola"/>
              </a:rPr>
              <a:t>R</a:t>
            </a:r>
            <a:r>
              <a:rPr sz="2150" b="1" spc="5" dirty="0">
                <a:solidFill>
                  <a:srgbClr val="565F6C"/>
                </a:solidFill>
                <a:latin typeface="TeXGyreSchola"/>
                <a:cs typeface="TeXGyreSchola"/>
              </a:rPr>
              <a:t>EFERENCES OR</a:t>
            </a:r>
            <a:r>
              <a:rPr sz="2150" b="1" spc="220" dirty="0">
                <a:solidFill>
                  <a:srgbClr val="565F6C"/>
                </a:solidFill>
                <a:latin typeface="TeXGyreSchola"/>
                <a:cs typeface="TeXGyreSchola"/>
              </a:rPr>
              <a:t> </a:t>
            </a:r>
            <a:r>
              <a:rPr sz="2700" b="1" spc="5" dirty="0">
                <a:solidFill>
                  <a:srgbClr val="565F6C"/>
                </a:solidFill>
                <a:latin typeface="TeXGyreSchola"/>
                <a:cs typeface="TeXGyreSchola"/>
              </a:rPr>
              <a:t>B</a:t>
            </a:r>
            <a:r>
              <a:rPr sz="2150" b="1" spc="5" dirty="0">
                <a:solidFill>
                  <a:srgbClr val="565F6C"/>
                </a:solidFill>
                <a:latin typeface="TeXGyreSchola"/>
                <a:cs typeface="TeXGyreSchola"/>
              </a:rPr>
              <a:t>IBLIOGRAPHY</a:t>
            </a:r>
            <a:endParaRPr sz="2150">
              <a:latin typeface="TeXGyreSchola"/>
              <a:cs typeface="TeXGyreSchola"/>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59940" y="792637"/>
            <a:ext cx="5560060" cy="689932"/>
          </a:xfrm>
          <a:prstGeom prst="rect">
            <a:avLst/>
          </a:prstGeom>
        </p:spPr>
        <p:txBody>
          <a:bodyPr vert="horz" wrap="square" lIns="0" tIns="12700" rIns="0" bIns="0" rtlCol="0" anchor="ctr">
            <a:spAutoFit/>
          </a:bodyPr>
          <a:lstStyle/>
          <a:p>
            <a:pPr marL="12700">
              <a:lnSpc>
                <a:spcPct val="100000"/>
              </a:lnSpc>
              <a:spcBef>
                <a:spcPts val="100"/>
              </a:spcBef>
            </a:pPr>
            <a:r>
              <a:rPr spc="-5" dirty="0"/>
              <a:t>APA STYLE REFERENCES</a:t>
            </a:r>
          </a:p>
        </p:txBody>
      </p:sp>
      <p:sp>
        <p:nvSpPr>
          <p:cNvPr id="3" name="object 3"/>
          <p:cNvSpPr txBox="1"/>
          <p:nvPr/>
        </p:nvSpPr>
        <p:spPr>
          <a:xfrm>
            <a:off x="1974216" y="2000250"/>
            <a:ext cx="7306945" cy="3911600"/>
          </a:xfrm>
          <a:prstGeom prst="rect">
            <a:avLst/>
          </a:prstGeom>
        </p:spPr>
        <p:txBody>
          <a:bodyPr vert="horz" wrap="square" lIns="0" tIns="12700" rIns="0" bIns="0" rtlCol="0">
            <a:spAutoFit/>
          </a:bodyPr>
          <a:lstStyle/>
          <a:p>
            <a:pPr marL="285750" marR="264160" indent="-273050">
              <a:spcBef>
                <a:spcPts val="100"/>
              </a:spcBef>
              <a:buClr>
                <a:srgbClr val="FD8537"/>
              </a:buClr>
              <a:buSzPct val="68750"/>
              <a:buFont typeface="Wingdings"/>
              <a:buChar char=""/>
              <a:tabLst>
                <a:tab pos="285750" algn="l"/>
              </a:tabLst>
            </a:pPr>
            <a:r>
              <a:rPr sz="2400" dirty="0">
                <a:latin typeface="TeXGyreSchola"/>
                <a:cs typeface="TeXGyreSchola"/>
              </a:rPr>
              <a:t>At </a:t>
            </a:r>
            <a:r>
              <a:rPr sz="2400" spc="-5" dirty="0">
                <a:latin typeface="TeXGyreSchola"/>
                <a:cs typeface="TeXGyreSchola"/>
              </a:rPr>
              <a:t>the end </a:t>
            </a:r>
            <a:r>
              <a:rPr sz="2400" dirty="0">
                <a:latin typeface="TeXGyreSchola"/>
                <a:cs typeface="TeXGyreSchola"/>
              </a:rPr>
              <a:t>of </a:t>
            </a:r>
            <a:r>
              <a:rPr sz="2400" spc="-5" dirty="0">
                <a:latin typeface="TeXGyreSchola"/>
                <a:cs typeface="TeXGyreSchola"/>
              </a:rPr>
              <a:t>your assignment, </a:t>
            </a:r>
            <a:r>
              <a:rPr sz="2400" dirty="0">
                <a:latin typeface="TeXGyreSchola"/>
                <a:cs typeface="TeXGyreSchola"/>
              </a:rPr>
              <a:t>you </a:t>
            </a:r>
            <a:r>
              <a:rPr sz="2400" spc="-5" dirty="0">
                <a:latin typeface="TeXGyreSchola"/>
                <a:cs typeface="TeXGyreSchola"/>
              </a:rPr>
              <a:t>are required  </a:t>
            </a:r>
            <a:r>
              <a:rPr sz="2400" dirty="0">
                <a:latin typeface="TeXGyreSchola"/>
                <a:cs typeface="TeXGyreSchola"/>
              </a:rPr>
              <a:t>to </a:t>
            </a:r>
            <a:r>
              <a:rPr sz="2400" spc="-5" dirty="0">
                <a:latin typeface="TeXGyreSchola"/>
                <a:cs typeface="TeXGyreSchola"/>
              </a:rPr>
              <a:t>provide the full bibliographic information for  each source cited in </a:t>
            </a:r>
            <a:r>
              <a:rPr sz="2400" dirty="0">
                <a:latin typeface="TeXGyreSchola"/>
                <a:cs typeface="TeXGyreSchola"/>
              </a:rPr>
              <a:t>text. </a:t>
            </a:r>
            <a:r>
              <a:rPr sz="2400" spc="-5" dirty="0">
                <a:latin typeface="TeXGyreSchola"/>
                <a:cs typeface="TeXGyreSchola"/>
              </a:rPr>
              <a:t>References must </a:t>
            </a:r>
            <a:r>
              <a:rPr sz="2400" dirty="0">
                <a:latin typeface="TeXGyreSchola"/>
                <a:cs typeface="TeXGyreSchola"/>
              </a:rPr>
              <a:t>be  </a:t>
            </a:r>
            <a:r>
              <a:rPr sz="2400" spc="-5" dirty="0">
                <a:latin typeface="TeXGyreSchola"/>
                <a:cs typeface="TeXGyreSchola"/>
              </a:rPr>
              <a:t>listed in alphabetical order </a:t>
            </a:r>
            <a:r>
              <a:rPr sz="2400" dirty="0">
                <a:latin typeface="TeXGyreSchola"/>
                <a:cs typeface="TeXGyreSchola"/>
              </a:rPr>
              <a:t>by </a:t>
            </a:r>
            <a:r>
              <a:rPr sz="2400" spc="-5" dirty="0">
                <a:latin typeface="TeXGyreSchola"/>
                <a:cs typeface="TeXGyreSchola"/>
              </a:rPr>
              <a:t>author, and then  chronologically.</a:t>
            </a:r>
            <a:endParaRPr sz="2400" dirty="0">
              <a:latin typeface="TeXGyreSchola"/>
              <a:cs typeface="TeXGyreSchola"/>
            </a:endParaRPr>
          </a:p>
          <a:p>
            <a:pPr marL="285750" marR="337820" indent="-273050">
              <a:spcBef>
                <a:spcPts val="600"/>
              </a:spcBef>
              <a:buClr>
                <a:srgbClr val="FD8537"/>
              </a:buClr>
              <a:buSzPct val="68750"/>
              <a:buFont typeface="Wingdings"/>
              <a:buChar char=""/>
              <a:tabLst>
                <a:tab pos="285750" algn="l"/>
              </a:tabLst>
            </a:pPr>
            <a:r>
              <a:rPr sz="2400" spc="-5" dirty="0">
                <a:latin typeface="TeXGyreSchola"/>
                <a:cs typeface="TeXGyreSchola"/>
              </a:rPr>
              <a:t>Start the list </a:t>
            </a:r>
            <a:r>
              <a:rPr sz="2400" dirty="0">
                <a:latin typeface="TeXGyreSchola"/>
                <a:cs typeface="TeXGyreSchola"/>
              </a:rPr>
              <a:t>of </a:t>
            </a:r>
            <a:r>
              <a:rPr sz="2400" spc="-5" dirty="0">
                <a:latin typeface="TeXGyreSchola"/>
                <a:cs typeface="TeXGyreSchola"/>
              </a:rPr>
              <a:t>references on </a:t>
            </a:r>
            <a:r>
              <a:rPr sz="2400" dirty="0">
                <a:latin typeface="TeXGyreSchola"/>
                <a:cs typeface="TeXGyreSchola"/>
              </a:rPr>
              <a:t>a </a:t>
            </a:r>
            <a:r>
              <a:rPr sz="2400" spc="-5" dirty="0">
                <a:latin typeface="TeXGyreSchola"/>
                <a:cs typeface="TeXGyreSchola"/>
              </a:rPr>
              <a:t>new </a:t>
            </a:r>
            <a:r>
              <a:rPr sz="2400" dirty="0">
                <a:latin typeface="TeXGyreSchola"/>
                <a:cs typeface="TeXGyreSchola"/>
              </a:rPr>
              <a:t>page at </a:t>
            </a:r>
            <a:r>
              <a:rPr sz="2400" spc="-5" dirty="0">
                <a:latin typeface="TeXGyreSchola"/>
                <a:cs typeface="TeXGyreSchola"/>
              </a:rPr>
              <a:t>the  end </a:t>
            </a:r>
            <a:r>
              <a:rPr sz="2400" dirty="0">
                <a:latin typeface="TeXGyreSchola"/>
                <a:cs typeface="TeXGyreSchola"/>
              </a:rPr>
              <a:t>of </a:t>
            </a:r>
            <a:r>
              <a:rPr sz="2400" spc="-5" dirty="0">
                <a:latin typeface="TeXGyreSchola"/>
                <a:cs typeface="TeXGyreSchola"/>
              </a:rPr>
              <a:t>your</a:t>
            </a:r>
            <a:r>
              <a:rPr sz="2400" spc="-15" dirty="0">
                <a:latin typeface="TeXGyreSchola"/>
                <a:cs typeface="TeXGyreSchola"/>
              </a:rPr>
              <a:t> </a:t>
            </a:r>
            <a:r>
              <a:rPr sz="2400" spc="-5" dirty="0">
                <a:latin typeface="TeXGyreSchola"/>
                <a:cs typeface="TeXGyreSchola"/>
              </a:rPr>
              <a:t>assignment.</a:t>
            </a:r>
            <a:endParaRPr sz="2400" dirty="0">
              <a:latin typeface="TeXGyreSchola"/>
              <a:cs typeface="TeXGyreSchola"/>
            </a:endParaRPr>
          </a:p>
          <a:p>
            <a:pPr marL="285750" indent="-273050">
              <a:spcBef>
                <a:spcPts val="600"/>
              </a:spcBef>
              <a:buClr>
                <a:srgbClr val="FD8537"/>
              </a:buClr>
              <a:buSzPct val="68750"/>
              <a:buFont typeface="Wingdings"/>
              <a:buChar char=""/>
              <a:tabLst>
                <a:tab pos="285750" algn="l"/>
              </a:tabLst>
            </a:pPr>
            <a:r>
              <a:rPr sz="2400" spc="-5" dirty="0">
                <a:latin typeface="TeXGyreSchola"/>
                <a:cs typeface="TeXGyreSchola"/>
              </a:rPr>
              <a:t>References should use the hanging indent</a:t>
            </a:r>
            <a:r>
              <a:rPr sz="2400" spc="10" dirty="0">
                <a:latin typeface="TeXGyreSchola"/>
                <a:cs typeface="TeXGyreSchola"/>
              </a:rPr>
              <a:t> </a:t>
            </a:r>
            <a:r>
              <a:rPr sz="2400" spc="-5" dirty="0">
                <a:latin typeface="TeXGyreSchola"/>
                <a:cs typeface="TeXGyreSchola"/>
              </a:rPr>
              <a:t>format.</a:t>
            </a:r>
            <a:endParaRPr sz="2400" dirty="0">
              <a:latin typeface="TeXGyreSchola"/>
              <a:cs typeface="TeXGyreSchola"/>
            </a:endParaRPr>
          </a:p>
          <a:p>
            <a:pPr marL="285750" marR="557530" indent="-273050">
              <a:spcBef>
                <a:spcPts val="600"/>
              </a:spcBef>
              <a:buClr>
                <a:srgbClr val="FD8537"/>
              </a:buClr>
              <a:buSzPct val="68750"/>
              <a:buFont typeface="Wingdings"/>
              <a:buChar char=""/>
              <a:tabLst>
                <a:tab pos="285750" algn="l"/>
              </a:tabLst>
            </a:pPr>
            <a:r>
              <a:rPr sz="2400" spc="-5" dirty="0">
                <a:latin typeface="TeXGyreSchola"/>
                <a:cs typeface="TeXGyreSchola"/>
              </a:rPr>
              <a:t>Each reference </a:t>
            </a:r>
            <a:r>
              <a:rPr sz="2400" dirty="0">
                <a:latin typeface="TeXGyreSchola"/>
                <a:cs typeface="TeXGyreSchola"/>
              </a:rPr>
              <a:t>type </a:t>
            </a:r>
            <a:r>
              <a:rPr sz="2400" spc="-5" dirty="0">
                <a:latin typeface="TeXGyreSchola"/>
                <a:cs typeface="TeXGyreSchola"/>
              </a:rPr>
              <a:t>(e.g. Book, Journal) has </a:t>
            </a:r>
            <a:r>
              <a:rPr sz="2400" dirty="0">
                <a:latin typeface="TeXGyreSchola"/>
                <a:cs typeface="TeXGyreSchola"/>
              </a:rPr>
              <a:t>a  </a:t>
            </a:r>
            <a:r>
              <a:rPr sz="2400" spc="-5" dirty="0">
                <a:latin typeface="TeXGyreSchola"/>
                <a:cs typeface="TeXGyreSchola"/>
              </a:rPr>
              <a:t>standardised</a:t>
            </a:r>
            <a:r>
              <a:rPr sz="2400" spc="-10" dirty="0">
                <a:latin typeface="TeXGyreSchola"/>
                <a:cs typeface="TeXGyreSchola"/>
              </a:rPr>
              <a:t> </a:t>
            </a:r>
            <a:r>
              <a:rPr sz="2400" spc="-5" dirty="0">
                <a:latin typeface="TeXGyreSchola"/>
                <a:cs typeface="TeXGyreSchola"/>
              </a:rPr>
              <a:t>format.</a:t>
            </a:r>
            <a:endParaRPr sz="2400" dirty="0">
              <a:latin typeface="TeXGyreSchola"/>
              <a:cs typeface="TeXGyreSchol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905000" y="0"/>
            <a:ext cx="444500" cy="6858000"/>
          </a:xfrm>
          <a:custGeom>
            <a:avLst/>
            <a:gdLst/>
            <a:ahLst/>
            <a:cxnLst/>
            <a:rect l="l" t="t" r="r" b="b"/>
            <a:pathLst>
              <a:path w="444500" h="6858000">
                <a:moveTo>
                  <a:pt x="0" y="6858000"/>
                </a:moveTo>
                <a:lnTo>
                  <a:pt x="444500" y="6858000"/>
                </a:lnTo>
                <a:lnTo>
                  <a:pt x="444500" y="0"/>
                </a:lnTo>
                <a:lnTo>
                  <a:pt x="0" y="0"/>
                </a:lnTo>
                <a:lnTo>
                  <a:pt x="0" y="6858000"/>
                </a:lnTo>
                <a:close/>
              </a:path>
            </a:pathLst>
          </a:custGeom>
          <a:solidFill>
            <a:srgbClr val="FDC3AD">
              <a:alpha val="54098"/>
            </a:srgbClr>
          </a:solidFill>
        </p:spPr>
        <p:txBody>
          <a:bodyPr wrap="square" lIns="0" tIns="0" rIns="0" bIns="0" rtlCol="0"/>
          <a:lstStyle/>
          <a:p>
            <a:endParaRPr/>
          </a:p>
        </p:txBody>
      </p:sp>
      <p:sp>
        <p:nvSpPr>
          <p:cNvPr id="3" name="object 3"/>
          <p:cNvSpPr/>
          <p:nvPr/>
        </p:nvSpPr>
        <p:spPr>
          <a:xfrm>
            <a:off x="2406651" y="0"/>
            <a:ext cx="3175" cy="6858000"/>
          </a:xfrm>
          <a:custGeom>
            <a:avLst/>
            <a:gdLst/>
            <a:ahLst/>
            <a:cxnLst/>
            <a:rect l="l" t="t" r="r" b="b"/>
            <a:pathLst>
              <a:path w="3175" h="6858000">
                <a:moveTo>
                  <a:pt x="0" y="6858000"/>
                </a:moveTo>
                <a:lnTo>
                  <a:pt x="3175" y="6858000"/>
                </a:lnTo>
                <a:lnTo>
                  <a:pt x="3175" y="0"/>
                </a:lnTo>
                <a:lnTo>
                  <a:pt x="0" y="0"/>
                </a:lnTo>
                <a:lnTo>
                  <a:pt x="0" y="6858000"/>
                </a:lnTo>
                <a:close/>
              </a:path>
            </a:pathLst>
          </a:custGeom>
          <a:solidFill>
            <a:srgbClr val="FDC3AD">
              <a:alpha val="54098"/>
            </a:srgbClr>
          </a:solidFill>
        </p:spPr>
        <p:txBody>
          <a:bodyPr wrap="square" lIns="0" tIns="0" rIns="0" bIns="0" rtlCol="0"/>
          <a:lstStyle/>
          <a:p>
            <a:endParaRPr/>
          </a:p>
        </p:txBody>
      </p:sp>
      <p:sp>
        <p:nvSpPr>
          <p:cNvPr id="4" name="object 4"/>
          <p:cNvSpPr/>
          <p:nvPr/>
        </p:nvSpPr>
        <p:spPr>
          <a:xfrm>
            <a:off x="2466976" y="0"/>
            <a:ext cx="47625" cy="6858000"/>
          </a:xfrm>
          <a:custGeom>
            <a:avLst/>
            <a:gdLst/>
            <a:ahLst/>
            <a:cxnLst/>
            <a:rect l="l" t="t" r="r" b="b"/>
            <a:pathLst>
              <a:path w="47625" h="6858000">
                <a:moveTo>
                  <a:pt x="0" y="6858000"/>
                </a:moveTo>
                <a:lnTo>
                  <a:pt x="47625" y="6858000"/>
                </a:lnTo>
                <a:lnTo>
                  <a:pt x="47625" y="0"/>
                </a:lnTo>
                <a:lnTo>
                  <a:pt x="0" y="0"/>
                </a:lnTo>
                <a:lnTo>
                  <a:pt x="0" y="6858000"/>
                </a:lnTo>
                <a:close/>
              </a:path>
            </a:pathLst>
          </a:custGeom>
          <a:solidFill>
            <a:srgbClr val="FDC3AD">
              <a:alpha val="54098"/>
            </a:srgbClr>
          </a:solidFill>
        </p:spPr>
        <p:txBody>
          <a:bodyPr wrap="square" lIns="0" tIns="0" rIns="0" bIns="0" rtlCol="0"/>
          <a:lstStyle/>
          <a:p>
            <a:endParaRPr/>
          </a:p>
        </p:txBody>
      </p:sp>
      <p:sp>
        <p:nvSpPr>
          <p:cNvPr id="5" name="object 5"/>
          <p:cNvSpPr/>
          <p:nvPr/>
        </p:nvSpPr>
        <p:spPr>
          <a:xfrm>
            <a:off x="1799843" y="0"/>
            <a:ext cx="105410" cy="6858000"/>
          </a:xfrm>
          <a:custGeom>
            <a:avLst/>
            <a:gdLst/>
            <a:ahLst/>
            <a:cxnLst/>
            <a:rect l="l" t="t" r="r" b="b"/>
            <a:pathLst>
              <a:path w="105410" h="6858000">
                <a:moveTo>
                  <a:pt x="105156" y="6858000"/>
                </a:moveTo>
                <a:lnTo>
                  <a:pt x="0" y="6858000"/>
                </a:lnTo>
                <a:lnTo>
                  <a:pt x="0" y="0"/>
                </a:lnTo>
                <a:lnTo>
                  <a:pt x="105156" y="0"/>
                </a:lnTo>
                <a:lnTo>
                  <a:pt x="105156" y="6858000"/>
                </a:lnTo>
                <a:close/>
              </a:path>
            </a:pathLst>
          </a:custGeom>
          <a:solidFill>
            <a:srgbClr val="FFD9CE">
              <a:alpha val="36099"/>
            </a:srgbClr>
          </a:solidFill>
        </p:spPr>
        <p:txBody>
          <a:bodyPr wrap="square" lIns="0" tIns="0" rIns="0" bIns="0" rtlCol="0"/>
          <a:lstStyle/>
          <a:p>
            <a:endParaRPr/>
          </a:p>
        </p:txBody>
      </p:sp>
      <p:grpSp>
        <p:nvGrpSpPr>
          <p:cNvPr id="6" name="object 6"/>
          <p:cNvGrpSpPr/>
          <p:nvPr/>
        </p:nvGrpSpPr>
        <p:grpSpPr>
          <a:xfrm>
            <a:off x="2514600" y="0"/>
            <a:ext cx="228600" cy="6858000"/>
            <a:chOff x="990600" y="0"/>
            <a:chExt cx="228600" cy="6858000"/>
          </a:xfrm>
        </p:grpSpPr>
        <p:sp>
          <p:nvSpPr>
            <p:cNvPr id="7" name="object 7"/>
            <p:cNvSpPr/>
            <p:nvPr/>
          </p:nvSpPr>
          <p:spPr>
            <a:xfrm>
              <a:off x="990600" y="0"/>
              <a:ext cx="151130" cy="6858000"/>
            </a:xfrm>
            <a:custGeom>
              <a:avLst/>
              <a:gdLst/>
              <a:ahLst/>
              <a:cxnLst/>
              <a:rect l="l" t="t" r="r" b="b"/>
              <a:pathLst>
                <a:path w="151130" h="6858000">
                  <a:moveTo>
                    <a:pt x="0" y="6858000"/>
                  </a:moveTo>
                  <a:lnTo>
                    <a:pt x="150875" y="6858000"/>
                  </a:lnTo>
                  <a:lnTo>
                    <a:pt x="150875" y="0"/>
                  </a:lnTo>
                  <a:lnTo>
                    <a:pt x="0" y="0"/>
                  </a:lnTo>
                  <a:lnTo>
                    <a:pt x="0" y="6858000"/>
                  </a:lnTo>
                  <a:close/>
                </a:path>
              </a:pathLst>
            </a:custGeom>
            <a:solidFill>
              <a:srgbClr val="FFD9CE">
                <a:alpha val="70199"/>
              </a:srgbClr>
            </a:solidFill>
          </p:spPr>
          <p:txBody>
            <a:bodyPr wrap="square" lIns="0" tIns="0" rIns="0" bIns="0" rtlCol="0"/>
            <a:lstStyle/>
            <a:p>
              <a:endParaRPr/>
            </a:p>
          </p:txBody>
        </p:sp>
        <p:sp>
          <p:nvSpPr>
            <p:cNvPr id="8" name="object 8"/>
            <p:cNvSpPr/>
            <p:nvPr/>
          </p:nvSpPr>
          <p:spPr>
            <a:xfrm>
              <a:off x="1141476" y="0"/>
              <a:ext cx="78105" cy="6858000"/>
            </a:xfrm>
            <a:custGeom>
              <a:avLst/>
              <a:gdLst/>
              <a:ahLst/>
              <a:cxnLst/>
              <a:rect l="l" t="t" r="r" b="b"/>
              <a:pathLst>
                <a:path w="78105" h="6858000">
                  <a:moveTo>
                    <a:pt x="0" y="6858000"/>
                  </a:moveTo>
                  <a:lnTo>
                    <a:pt x="77724" y="6858000"/>
                  </a:lnTo>
                  <a:lnTo>
                    <a:pt x="77724" y="0"/>
                  </a:lnTo>
                  <a:lnTo>
                    <a:pt x="0" y="0"/>
                  </a:lnTo>
                  <a:lnTo>
                    <a:pt x="0" y="6858000"/>
                  </a:lnTo>
                  <a:close/>
                </a:path>
              </a:pathLst>
            </a:custGeom>
            <a:solidFill>
              <a:srgbClr val="FFECE8">
                <a:alpha val="70999"/>
              </a:srgbClr>
            </a:solidFill>
          </p:spPr>
          <p:txBody>
            <a:bodyPr wrap="square" lIns="0" tIns="0" rIns="0" bIns="0" rtlCol="0"/>
            <a:lstStyle/>
            <a:p>
              <a:endParaRPr/>
            </a:p>
          </p:txBody>
        </p:sp>
      </p:grpSp>
      <p:sp>
        <p:nvSpPr>
          <p:cNvPr id="9" name="object 9"/>
          <p:cNvSpPr/>
          <p:nvPr/>
        </p:nvSpPr>
        <p:spPr>
          <a:xfrm>
            <a:off x="2819400" y="0"/>
            <a:ext cx="76200" cy="6858000"/>
          </a:xfrm>
          <a:custGeom>
            <a:avLst/>
            <a:gdLst/>
            <a:ahLst/>
            <a:cxnLst/>
            <a:rect l="l" t="t" r="r" b="b"/>
            <a:pathLst>
              <a:path w="76200" h="6858000">
                <a:moveTo>
                  <a:pt x="0" y="6858000"/>
                </a:moveTo>
                <a:lnTo>
                  <a:pt x="76200" y="6858000"/>
                </a:lnTo>
                <a:lnTo>
                  <a:pt x="76200" y="0"/>
                </a:lnTo>
                <a:lnTo>
                  <a:pt x="0" y="0"/>
                </a:lnTo>
                <a:lnTo>
                  <a:pt x="0" y="6858000"/>
                </a:lnTo>
                <a:close/>
              </a:path>
            </a:pathLst>
          </a:custGeom>
          <a:solidFill>
            <a:srgbClr val="FFECE8">
              <a:alpha val="70999"/>
            </a:srgbClr>
          </a:solidFill>
        </p:spPr>
        <p:txBody>
          <a:bodyPr wrap="square" lIns="0" tIns="0" rIns="0" bIns="0" rtlCol="0"/>
          <a:lstStyle/>
          <a:p>
            <a:endParaRPr/>
          </a:p>
        </p:txBody>
      </p:sp>
      <p:sp>
        <p:nvSpPr>
          <p:cNvPr id="10" name="object 10"/>
          <p:cNvSpPr/>
          <p:nvPr/>
        </p:nvSpPr>
        <p:spPr>
          <a:xfrm>
            <a:off x="1601787" y="0"/>
            <a:ext cx="57150" cy="6858000"/>
          </a:xfrm>
          <a:custGeom>
            <a:avLst/>
            <a:gdLst/>
            <a:ahLst/>
            <a:cxnLst/>
            <a:rect l="l" t="t" r="r" b="b"/>
            <a:pathLst>
              <a:path w="57150" h="6858000">
                <a:moveTo>
                  <a:pt x="57150" y="6858000"/>
                </a:moveTo>
                <a:lnTo>
                  <a:pt x="0" y="6858000"/>
                </a:lnTo>
                <a:lnTo>
                  <a:pt x="0" y="0"/>
                </a:lnTo>
                <a:lnTo>
                  <a:pt x="57150" y="0"/>
                </a:lnTo>
                <a:lnTo>
                  <a:pt x="57150" y="6858000"/>
                </a:lnTo>
                <a:close/>
              </a:path>
            </a:pathLst>
          </a:custGeom>
          <a:solidFill>
            <a:srgbClr val="FDC3AD">
              <a:alpha val="72898"/>
            </a:srgbClr>
          </a:solidFill>
        </p:spPr>
        <p:txBody>
          <a:bodyPr wrap="square" lIns="0" tIns="0" rIns="0" bIns="0" rtlCol="0"/>
          <a:lstStyle/>
          <a:p>
            <a:endParaRPr/>
          </a:p>
        </p:txBody>
      </p:sp>
      <p:grpSp>
        <p:nvGrpSpPr>
          <p:cNvPr id="11" name="object 11"/>
          <p:cNvGrpSpPr/>
          <p:nvPr/>
        </p:nvGrpSpPr>
        <p:grpSpPr>
          <a:xfrm>
            <a:off x="2349501" y="0"/>
            <a:ext cx="117475" cy="6858000"/>
            <a:chOff x="825500" y="0"/>
            <a:chExt cx="117475" cy="6858000"/>
          </a:xfrm>
        </p:grpSpPr>
        <p:sp>
          <p:nvSpPr>
            <p:cNvPr id="12" name="object 12"/>
            <p:cNvSpPr/>
            <p:nvPr/>
          </p:nvSpPr>
          <p:spPr>
            <a:xfrm>
              <a:off x="885825" y="0"/>
              <a:ext cx="57150" cy="6858000"/>
            </a:xfrm>
            <a:custGeom>
              <a:avLst/>
              <a:gdLst/>
              <a:ahLst/>
              <a:cxnLst/>
              <a:rect l="l" t="t" r="r" b="b"/>
              <a:pathLst>
                <a:path w="57150" h="6858000">
                  <a:moveTo>
                    <a:pt x="57150" y="6858000"/>
                  </a:moveTo>
                  <a:lnTo>
                    <a:pt x="0" y="6858000"/>
                  </a:lnTo>
                  <a:lnTo>
                    <a:pt x="0" y="0"/>
                  </a:lnTo>
                  <a:lnTo>
                    <a:pt x="57150" y="0"/>
                  </a:lnTo>
                  <a:lnTo>
                    <a:pt x="57150" y="6858000"/>
                  </a:lnTo>
                  <a:close/>
                </a:path>
              </a:pathLst>
            </a:custGeom>
            <a:solidFill>
              <a:srgbClr val="FFECE8">
                <a:alpha val="83099"/>
              </a:srgbClr>
            </a:solidFill>
          </p:spPr>
          <p:txBody>
            <a:bodyPr wrap="square" lIns="0" tIns="0" rIns="0" bIns="0" rtlCol="0"/>
            <a:lstStyle/>
            <a:p>
              <a:endParaRPr/>
            </a:p>
          </p:txBody>
        </p:sp>
        <p:sp>
          <p:nvSpPr>
            <p:cNvPr id="13" name="object 13"/>
            <p:cNvSpPr/>
            <p:nvPr/>
          </p:nvSpPr>
          <p:spPr>
            <a:xfrm>
              <a:off x="825500" y="0"/>
              <a:ext cx="57150" cy="6858000"/>
            </a:xfrm>
            <a:custGeom>
              <a:avLst/>
              <a:gdLst/>
              <a:ahLst/>
              <a:cxnLst/>
              <a:rect l="l" t="t" r="r" b="b"/>
              <a:pathLst>
                <a:path w="57150" h="6858000">
                  <a:moveTo>
                    <a:pt x="57150" y="6858000"/>
                  </a:moveTo>
                  <a:lnTo>
                    <a:pt x="0" y="6858000"/>
                  </a:lnTo>
                  <a:lnTo>
                    <a:pt x="0" y="0"/>
                  </a:lnTo>
                  <a:lnTo>
                    <a:pt x="57150" y="0"/>
                  </a:lnTo>
                  <a:lnTo>
                    <a:pt x="57150" y="6858000"/>
                  </a:lnTo>
                  <a:close/>
                </a:path>
              </a:pathLst>
            </a:custGeom>
            <a:solidFill>
              <a:srgbClr val="FDC3AD"/>
            </a:solidFill>
          </p:spPr>
          <p:txBody>
            <a:bodyPr wrap="square" lIns="0" tIns="0" rIns="0" bIns="0" rtlCol="0"/>
            <a:lstStyle/>
            <a:p>
              <a:endParaRPr/>
            </a:p>
          </p:txBody>
        </p:sp>
      </p:grpSp>
      <p:sp>
        <p:nvSpPr>
          <p:cNvPr id="14" name="object 14"/>
          <p:cNvSpPr/>
          <p:nvPr/>
        </p:nvSpPr>
        <p:spPr>
          <a:xfrm>
            <a:off x="3236913" y="0"/>
            <a:ext cx="28575" cy="6858000"/>
          </a:xfrm>
          <a:custGeom>
            <a:avLst/>
            <a:gdLst/>
            <a:ahLst/>
            <a:cxnLst/>
            <a:rect l="l" t="t" r="r" b="b"/>
            <a:pathLst>
              <a:path w="28575" h="6858000">
                <a:moveTo>
                  <a:pt x="28575" y="6858000"/>
                </a:moveTo>
                <a:lnTo>
                  <a:pt x="0" y="6858000"/>
                </a:lnTo>
                <a:lnTo>
                  <a:pt x="0" y="0"/>
                </a:lnTo>
                <a:lnTo>
                  <a:pt x="28575" y="0"/>
                </a:lnTo>
                <a:lnTo>
                  <a:pt x="28575" y="6858000"/>
                </a:lnTo>
                <a:close/>
              </a:path>
            </a:pathLst>
          </a:custGeom>
          <a:solidFill>
            <a:srgbClr val="FDC3AD">
              <a:alpha val="81999"/>
            </a:srgbClr>
          </a:solidFill>
        </p:spPr>
        <p:txBody>
          <a:bodyPr wrap="square" lIns="0" tIns="0" rIns="0" bIns="0" rtlCol="0"/>
          <a:lstStyle/>
          <a:p>
            <a:endParaRPr/>
          </a:p>
        </p:txBody>
      </p:sp>
      <p:sp>
        <p:nvSpPr>
          <p:cNvPr id="15" name="object 15"/>
          <p:cNvSpPr/>
          <p:nvPr/>
        </p:nvSpPr>
        <p:spPr>
          <a:xfrm>
            <a:off x="2586038" y="0"/>
            <a:ext cx="9525" cy="6858000"/>
          </a:xfrm>
          <a:custGeom>
            <a:avLst/>
            <a:gdLst/>
            <a:ahLst/>
            <a:cxnLst/>
            <a:rect l="l" t="t" r="r" b="b"/>
            <a:pathLst>
              <a:path w="9525" h="6858000">
                <a:moveTo>
                  <a:pt x="9525" y="6858000"/>
                </a:moveTo>
                <a:lnTo>
                  <a:pt x="0" y="6858000"/>
                </a:lnTo>
                <a:lnTo>
                  <a:pt x="0" y="0"/>
                </a:lnTo>
                <a:lnTo>
                  <a:pt x="9525" y="0"/>
                </a:lnTo>
                <a:lnTo>
                  <a:pt x="9525" y="6858000"/>
                </a:lnTo>
                <a:close/>
              </a:path>
            </a:pathLst>
          </a:custGeom>
          <a:solidFill>
            <a:srgbClr val="FDC3AD"/>
          </a:solidFill>
        </p:spPr>
        <p:txBody>
          <a:bodyPr wrap="square" lIns="0" tIns="0" rIns="0" bIns="0" rtlCol="0"/>
          <a:lstStyle/>
          <a:p>
            <a:endParaRPr/>
          </a:p>
        </p:txBody>
      </p:sp>
      <p:sp>
        <p:nvSpPr>
          <p:cNvPr id="16" name="object 16"/>
          <p:cNvSpPr/>
          <p:nvPr/>
        </p:nvSpPr>
        <p:spPr>
          <a:xfrm>
            <a:off x="10609263" y="0"/>
            <a:ext cx="57150" cy="6858000"/>
          </a:xfrm>
          <a:custGeom>
            <a:avLst/>
            <a:gdLst/>
            <a:ahLst/>
            <a:cxnLst/>
            <a:rect l="l" t="t" r="r" b="b"/>
            <a:pathLst>
              <a:path w="57150" h="6858000">
                <a:moveTo>
                  <a:pt x="11430" y="0"/>
                </a:moveTo>
                <a:lnTo>
                  <a:pt x="0" y="0"/>
                </a:lnTo>
                <a:lnTo>
                  <a:pt x="0" y="6858000"/>
                </a:lnTo>
                <a:lnTo>
                  <a:pt x="11430" y="6858000"/>
                </a:lnTo>
                <a:lnTo>
                  <a:pt x="11430" y="0"/>
                </a:lnTo>
                <a:close/>
              </a:path>
              <a:path w="57150" h="6858000">
                <a:moveTo>
                  <a:pt x="57150" y="0"/>
                </a:moveTo>
                <a:lnTo>
                  <a:pt x="22860" y="0"/>
                </a:lnTo>
                <a:lnTo>
                  <a:pt x="22860" y="6858000"/>
                </a:lnTo>
                <a:lnTo>
                  <a:pt x="57150" y="6858000"/>
                </a:lnTo>
                <a:lnTo>
                  <a:pt x="57150" y="0"/>
                </a:lnTo>
                <a:close/>
              </a:path>
            </a:pathLst>
          </a:custGeom>
          <a:solidFill>
            <a:srgbClr val="FDC3AD"/>
          </a:solidFill>
        </p:spPr>
        <p:txBody>
          <a:bodyPr wrap="square" lIns="0" tIns="0" rIns="0" bIns="0" rtlCol="0"/>
          <a:lstStyle/>
          <a:p>
            <a:endParaRPr/>
          </a:p>
        </p:txBody>
      </p:sp>
      <p:grpSp>
        <p:nvGrpSpPr>
          <p:cNvPr id="17" name="object 17"/>
          <p:cNvGrpSpPr/>
          <p:nvPr/>
        </p:nvGrpSpPr>
        <p:grpSpPr>
          <a:xfrm>
            <a:off x="2133601" y="0"/>
            <a:ext cx="1660525" cy="6858000"/>
            <a:chOff x="609600" y="0"/>
            <a:chExt cx="1660525" cy="6858000"/>
          </a:xfrm>
        </p:grpSpPr>
        <p:sp>
          <p:nvSpPr>
            <p:cNvPr id="18" name="object 18"/>
            <p:cNvSpPr/>
            <p:nvPr/>
          </p:nvSpPr>
          <p:spPr>
            <a:xfrm>
              <a:off x="1219200" y="0"/>
              <a:ext cx="76200" cy="6858000"/>
            </a:xfrm>
            <a:custGeom>
              <a:avLst/>
              <a:gdLst/>
              <a:ahLst/>
              <a:cxnLst/>
              <a:rect l="l" t="t" r="r" b="b"/>
              <a:pathLst>
                <a:path w="76200" h="6858000">
                  <a:moveTo>
                    <a:pt x="76200" y="6858000"/>
                  </a:moveTo>
                  <a:lnTo>
                    <a:pt x="0" y="6858000"/>
                  </a:lnTo>
                  <a:lnTo>
                    <a:pt x="0" y="0"/>
                  </a:lnTo>
                  <a:lnTo>
                    <a:pt x="76200" y="0"/>
                  </a:lnTo>
                  <a:lnTo>
                    <a:pt x="76200" y="6858000"/>
                  </a:lnTo>
                  <a:close/>
                </a:path>
              </a:pathLst>
            </a:custGeom>
            <a:solidFill>
              <a:srgbClr val="FDC3AD">
                <a:alpha val="50999"/>
              </a:srgbClr>
            </a:solidFill>
          </p:spPr>
          <p:txBody>
            <a:bodyPr wrap="square" lIns="0" tIns="0" rIns="0" bIns="0" rtlCol="0"/>
            <a:lstStyle/>
            <a:p>
              <a:endParaRPr/>
            </a:p>
          </p:txBody>
        </p:sp>
        <p:sp>
          <p:nvSpPr>
            <p:cNvPr id="19" name="object 19"/>
            <p:cNvSpPr/>
            <p:nvPr/>
          </p:nvSpPr>
          <p:spPr>
            <a:xfrm>
              <a:off x="609600" y="3429000"/>
              <a:ext cx="1341755" cy="2079625"/>
            </a:xfrm>
            <a:custGeom>
              <a:avLst/>
              <a:gdLst/>
              <a:ahLst/>
              <a:cxnLst/>
              <a:rect l="l" t="t" r="r" b="b"/>
              <a:pathLst>
                <a:path w="1341755" h="2079625">
                  <a:moveTo>
                    <a:pt x="1295400" y="647700"/>
                  </a:moveTo>
                  <a:lnTo>
                    <a:pt x="1293622" y="599363"/>
                  </a:lnTo>
                  <a:lnTo>
                    <a:pt x="1288376" y="551992"/>
                  </a:lnTo>
                  <a:lnTo>
                    <a:pt x="1279779" y="505714"/>
                  </a:lnTo>
                  <a:lnTo>
                    <a:pt x="1267968" y="460641"/>
                  </a:lnTo>
                  <a:lnTo>
                    <a:pt x="1253070" y="416915"/>
                  </a:lnTo>
                  <a:lnTo>
                    <a:pt x="1235202" y="374650"/>
                  </a:lnTo>
                  <a:lnTo>
                    <a:pt x="1214475" y="333984"/>
                  </a:lnTo>
                  <a:lnTo>
                    <a:pt x="1191044" y="295021"/>
                  </a:lnTo>
                  <a:lnTo>
                    <a:pt x="1165021" y="257911"/>
                  </a:lnTo>
                  <a:lnTo>
                    <a:pt x="1136523" y="222770"/>
                  </a:lnTo>
                  <a:lnTo>
                    <a:pt x="1105687" y="189712"/>
                  </a:lnTo>
                  <a:lnTo>
                    <a:pt x="1072629" y="158877"/>
                  </a:lnTo>
                  <a:lnTo>
                    <a:pt x="1037488" y="130378"/>
                  </a:lnTo>
                  <a:lnTo>
                    <a:pt x="1000379" y="104355"/>
                  </a:lnTo>
                  <a:lnTo>
                    <a:pt x="961415" y="80924"/>
                  </a:lnTo>
                  <a:lnTo>
                    <a:pt x="920750" y="60198"/>
                  </a:lnTo>
                  <a:lnTo>
                    <a:pt x="878484" y="42329"/>
                  </a:lnTo>
                  <a:lnTo>
                    <a:pt x="834758" y="27432"/>
                  </a:lnTo>
                  <a:lnTo>
                    <a:pt x="789686" y="15621"/>
                  </a:lnTo>
                  <a:lnTo>
                    <a:pt x="743407" y="7023"/>
                  </a:lnTo>
                  <a:lnTo>
                    <a:pt x="696036" y="1778"/>
                  </a:lnTo>
                  <a:lnTo>
                    <a:pt x="647700" y="0"/>
                  </a:lnTo>
                  <a:lnTo>
                    <a:pt x="599351" y="1778"/>
                  </a:lnTo>
                  <a:lnTo>
                    <a:pt x="551980" y="7023"/>
                  </a:lnTo>
                  <a:lnTo>
                    <a:pt x="505701" y="15621"/>
                  </a:lnTo>
                  <a:lnTo>
                    <a:pt x="460629" y="27432"/>
                  </a:lnTo>
                  <a:lnTo>
                    <a:pt x="416902" y="42329"/>
                  </a:lnTo>
                  <a:lnTo>
                    <a:pt x="374637" y="60198"/>
                  </a:lnTo>
                  <a:lnTo>
                    <a:pt x="333971" y="80924"/>
                  </a:lnTo>
                  <a:lnTo>
                    <a:pt x="295008" y="104355"/>
                  </a:lnTo>
                  <a:lnTo>
                    <a:pt x="257898" y="130378"/>
                  </a:lnTo>
                  <a:lnTo>
                    <a:pt x="222758" y="158877"/>
                  </a:lnTo>
                  <a:lnTo>
                    <a:pt x="189699" y="189712"/>
                  </a:lnTo>
                  <a:lnTo>
                    <a:pt x="158864" y="222770"/>
                  </a:lnTo>
                  <a:lnTo>
                    <a:pt x="130365" y="257911"/>
                  </a:lnTo>
                  <a:lnTo>
                    <a:pt x="104343" y="295021"/>
                  </a:lnTo>
                  <a:lnTo>
                    <a:pt x="80911" y="333984"/>
                  </a:lnTo>
                  <a:lnTo>
                    <a:pt x="60185" y="374650"/>
                  </a:lnTo>
                  <a:lnTo>
                    <a:pt x="42316" y="416915"/>
                  </a:lnTo>
                  <a:lnTo>
                    <a:pt x="27419" y="460641"/>
                  </a:lnTo>
                  <a:lnTo>
                    <a:pt x="15608" y="505714"/>
                  </a:lnTo>
                  <a:lnTo>
                    <a:pt x="7010" y="551992"/>
                  </a:lnTo>
                  <a:lnTo>
                    <a:pt x="1765" y="599363"/>
                  </a:lnTo>
                  <a:lnTo>
                    <a:pt x="0" y="647700"/>
                  </a:lnTo>
                  <a:lnTo>
                    <a:pt x="1765" y="696048"/>
                  </a:lnTo>
                  <a:lnTo>
                    <a:pt x="7010" y="743419"/>
                  </a:lnTo>
                  <a:lnTo>
                    <a:pt x="15608" y="789698"/>
                  </a:lnTo>
                  <a:lnTo>
                    <a:pt x="27419" y="834771"/>
                  </a:lnTo>
                  <a:lnTo>
                    <a:pt x="42316" y="878497"/>
                  </a:lnTo>
                  <a:lnTo>
                    <a:pt x="60185" y="920762"/>
                  </a:lnTo>
                  <a:lnTo>
                    <a:pt x="80911" y="961428"/>
                  </a:lnTo>
                  <a:lnTo>
                    <a:pt x="104343" y="1000391"/>
                  </a:lnTo>
                  <a:lnTo>
                    <a:pt x="130365" y="1037501"/>
                  </a:lnTo>
                  <a:lnTo>
                    <a:pt x="158864" y="1072642"/>
                  </a:lnTo>
                  <a:lnTo>
                    <a:pt x="189699" y="1105700"/>
                  </a:lnTo>
                  <a:lnTo>
                    <a:pt x="222758" y="1136535"/>
                  </a:lnTo>
                  <a:lnTo>
                    <a:pt x="257898" y="1165034"/>
                  </a:lnTo>
                  <a:lnTo>
                    <a:pt x="295008" y="1191056"/>
                  </a:lnTo>
                  <a:lnTo>
                    <a:pt x="333971" y="1214488"/>
                  </a:lnTo>
                  <a:lnTo>
                    <a:pt x="374637" y="1235214"/>
                  </a:lnTo>
                  <a:lnTo>
                    <a:pt x="416902" y="1253083"/>
                  </a:lnTo>
                  <a:lnTo>
                    <a:pt x="460629" y="1267980"/>
                  </a:lnTo>
                  <a:lnTo>
                    <a:pt x="505701" y="1279791"/>
                  </a:lnTo>
                  <a:lnTo>
                    <a:pt x="551980" y="1288389"/>
                  </a:lnTo>
                  <a:lnTo>
                    <a:pt x="599351" y="1293634"/>
                  </a:lnTo>
                  <a:lnTo>
                    <a:pt x="647700" y="1295400"/>
                  </a:lnTo>
                  <a:lnTo>
                    <a:pt x="696036" y="1293634"/>
                  </a:lnTo>
                  <a:lnTo>
                    <a:pt x="743407" y="1288389"/>
                  </a:lnTo>
                  <a:lnTo>
                    <a:pt x="789686" y="1279791"/>
                  </a:lnTo>
                  <a:lnTo>
                    <a:pt x="834758" y="1267980"/>
                  </a:lnTo>
                  <a:lnTo>
                    <a:pt x="878484" y="1253083"/>
                  </a:lnTo>
                  <a:lnTo>
                    <a:pt x="920750" y="1235214"/>
                  </a:lnTo>
                  <a:lnTo>
                    <a:pt x="961415" y="1214488"/>
                  </a:lnTo>
                  <a:lnTo>
                    <a:pt x="1000379" y="1191056"/>
                  </a:lnTo>
                  <a:lnTo>
                    <a:pt x="1037488" y="1165034"/>
                  </a:lnTo>
                  <a:lnTo>
                    <a:pt x="1072629" y="1136535"/>
                  </a:lnTo>
                  <a:lnTo>
                    <a:pt x="1105687" y="1105700"/>
                  </a:lnTo>
                  <a:lnTo>
                    <a:pt x="1136523" y="1072642"/>
                  </a:lnTo>
                  <a:lnTo>
                    <a:pt x="1165021" y="1037501"/>
                  </a:lnTo>
                  <a:lnTo>
                    <a:pt x="1191044" y="1000391"/>
                  </a:lnTo>
                  <a:lnTo>
                    <a:pt x="1214475" y="961428"/>
                  </a:lnTo>
                  <a:lnTo>
                    <a:pt x="1235202" y="920762"/>
                  </a:lnTo>
                  <a:lnTo>
                    <a:pt x="1253070" y="878497"/>
                  </a:lnTo>
                  <a:lnTo>
                    <a:pt x="1267968" y="834771"/>
                  </a:lnTo>
                  <a:lnTo>
                    <a:pt x="1279779" y="789698"/>
                  </a:lnTo>
                  <a:lnTo>
                    <a:pt x="1288376" y="743419"/>
                  </a:lnTo>
                  <a:lnTo>
                    <a:pt x="1293622" y="696048"/>
                  </a:lnTo>
                  <a:lnTo>
                    <a:pt x="1295400" y="647700"/>
                  </a:lnTo>
                  <a:close/>
                </a:path>
                <a:path w="1341755" h="2079625">
                  <a:moveTo>
                    <a:pt x="1341437" y="1758950"/>
                  </a:moveTo>
                  <a:lnTo>
                    <a:pt x="1337957" y="1711566"/>
                  </a:lnTo>
                  <a:lnTo>
                    <a:pt x="1327848" y="1666341"/>
                  </a:lnTo>
                  <a:lnTo>
                    <a:pt x="1311630" y="1623771"/>
                  </a:lnTo>
                  <a:lnTo>
                    <a:pt x="1289773" y="1584350"/>
                  </a:lnTo>
                  <a:lnTo>
                    <a:pt x="1262773" y="1548574"/>
                  </a:lnTo>
                  <a:lnTo>
                    <a:pt x="1231138" y="1516938"/>
                  </a:lnTo>
                  <a:lnTo>
                    <a:pt x="1195362" y="1489938"/>
                  </a:lnTo>
                  <a:lnTo>
                    <a:pt x="1155941" y="1468081"/>
                  </a:lnTo>
                  <a:lnTo>
                    <a:pt x="1113370" y="1451864"/>
                  </a:lnTo>
                  <a:lnTo>
                    <a:pt x="1068146" y="1441754"/>
                  </a:lnTo>
                  <a:lnTo>
                    <a:pt x="1020762" y="1438275"/>
                  </a:lnTo>
                  <a:lnTo>
                    <a:pt x="973366" y="1441754"/>
                  </a:lnTo>
                  <a:lnTo>
                    <a:pt x="928141" y="1451851"/>
                  </a:lnTo>
                  <a:lnTo>
                    <a:pt x="885558" y="1468081"/>
                  </a:lnTo>
                  <a:lnTo>
                    <a:pt x="846124" y="1489938"/>
                  </a:lnTo>
                  <a:lnTo>
                    <a:pt x="810310" y="1516913"/>
                  </a:lnTo>
                  <a:lnTo>
                    <a:pt x="778649" y="1548523"/>
                  </a:lnTo>
                  <a:lnTo>
                    <a:pt x="751598" y="1584286"/>
                  </a:lnTo>
                  <a:lnTo>
                    <a:pt x="729665" y="1623669"/>
                  </a:lnTo>
                  <a:lnTo>
                    <a:pt x="713346" y="1666201"/>
                  </a:lnTo>
                  <a:lnTo>
                    <a:pt x="703122" y="1711375"/>
                  </a:lnTo>
                  <a:lnTo>
                    <a:pt x="699516" y="1758696"/>
                  </a:lnTo>
                  <a:lnTo>
                    <a:pt x="703122" y="1806155"/>
                  </a:lnTo>
                  <a:lnTo>
                    <a:pt x="713346" y="1851431"/>
                  </a:lnTo>
                  <a:lnTo>
                    <a:pt x="729665" y="1894039"/>
                  </a:lnTo>
                  <a:lnTo>
                    <a:pt x="751598" y="1933498"/>
                  </a:lnTo>
                  <a:lnTo>
                    <a:pt x="778649" y="1969300"/>
                  </a:lnTo>
                  <a:lnTo>
                    <a:pt x="810310" y="2000948"/>
                  </a:lnTo>
                  <a:lnTo>
                    <a:pt x="846124" y="2027961"/>
                  </a:lnTo>
                  <a:lnTo>
                    <a:pt x="885558" y="2049818"/>
                  </a:lnTo>
                  <a:lnTo>
                    <a:pt x="928141" y="2066048"/>
                  </a:lnTo>
                  <a:lnTo>
                    <a:pt x="973366" y="2076157"/>
                  </a:lnTo>
                  <a:lnTo>
                    <a:pt x="1020762" y="2079625"/>
                  </a:lnTo>
                  <a:lnTo>
                    <a:pt x="1068146" y="2076157"/>
                  </a:lnTo>
                  <a:lnTo>
                    <a:pt x="1113370" y="2066048"/>
                  </a:lnTo>
                  <a:lnTo>
                    <a:pt x="1155941" y="2049830"/>
                  </a:lnTo>
                  <a:lnTo>
                    <a:pt x="1195362" y="2027974"/>
                  </a:lnTo>
                  <a:lnTo>
                    <a:pt x="1231138" y="2000973"/>
                  </a:lnTo>
                  <a:lnTo>
                    <a:pt x="1262773" y="1969338"/>
                  </a:lnTo>
                  <a:lnTo>
                    <a:pt x="1289773" y="1933562"/>
                  </a:lnTo>
                  <a:lnTo>
                    <a:pt x="1311630" y="1894141"/>
                  </a:lnTo>
                  <a:lnTo>
                    <a:pt x="1327848" y="1851571"/>
                  </a:lnTo>
                  <a:lnTo>
                    <a:pt x="1337957" y="1806346"/>
                  </a:lnTo>
                  <a:lnTo>
                    <a:pt x="1341437" y="1758950"/>
                  </a:lnTo>
                  <a:close/>
                </a:path>
              </a:pathLst>
            </a:custGeom>
            <a:solidFill>
              <a:srgbClr val="FD8537"/>
            </a:solidFill>
          </p:spPr>
          <p:txBody>
            <a:bodyPr wrap="square" lIns="0" tIns="0" rIns="0" bIns="0" rtlCol="0"/>
            <a:lstStyle/>
            <a:p>
              <a:endParaRPr/>
            </a:p>
          </p:txBody>
        </p:sp>
        <p:sp>
          <p:nvSpPr>
            <p:cNvPr id="20" name="object 20"/>
            <p:cNvSpPr/>
            <p:nvPr/>
          </p:nvSpPr>
          <p:spPr>
            <a:xfrm>
              <a:off x="1091183" y="5500687"/>
              <a:ext cx="137540" cy="136525"/>
            </a:xfrm>
            <a:prstGeom prst="rect">
              <a:avLst/>
            </a:prstGeom>
            <a:blipFill>
              <a:blip r:embed="rId2" cstate="print"/>
              <a:stretch>
                <a:fillRect/>
              </a:stretch>
            </a:blipFill>
          </p:spPr>
          <p:txBody>
            <a:bodyPr wrap="square" lIns="0" tIns="0" rIns="0" bIns="0" rtlCol="0"/>
            <a:lstStyle/>
            <a:p>
              <a:endParaRPr/>
            </a:p>
          </p:txBody>
        </p:sp>
        <p:sp>
          <p:nvSpPr>
            <p:cNvPr id="21" name="object 21"/>
            <p:cNvSpPr/>
            <p:nvPr/>
          </p:nvSpPr>
          <p:spPr>
            <a:xfrm>
              <a:off x="1664195" y="4495800"/>
              <a:ext cx="606425" cy="1567180"/>
            </a:xfrm>
            <a:custGeom>
              <a:avLst/>
              <a:gdLst/>
              <a:ahLst/>
              <a:cxnLst/>
              <a:rect l="l" t="t" r="r" b="b"/>
              <a:pathLst>
                <a:path w="606425" h="1567179">
                  <a:moveTo>
                    <a:pt x="274142" y="1429550"/>
                  </a:moveTo>
                  <a:lnTo>
                    <a:pt x="267131" y="1386154"/>
                  </a:lnTo>
                  <a:lnTo>
                    <a:pt x="247637" y="1348447"/>
                  </a:lnTo>
                  <a:lnTo>
                    <a:pt x="217919" y="1318729"/>
                  </a:lnTo>
                  <a:lnTo>
                    <a:pt x="180225" y="1299235"/>
                  </a:lnTo>
                  <a:lnTo>
                    <a:pt x="136829" y="1292225"/>
                  </a:lnTo>
                  <a:lnTo>
                    <a:pt x="93421" y="1299235"/>
                  </a:lnTo>
                  <a:lnTo>
                    <a:pt x="55753" y="1318729"/>
                  </a:lnTo>
                  <a:lnTo>
                    <a:pt x="26098" y="1348447"/>
                  </a:lnTo>
                  <a:lnTo>
                    <a:pt x="6756" y="1386128"/>
                  </a:lnTo>
                  <a:lnTo>
                    <a:pt x="0" y="1429512"/>
                  </a:lnTo>
                  <a:lnTo>
                    <a:pt x="6756" y="1472933"/>
                  </a:lnTo>
                  <a:lnTo>
                    <a:pt x="26098" y="1510639"/>
                  </a:lnTo>
                  <a:lnTo>
                    <a:pt x="55753" y="1540370"/>
                  </a:lnTo>
                  <a:lnTo>
                    <a:pt x="93421" y="1559864"/>
                  </a:lnTo>
                  <a:lnTo>
                    <a:pt x="136829" y="1566862"/>
                  </a:lnTo>
                  <a:lnTo>
                    <a:pt x="180225" y="1559864"/>
                  </a:lnTo>
                  <a:lnTo>
                    <a:pt x="217919" y="1540370"/>
                  </a:lnTo>
                  <a:lnTo>
                    <a:pt x="247637" y="1510652"/>
                  </a:lnTo>
                  <a:lnTo>
                    <a:pt x="267131" y="1472958"/>
                  </a:lnTo>
                  <a:lnTo>
                    <a:pt x="274142" y="1429550"/>
                  </a:lnTo>
                  <a:close/>
                </a:path>
                <a:path w="606425" h="1567179">
                  <a:moveTo>
                    <a:pt x="605929" y="182562"/>
                  </a:moveTo>
                  <a:lnTo>
                    <a:pt x="599401" y="134035"/>
                  </a:lnTo>
                  <a:lnTo>
                    <a:pt x="580999" y="90424"/>
                  </a:lnTo>
                  <a:lnTo>
                    <a:pt x="552450" y="53479"/>
                  </a:lnTo>
                  <a:lnTo>
                    <a:pt x="515505" y="24930"/>
                  </a:lnTo>
                  <a:lnTo>
                    <a:pt x="471893" y="6527"/>
                  </a:lnTo>
                  <a:lnTo>
                    <a:pt x="423367" y="0"/>
                  </a:lnTo>
                  <a:lnTo>
                    <a:pt x="374827" y="6527"/>
                  </a:lnTo>
                  <a:lnTo>
                    <a:pt x="331216" y="24942"/>
                  </a:lnTo>
                  <a:lnTo>
                    <a:pt x="294271" y="53517"/>
                  </a:lnTo>
                  <a:lnTo>
                    <a:pt x="265722" y="90525"/>
                  </a:lnTo>
                  <a:lnTo>
                    <a:pt x="247319" y="134226"/>
                  </a:lnTo>
                  <a:lnTo>
                    <a:pt x="240804" y="182880"/>
                  </a:lnTo>
                  <a:lnTo>
                    <a:pt x="247319" y="231279"/>
                  </a:lnTo>
                  <a:lnTo>
                    <a:pt x="265722" y="274802"/>
                  </a:lnTo>
                  <a:lnTo>
                    <a:pt x="294271" y="311696"/>
                  </a:lnTo>
                  <a:lnTo>
                    <a:pt x="331216" y="340220"/>
                  </a:lnTo>
                  <a:lnTo>
                    <a:pt x="374827" y="358609"/>
                  </a:lnTo>
                  <a:lnTo>
                    <a:pt x="423367" y="365125"/>
                  </a:lnTo>
                  <a:lnTo>
                    <a:pt x="471893" y="358609"/>
                  </a:lnTo>
                  <a:lnTo>
                    <a:pt x="515505" y="340207"/>
                  </a:lnTo>
                  <a:lnTo>
                    <a:pt x="552450" y="311658"/>
                  </a:lnTo>
                  <a:lnTo>
                    <a:pt x="580999" y="274713"/>
                  </a:lnTo>
                  <a:lnTo>
                    <a:pt x="599401" y="231101"/>
                  </a:lnTo>
                  <a:lnTo>
                    <a:pt x="605929" y="182562"/>
                  </a:lnTo>
                  <a:close/>
                </a:path>
              </a:pathLst>
            </a:custGeom>
            <a:solidFill>
              <a:srgbClr val="FD8537"/>
            </a:solidFill>
          </p:spPr>
          <p:txBody>
            <a:bodyPr wrap="square" lIns="0" tIns="0" rIns="0" bIns="0" rtlCol="0"/>
            <a:lstStyle/>
            <a:p>
              <a:endParaRPr/>
            </a:p>
          </p:txBody>
        </p:sp>
      </p:grpSp>
      <p:sp>
        <p:nvSpPr>
          <p:cNvPr id="22" name="object 22"/>
          <p:cNvSpPr txBox="1"/>
          <p:nvPr/>
        </p:nvSpPr>
        <p:spPr>
          <a:xfrm>
            <a:off x="4117339" y="2011680"/>
            <a:ext cx="4541520" cy="3829253"/>
          </a:xfrm>
          <a:prstGeom prst="rect">
            <a:avLst/>
          </a:prstGeom>
        </p:spPr>
        <p:txBody>
          <a:bodyPr vert="horz" wrap="square" lIns="0" tIns="12700" rIns="0" bIns="0" rtlCol="0">
            <a:spAutoFit/>
          </a:bodyPr>
          <a:lstStyle/>
          <a:p>
            <a:pPr marL="12700" marR="5080">
              <a:spcBef>
                <a:spcPts val="100"/>
              </a:spcBef>
            </a:pPr>
            <a:r>
              <a:rPr sz="2700" b="1" dirty="0">
                <a:solidFill>
                  <a:srgbClr val="565F6C"/>
                </a:solidFill>
                <a:latin typeface="TeXGyreSchola"/>
                <a:cs typeface="TeXGyreSchola"/>
              </a:rPr>
              <a:t>T</a:t>
            </a:r>
            <a:r>
              <a:rPr sz="2150" b="1" dirty="0">
                <a:solidFill>
                  <a:srgbClr val="565F6C"/>
                </a:solidFill>
                <a:latin typeface="TeXGyreSchola"/>
                <a:cs typeface="TeXGyreSchola"/>
              </a:rPr>
              <a:t>RACING </a:t>
            </a:r>
            <a:r>
              <a:rPr sz="2150" b="1" spc="5" dirty="0">
                <a:solidFill>
                  <a:srgbClr val="565F6C"/>
                </a:solidFill>
                <a:latin typeface="TeXGyreSchola"/>
                <a:cs typeface="TeXGyreSchola"/>
              </a:rPr>
              <a:t>THE ORIGIN IDEAS </a:t>
            </a:r>
            <a:endParaRPr lang="en-US" sz="2150" b="1" spc="5" dirty="0">
              <a:solidFill>
                <a:srgbClr val="565F6C"/>
              </a:solidFill>
              <a:latin typeface="TeXGyreSchola"/>
              <a:cs typeface="TeXGyreSchola"/>
            </a:endParaRPr>
          </a:p>
          <a:p>
            <a:pPr marL="12700" marR="5080">
              <a:spcBef>
                <a:spcPts val="100"/>
              </a:spcBef>
            </a:pPr>
            <a:r>
              <a:rPr sz="2700" b="1" spc="5" dirty="0">
                <a:solidFill>
                  <a:srgbClr val="565F6C"/>
                </a:solidFill>
                <a:latin typeface="TeXGyreSchola"/>
                <a:cs typeface="TeXGyreSchola"/>
              </a:rPr>
              <a:t>B</a:t>
            </a:r>
            <a:r>
              <a:rPr sz="2150" b="1" spc="5" dirty="0">
                <a:solidFill>
                  <a:srgbClr val="565F6C"/>
                </a:solidFill>
                <a:latin typeface="TeXGyreSchola"/>
                <a:cs typeface="TeXGyreSchola"/>
              </a:rPr>
              <a:t>UILDING A WEB OF IDEAS  </a:t>
            </a:r>
            <a:endParaRPr lang="en-US" sz="2150" b="1" spc="5" dirty="0">
              <a:solidFill>
                <a:srgbClr val="565F6C"/>
              </a:solidFill>
              <a:latin typeface="TeXGyreSchola"/>
              <a:cs typeface="TeXGyreSchola"/>
            </a:endParaRPr>
          </a:p>
          <a:p>
            <a:pPr marL="12700" marR="5080">
              <a:spcBef>
                <a:spcPts val="100"/>
              </a:spcBef>
            </a:pPr>
            <a:r>
              <a:rPr sz="2700" b="1" spc="5" dirty="0">
                <a:solidFill>
                  <a:srgbClr val="565F6C"/>
                </a:solidFill>
                <a:latin typeface="TeXGyreSchola"/>
                <a:cs typeface="TeXGyreSchola"/>
              </a:rPr>
              <a:t>F</a:t>
            </a:r>
            <a:r>
              <a:rPr sz="2150" b="1" spc="5" dirty="0">
                <a:solidFill>
                  <a:srgbClr val="565F6C"/>
                </a:solidFill>
                <a:latin typeface="TeXGyreSchola"/>
                <a:cs typeface="TeXGyreSchola"/>
              </a:rPr>
              <a:t>INDING YOUR OWN VOICE  </a:t>
            </a:r>
            <a:endParaRPr lang="en-US" sz="2150" b="1" spc="5" dirty="0">
              <a:solidFill>
                <a:srgbClr val="565F6C"/>
              </a:solidFill>
              <a:latin typeface="TeXGyreSchola"/>
              <a:cs typeface="TeXGyreSchola"/>
            </a:endParaRPr>
          </a:p>
          <a:p>
            <a:pPr marL="12700" marR="5080">
              <a:spcBef>
                <a:spcPts val="100"/>
              </a:spcBef>
            </a:pPr>
            <a:r>
              <a:rPr sz="2700" b="1" spc="5" dirty="0">
                <a:solidFill>
                  <a:srgbClr val="565F6C"/>
                </a:solidFill>
                <a:latin typeface="TeXGyreSchola"/>
                <a:cs typeface="TeXGyreSchola"/>
              </a:rPr>
              <a:t>V</a:t>
            </a:r>
            <a:r>
              <a:rPr sz="2150" b="1" spc="5" dirty="0">
                <a:solidFill>
                  <a:srgbClr val="565F6C"/>
                </a:solidFill>
                <a:latin typeface="TeXGyreSchola"/>
                <a:cs typeface="TeXGyreSchola"/>
              </a:rPr>
              <a:t>ALIDITY OF ARGUMENTS  </a:t>
            </a:r>
            <a:endParaRPr lang="en-US" sz="2150" b="1" spc="5" dirty="0">
              <a:solidFill>
                <a:srgbClr val="565F6C"/>
              </a:solidFill>
              <a:latin typeface="TeXGyreSchola"/>
              <a:cs typeface="TeXGyreSchola"/>
            </a:endParaRPr>
          </a:p>
          <a:p>
            <a:pPr marL="12700" marR="5080">
              <a:spcBef>
                <a:spcPts val="100"/>
              </a:spcBef>
            </a:pPr>
            <a:r>
              <a:rPr sz="2700" b="1" spc="5" dirty="0">
                <a:solidFill>
                  <a:srgbClr val="565F6C"/>
                </a:solidFill>
                <a:latin typeface="TeXGyreSchola"/>
                <a:cs typeface="TeXGyreSchola"/>
              </a:rPr>
              <a:t>S</a:t>
            </a:r>
            <a:r>
              <a:rPr sz="2150" b="1" spc="5" dirty="0">
                <a:solidFill>
                  <a:srgbClr val="565F6C"/>
                </a:solidFill>
                <a:latin typeface="TeXGyreSchola"/>
                <a:cs typeface="TeXGyreSchola"/>
              </a:rPr>
              <a:t>PREADING KNOWLEDGE  </a:t>
            </a:r>
            <a:endParaRPr lang="en-US" sz="2150" b="1" spc="5" dirty="0">
              <a:solidFill>
                <a:srgbClr val="565F6C"/>
              </a:solidFill>
              <a:latin typeface="TeXGyreSchola"/>
              <a:cs typeface="TeXGyreSchola"/>
            </a:endParaRPr>
          </a:p>
          <a:p>
            <a:pPr marL="12700" marR="5080">
              <a:spcBef>
                <a:spcPts val="100"/>
              </a:spcBef>
            </a:pPr>
            <a:r>
              <a:rPr sz="2700" b="1" dirty="0">
                <a:solidFill>
                  <a:srgbClr val="565F6C"/>
                </a:solidFill>
                <a:latin typeface="TeXGyreSchola"/>
                <a:cs typeface="TeXGyreSchola"/>
              </a:rPr>
              <a:t>A</a:t>
            </a:r>
            <a:r>
              <a:rPr sz="2150" b="1" dirty="0">
                <a:solidFill>
                  <a:srgbClr val="565F6C"/>
                </a:solidFill>
                <a:latin typeface="TeXGyreSchola"/>
                <a:cs typeface="TeXGyreSchola"/>
              </a:rPr>
              <a:t>N </a:t>
            </a:r>
            <a:r>
              <a:rPr sz="2150" b="1" spc="5" dirty="0">
                <a:solidFill>
                  <a:srgbClr val="565F6C"/>
                </a:solidFill>
                <a:latin typeface="TeXGyreSchola"/>
                <a:cs typeface="TeXGyreSchola"/>
              </a:rPr>
              <a:t>APPRECIATION  </a:t>
            </a:r>
            <a:endParaRPr lang="en-US" sz="2150" b="1" spc="5" dirty="0">
              <a:solidFill>
                <a:srgbClr val="565F6C"/>
              </a:solidFill>
              <a:latin typeface="TeXGyreSchola"/>
              <a:cs typeface="TeXGyreSchola"/>
            </a:endParaRPr>
          </a:p>
          <a:p>
            <a:pPr marL="12700" marR="5080">
              <a:spcBef>
                <a:spcPts val="100"/>
              </a:spcBef>
            </a:pPr>
            <a:r>
              <a:rPr sz="2700" b="1" spc="5" dirty="0">
                <a:solidFill>
                  <a:srgbClr val="565F6C"/>
                </a:solidFill>
                <a:latin typeface="TeXGyreSchola"/>
                <a:cs typeface="TeXGyreSchola"/>
              </a:rPr>
              <a:t>I</a:t>
            </a:r>
            <a:r>
              <a:rPr sz="2150" b="1" spc="5" dirty="0">
                <a:solidFill>
                  <a:srgbClr val="565F6C"/>
                </a:solidFill>
                <a:latin typeface="TeXGyreSchola"/>
                <a:cs typeface="TeXGyreSchola"/>
              </a:rPr>
              <a:t>NFLUENCES</a:t>
            </a:r>
            <a:endParaRPr sz="2150" dirty="0">
              <a:latin typeface="TeXGyreSchola"/>
              <a:cs typeface="TeXGyreSchola"/>
            </a:endParaRPr>
          </a:p>
          <a:p>
            <a:pPr marL="12700"/>
            <a:r>
              <a:rPr sz="2700" b="1" dirty="0">
                <a:solidFill>
                  <a:srgbClr val="565F6C"/>
                </a:solidFill>
                <a:latin typeface="TeXGyreSchola"/>
                <a:cs typeface="TeXGyreSchola"/>
              </a:rPr>
              <a:t>M</a:t>
            </a:r>
            <a:r>
              <a:rPr sz="2150" b="1" dirty="0">
                <a:solidFill>
                  <a:srgbClr val="565F6C"/>
                </a:solidFill>
                <a:latin typeface="TeXGyreSchola"/>
                <a:cs typeface="TeXGyreSchola"/>
              </a:rPr>
              <a:t>ARKING</a:t>
            </a:r>
            <a:r>
              <a:rPr sz="2150" b="1" spc="150" dirty="0">
                <a:solidFill>
                  <a:srgbClr val="565F6C"/>
                </a:solidFill>
                <a:latin typeface="TeXGyreSchola"/>
                <a:cs typeface="TeXGyreSchola"/>
              </a:rPr>
              <a:t> </a:t>
            </a:r>
            <a:r>
              <a:rPr sz="2150" b="1" dirty="0">
                <a:solidFill>
                  <a:srgbClr val="565F6C"/>
                </a:solidFill>
                <a:latin typeface="TeXGyreSchola"/>
                <a:cs typeface="TeXGyreSchola"/>
              </a:rPr>
              <a:t>CRITERIA</a:t>
            </a:r>
            <a:endParaRPr sz="2150" dirty="0">
              <a:latin typeface="TeXGyreSchola"/>
              <a:cs typeface="TeXGyreSchola"/>
            </a:endParaRPr>
          </a:p>
          <a:p>
            <a:pPr marL="12700"/>
            <a:r>
              <a:rPr sz="2700" b="1" spc="5" dirty="0">
                <a:solidFill>
                  <a:srgbClr val="565F6C"/>
                </a:solidFill>
                <a:latin typeface="TeXGyreSchola"/>
                <a:cs typeface="TeXGyreSchola"/>
              </a:rPr>
              <a:t>A</a:t>
            </a:r>
            <a:r>
              <a:rPr sz="2150" b="1" spc="5" dirty="0">
                <a:solidFill>
                  <a:srgbClr val="565F6C"/>
                </a:solidFill>
                <a:latin typeface="TeXGyreSchola"/>
                <a:cs typeface="TeXGyreSchola"/>
              </a:rPr>
              <a:t>VOID</a:t>
            </a:r>
            <a:r>
              <a:rPr sz="2150" b="1" spc="145" dirty="0">
                <a:solidFill>
                  <a:srgbClr val="565F6C"/>
                </a:solidFill>
                <a:latin typeface="TeXGyreSchola"/>
                <a:cs typeface="TeXGyreSchola"/>
              </a:rPr>
              <a:t> </a:t>
            </a:r>
            <a:r>
              <a:rPr sz="2150" b="1" spc="5" dirty="0">
                <a:solidFill>
                  <a:srgbClr val="565F6C"/>
                </a:solidFill>
                <a:latin typeface="TeXGyreSchola"/>
                <a:cs typeface="TeXGyreSchola"/>
              </a:rPr>
              <a:t>PLAGIARISM</a:t>
            </a:r>
            <a:endParaRPr sz="2150" dirty="0">
              <a:latin typeface="TeXGyreSchola"/>
              <a:cs typeface="TeXGyreSchola"/>
            </a:endParaRPr>
          </a:p>
        </p:txBody>
      </p:sp>
      <p:sp>
        <p:nvSpPr>
          <p:cNvPr id="23" name="object 23"/>
          <p:cNvSpPr txBox="1">
            <a:spLocks noGrp="1"/>
          </p:cNvSpPr>
          <p:nvPr>
            <p:ph type="title"/>
          </p:nvPr>
        </p:nvSpPr>
        <p:spPr>
          <a:xfrm>
            <a:off x="2821939" y="765017"/>
            <a:ext cx="7015480" cy="1367041"/>
          </a:xfrm>
          <a:prstGeom prst="rect">
            <a:avLst/>
          </a:prstGeom>
        </p:spPr>
        <p:txBody>
          <a:bodyPr vert="horz" wrap="square" lIns="0" tIns="12700" rIns="0" bIns="0" rtlCol="0" anchor="ctr">
            <a:spAutoFit/>
          </a:bodyPr>
          <a:lstStyle/>
          <a:p>
            <a:pPr marL="12700">
              <a:lnSpc>
                <a:spcPct val="100000"/>
              </a:lnSpc>
              <a:spcBef>
                <a:spcPts val="100"/>
              </a:spcBef>
            </a:pPr>
            <a:r>
              <a:rPr b="1" dirty="0">
                <a:latin typeface="TeXGyreSchola"/>
              </a:rPr>
              <a:t>W</a:t>
            </a:r>
            <a:r>
              <a:rPr b="1" dirty="0">
                <a:latin typeface="TeXGyreSchola"/>
                <a:cs typeface="TeXGyreSchola"/>
              </a:rPr>
              <a:t>HY THE </a:t>
            </a:r>
            <a:r>
              <a:rPr b="1" spc="-5" dirty="0">
                <a:latin typeface="TeXGyreSchola"/>
                <a:cs typeface="TeXGyreSchola"/>
              </a:rPr>
              <a:t>REFERENCING IS</a:t>
            </a:r>
            <a:r>
              <a:rPr b="1" spc="635" dirty="0">
                <a:latin typeface="TeXGyreSchola"/>
                <a:cs typeface="TeXGyreSchola"/>
              </a:rPr>
              <a:t> </a:t>
            </a:r>
            <a:r>
              <a:rPr b="1" spc="-5" dirty="0">
                <a:latin typeface="TeXGyreSchola"/>
                <a:cs typeface="TeXGyreSchola"/>
              </a:rPr>
              <a:t>IMPORTANT</a:t>
            </a:r>
            <a:endParaRPr sz="3000" dirty="0">
              <a:latin typeface="TeXGyreSchola"/>
              <a:cs typeface="TeXGyreSchola"/>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59941" y="335118"/>
            <a:ext cx="3035934" cy="689932"/>
          </a:xfrm>
          <a:prstGeom prst="rect">
            <a:avLst/>
          </a:prstGeom>
        </p:spPr>
        <p:txBody>
          <a:bodyPr vert="horz" wrap="square" lIns="0" tIns="12700" rIns="0" bIns="0" rtlCol="0" anchor="ctr">
            <a:spAutoFit/>
          </a:bodyPr>
          <a:lstStyle/>
          <a:p>
            <a:pPr marL="12700">
              <a:lnSpc>
                <a:spcPct val="100000"/>
              </a:lnSpc>
              <a:spcBef>
                <a:spcPts val="100"/>
              </a:spcBef>
            </a:pPr>
            <a:r>
              <a:rPr spc="-10" dirty="0"/>
              <a:t>BOOK</a:t>
            </a:r>
          </a:p>
        </p:txBody>
      </p:sp>
      <p:sp>
        <p:nvSpPr>
          <p:cNvPr id="3" name="object 3"/>
          <p:cNvSpPr txBox="1"/>
          <p:nvPr/>
        </p:nvSpPr>
        <p:spPr>
          <a:xfrm>
            <a:off x="2212341" y="1503044"/>
            <a:ext cx="7308215" cy="2535694"/>
          </a:xfrm>
          <a:prstGeom prst="rect">
            <a:avLst/>
          </a:prstGeom>
        </p:spPr>
        <p:txBody>
          <a:bodyPr vert="horz" wrap="square" lIns="0" tIns="13335" rIns="0" bIns="0" rtlCol="0">
            <a:spAutoFit/>
          </a:bodyPr>
          <a:lstStyle/>
          <a:p>
            <a:pPr marL="12700">
              <a:spcBef>
                <a:spcPts val="105"/>
              </a:spcBef>
            </a:pPr>
            <a:r>
              <a:rPr sz="2000" spc="-5" dirty="0">
                <a:latin typeface="TeXGyreSchola"/>
                <a:cs typeface="TeXGyreSchola"/>
              </a:rPr>
              <a:t>Each reference should include four elements:</a:t>
            </a:r>
            <a:endParaRPr sz="2000">
              <a:latin typeface="TeXGyreSchola"/>
              <a:cs typeface="TeXGyreSchola"/>
            </a:endParaRPr>
          </a:p>
          <a:p>
            <a:pPr marL="12700">
              <a:lnSpc>
                <a:spcPts val="2160"/>
              </a:lnSpc>
              <a:spcBef>
                <a:spcPts val="120"/>
              </a:spcBef>
            </a:pPr>
            <a:r>
              <a:rPr sz="2000" spc="-5" dirty="0">
                <a:latin typeface="TeXGyreSchola"/>
                <a:cs typeface="TeXGyreSchola"/>
              </a:rPr>
              <a:t>(1) Author/Editor/Producer (2) Date (3) Title of the </a:t>
            </a:r>
            <a:r>
              <a:rPr sz="2000" dirty="0">
                <a:latin typeface="TeXGyreSchola"/>
                <a:cs typeface="TeXGyreSchola"/>
              </a:rPr>
              <a:t>work</a:t>
            </a:r>
            <a:r>
              <a:rPr sz="2000" spc="35" dirty="0">
                <a:latin typeface="TeXGyreSchola"/>
                <a:cs typeface="TeXGyreSchola"/>
              </a:rPr>
              <a:t> </a:t>
            </a:r>
            <a:r>
              <a:rPr sz="2000" spc="-5" dirty="0">
                <a:latin typeface="TeXGyreSchola"/>
                <a:cs typeface="TeXGyreSchola"/>
              </a:rPr>
              <a:t>and</a:t>
            </a:r>
            <a:endParaRPr sz="2000">
              <a:latin typeface="TeXGyreSchola"/>
              <a:cs typeface="TeXGyreSchola"/>
            </a:endParaRPr>
          </a:p>
          <a:p>
            <a:pPr marL="12700">
              <a:lnSpc>
                <a:spcPts val="2160"/>
              </a:lnSpc>
            </a:pPr>
            <a:r>
              <a:rPr sz="2000" spc="-5" dirty="0">
                <a:latin typeface="TeXGyreSchola"/>
                <a:cs typeface="TeXGyreSchola"/>
              </a:rPr>
              <a:t>(4) Publication</a:t>
            </a:r>
            <a:r>
              <a:rPr sz="2000" spc="-15" dirty="0">
                <a:latin typeface="TeXGyreSchola"/>
                <a:cs typeface="TeXGyreSchola"/>
              </a:rPr>
              <a:t> </a:t>
            </a:r>
            <a:r>
              <a:rPr sz="2000" spc="-5" dirty="0">
                <a:latin typeface="TeXGyreSchola"/>
                <a:cs typeface="TeXGyreSchola"/>
              </a:rPr>
              <a:t>Information.</a:t>
            </a:r>
            <a:endParaRPr sz="2000">
              <a:latin typeface="TeXGyreSchola"/>
              <a:cs typeface="TeXGyreSchola"/>
            </a:endParaRPr>
          </a:p>
          <a:p>
            <a:pPr>
              <a:spcBef>
                <a:spcPts val="35"/>
              </a:spcBef>
            </a:pPr>
            <a:endParaRPr sz="2100">
              <a:latin typeface="TeXGyreSchola"/>
              <a:cs typeface="TeXGyreSchola"/>
            </a:endParaRPr>
          </a:p>
          <a:p>
            <a:pPr marL="927100" marR="5080" indent="-914400">
              <a:lnSpc>
                <a:spcPct val="80000"/>
              </a:lnSpc>
              <a:spcBef>
                <a:spcPts val="5"/>
              </a:spcBef>
            </a:pPr>
            <a:r>
              <a:rPr sz="2000" spc="-5" dirty="0">
                <a:latin typeface="TeXGyreSchola"/>
                <a:cs typeface="TeXGyreSchola"/>
              </a:rPr>
              <a:t>Author, A., </a:t>
            </a:r>
            <a:r>
              <a:rPr sz="2000" dirty="0">
                <a:latin typeface="TeXGyreSchola"/>
                <a:cs typeface="TeXGyreSchola"/>
              </a:rPr>
              <a:t>&amp; </a:t>
            </a:r>
            <a:r>
              <a:rPr sz="2000" spc="-5" dirty="0">
                <a:latin typeface="TeXGyreSchola"/>
                <a:cs typeface="TeXGyreSchola"/>
              </a:rPr>
              <a:t>Author, </a:t>
            </a:r>
            <a:r>
              <a:rPr sz="2000" dirty="0">
                <a:latin typeface="TeXGyreSchola"/>
                <a:cs typeface="TeXGyreSchola"/>
              </a:rPr>
              <a:t>B. </a:t>
            </a:r>
            <a:r>
              <a:rPr sz="2000" spc="-5" dirty="0">
                <a:latin typeface="TeXGyreSchola"/>
                <a:cs typeface="TeXGyreSchola"/>
              </a:rPr>
              <a:t>(Year). </a:t>
            </a:r>
            <a:r>
              <a:rPr sz="2000" i="1" spc="-5" dirty="0">
                <a:latin typeface="Schoolbook Uralic"/>
                <a:cs typeface="Schoolbook Uralic"/>
              </a:rPr>
              <a:t>Title of the work</a:t>
            </a:r>
            <a:r>
              <a:rPr sz="2000" spc="-5" dirty="0">
                <a:latin typeface="TeXGyreSchola"/>
                <a:cs typeface="TeXGyreSchola"/>
              </a:rPr>
              <a:t>. Place name:  Publisher.</a:t>
            </a:r>
            <a:endParaRPr sz="2000">
              <a:latin typeface="TeXGyreSchola"/>
              <a:cs typeface="TeXGyreSchola"/>
            </a:endParaRPr>
          </a:p>
          <a:p>
            <a:pPr>
              <a:spcBef>
                <a:spcPts val="35"/>
              </a:spcBef>
            </a:pPr>
            <a:endParaRPr sz="2100">
              <a:latin typeface="TeXGyreSchola"/>
              <a:cs typeface="TeXGyreSchola"/>
            </a:endParaRPr>
          </a:p>
          <a:p>
            <a:pPr marL="927100" marR="52705" indent="-914400">
              <a:lnSpc>
                <a:spcPct val="80000"/>
              </a:lnSpc>
            </a:pPr>
            <a:r>
              <a:rPr sz="2000" spc="-5" dirty="0">
                <a:latin typeface="TeXGyreSchola"/>
                <a:cs typeface="TeXGyreSchola"/>
              </a:rPr>
              <a:t>Senge, P. (2006). </a:t>
            </a:r>
            <a:r>
              <a:rPr sz="2000" i="1" spc="-5" dirty="0">
                <a:latin typeface="Schoolbook Uralic"/>
                <a:cs typeface="Schoolbook Uralic"/>
              </a:rPr>
              <a:t>The fifth discipline: The </a:t>
            </a:r>
            <a:r>
              <a:rPr sz="2000" i="1" dirty="0">
                <a:latin typeface="Schoolbook Uralic"/>
                <a:cs typeface="Schoolbook Uralic"/>
              </a:rPr>
              <a:t>art &amp; </a:t>
            </a:r>
            <a:r>
              <a:rPr sz="2000" i="1" spc="-5" dirty="0">
                <a:latin typeface="Schoolbook Uralic"/>
                <a:cs typeface="Schoolbook Uralic"/>
              </a:rPr>
              <a:t>practice of the  learning organization</a:t>
            </a:r>
            <a:r>
              <a:rPr sz="2000" spc="-5" dirty="0">
                <a:latin typeface="TeXGyreSchola"/>
                <a:cs typeface="TeXGyreSchola"/>
              </a:rPr>
              <a:t>. </a:t>
            </a:r>
            <a:r>
              <a:rPr sz="2000" dirty="0">
                <a:latin typeface="TeXGyreSchola"/>
                <a:cs typeface="TeXGyreSchola"/>
              </a:rPr>
              <a:t>New </a:t>
            </a:r>
            <a:r>
              <a:rPr sz="2000" spc="-5" dirty="0">
                <a:latin typeface="TeXGyreSchola"/>
                <a:cs typeface="TeXGyreSchola"/>
              </a:rPr>
              <a:t>York, NY:</a:t>
            </a:r>
            <a:r>
              <a:rPr sz="2000" spc="409" dirty="0">
                <a:latin typeface="TeXGyreSchola"/>
                <a:cs typeface="TeXGyreSchola"/>
              </a:rPr>
              <a:t> </a:t>
            </a:r>
            <a:r>
              <a:rPr sz="2000" spc="-5" dirty="0">
                <a:latin typeface="TeXGyreSchola"/>
                <a:cs typeface="TeXGyreSchola"/>
              </a:rPr>
              <a:t>Doubleday.</a:t>
            </a:r>
            <a:endParaRPr sz="2000">
              <a:latin typeface="TeXGyreSchola"/>
              <a:cs typeface="TeXGyreSchola"/>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59941" y="-3436"/>
            <a:ext cx="4979034" cy="1367041"/>
          </a:xfrm>
          <a:prstGeom prst="rect">
            <a:avLst/>
          </a:prstGeom>
        </p:spPr>
        <p:txBody>
          <a:bodyPr vert="horz" wrap="square" lIns="0" tIns="12700" rIns="0" bIns="0" rtlCol="0" anchor="ctr">
            <a:spAutoFit/>
          </a:bodyPr>
          <a:lstStyle/>
          <a:p>
            <a:pPr marL="12700">
              <a:lnSpc>
                <a:spcPct val="100000"/>
              </a:lnSpc>
              <a:spcBef>
                <a:spcPts val="100"/>
              </a:spcBef>
            </a:pPr>
            <a:r>
              <a:rPr spc="-5" dirty="0"/>
              <a:t>A CHAPTER IN A BOOK</a:t>
            </a:r>
          </a:p>
        </p:txBody>
      </p:sp>
      <p:sp>
        <p:nvSpPr>
          <p:cNvPr id="3" name="object 3"/>
          <p:cNvSpPr txBox="1"/>
          <p:nvPr/>
        </p:nvSpPr>
        <p:spPr>
          <a:xfrm>
            <a:off x="2212341" y="1503044"/>
            <a:ext cx="7386955" cy="3144194"/>
          </a:xfrm>
          <a:prstGeom prst="rect">
            <a:avLst/>
          </a:prstGeom>
        </p:spPr>
        <p:txBody>
          <a:bodyPr vert="horz" wrap="square" lIns="0" tIns="71755" rIns="0" bIns="0" rtlCol="0">
            <a:spAutoFit/>
          </a:bodyPr>
          <a:lstStyle/>
          <a:p>
            <a:pPr marL="12700" marR="387350">
              <a:lnSpc>
                <a:spcPts val="1920"/>
              </a:lnSpc>
              <a:spcBef>
                <a:spcPts val="565"/>
              </a:spcBef>
            </a:pPr>
            <a:r>
              <a:rPr sz="2000" spc="-5" dirty="0">
                <a:latin typeface="TeXGyreSchola"/>
                <a:cs typeface="TeXGyreSchola"/>
              </a:rPr>
              <a:t>When </a:t>
            </a:r>
            <a:r>
              <a:rPr sz="2000" dirty="0">
                <a:latin typeface="TeXGyreSchola"/>
                <a:cs typeface="TeXGyreSchola"/>
              </a:rPr>
              <a:t>a </a:t>
            </a:r>
            <a:r>
              <a:rPr sz="2000" spc="-5" dirty="0">
                <a:latin typeface="TeXGyreSchola"/>
                <a:cs typeface="TeXGyreSchola"/>
              </a:rPr>
              <a:t>book consists of many chapters written by different  authors, reference each chapter you</a:t>
            </a:r>
            <a:r>
              <a:rPr sz="2000" spc="-15" dirty="0">
                <a:latin typeface="TeXGyreSchola"/>
                <a:cs typeface="TeXGyreSchola"/>
              </a:rPr>
              <a:t> </a:t>
            </a:r>
            <a:r>
              <a:rPr sz="2000" spc="-5" dirty="0">
                <a:latin typeface="TeXGyreSchola"/>
                <a:cs typeface="TeXGyreSchola"/>
              </a:rPr>
              <a:t>used.</a:t>
            </a:r>
            <a:endParaRPr sz="2000">
              <a:latin typeface="TeXGyreSchola"/>
              <a:cs typeface="TeXGyreSchola"/>
            </a:endParaRPr>
          </a:p>
          <a:p>
            <a:pPr>
              <a:spcBef>
                <a:spcPts val="55"/>
              </a:spcBef>
            </a:pPr>
            <a:endParaRPr sz="2100">
              <a:latin typeface="TeXGyreSchola"/>
              <a:cs typeface="TeXGyreSchola"/>
            </a:endParaRPr>
          </a:p>
          <a:p>
            <a:pPr marL="927100" marR="93980" indent="-914400" algn="just">
              <a:lnSpc>
                <a:spcPct val="80000"/>
              </a:lnSpc>
              <a:spcBef>
                <a:spcPts val="5"/>
              </a:spcBef>
            </a:pPr>
            <a:r>
              <a:rPr sz="2000" spc="-5" dirty="0">
                <a:latin typeface="TeXGyreSchola"/>
                <a:cs typeface="TeXGyreSchola"/>
              </a:rPr>
              <a:t>Author, A., </a:t>
            </a:r>
            <a:r>
              <a:rPr sz="2000" dirty="0">
                <a:latin typeface="TeXGyreSchola"/>
                <a:cs typeface="TeXGyreSchola"/>
              </a:rPr>
              <a:t>&amp; </a:t>
            </a:r>
            <a:r>
              <a:rPr sz="2000" spc="-5" dirty="0">
                <a:latin typeface="TeXGyreSchola"/>
                <a:cs typeface="TeXGyreSchola"/>
              </a:rPr>
              <a:t>Author, </a:t>
            </a:r>
            <a:r>
              <a:rPr sz="2000" dirty="0">
                <a:latin typeface="TeXGyreSchola"/>
                <a:cs typeface="TeXGyreSchola"/>
              </a:rPr>
              <a:t>B. </a:t>
            </a:r>
            <a:r>
              <a:rPr sz="2000" spc="-5" dirty="0">
                <a:latin typeface="TeXGyreSchola"/>
                <a:cs typeface="TeXGyreSchola"/>
              </a:rPr>
              <a:t>(Year). Chapter title. </a:t>
            </a:r>
            <a:r>
              <a:rPr sz="2000" dirty="0">
                <a:latin typeface="TeXGyreSchola"/>
                <a:cs typeface="TeXGyreSchola"/>
              </a:rPr>
              <a:t>In A. </a:t>
            </a:r>
            <a:r>
              <a:rPr sz="2000" spc="-5" dirty="0">
                <a:latin typeface="TeXGyreSchola"/>
                <a:cs typeface="TeXGyreSchola"/>
              </a:rPr>
              <a:t>Editor, </a:t>
            </a:r>
            <a:r>
              <a:rPr sz="2000" dirty="0">
                <a:latin typeface="TeXGyreSchola"/>
                <a:cs typeface="TeXGyreSchola"/>
              </a:rPr>
              <a:t>B.  </a:t>
            </a:r>
            <a:r>
              <a:rPr sz="2000" spc="-5" dirty="0">
                <a:latin typeface="TeXGyreSchola"/>
                <a:cs typeface="TeXGyreSchola"/>
              </a:rPr>
              <a:t>Editor, </a:t>
            </a:r>
            <a:r>
              <a:rPr sz="2000" dirty="0">
                <a:latin typeface="TeXGyreSchola"/>
                <a:cs typeface="TeXGyreSchola"/>
              </a:rPr>
              <a:t>&amp; C. </a:t>
            </a:r>
            <a:r>
              <a:rPr sz="2000" spc="-5" dirty="0">
                <a:latin typeface="TeXGyreSchola"/>
                <a:cs typeface="TeXGyreSchola"/>
              </a:rPr>
              <a:t>Editor (Eds.), </a:t>
            </a:r>
            <a:r>
              <a:rPr sz="2000" i="1" spc="-5" dirty="0">
                <a:latin typeface="Schoolbook Uralic"/>
                <a:cs typeface="Schoolbook Uralic"/>
              </a:rPr>
              <a:t>Title of the book </a:t>
            </a:r>
            <a:r>
              <a:rPr sz="2000" spc="-5" dirty="0">
                <a:latin typeface="TeXGyreSchola"/>
                <a:cs typeface="TeXGyreSchola"/>
              </a:rPr>
              <a:t>(pp.xx-xx).  Place name:</a:t>
            </a:r>
            <a:r>
              <a:rPr sz="2000" spc="-10" dirty="0">
                <a:latin typeface="TeXGyreSchola"/>
                <a:cs typeface="TeXGyreSchola"/>
              </a:rPr>
              <a:t> </a:t>
            </a:r>
            <a:r>
              <a:rPr sz="2000" spc="-5" dirty="0">
                <a:latin typeface="TeXGyreSchola"/>
                <a:cs typeface="TeXGyreSchola"/>
              </a:rPr>
              <a:t>Publisher.</a:t>
            </a:r>
            <a:endParaRPr sz="2000">
              <a:latin typeface="TeXGyreSchola"/>
              <a:cs typeface="TeXGyreSchola"/>
            </a:endParaRPr>
          </a:p>
          <a:p>
            <a:pPr>
              <a:lnSpc>
                <a:spcPct val="100000"/>
              </a:lnSpc>
            </a:pPr>
            <a:endParaRPr sz="1850">
              <a:latin typeface="TeXGyreSchola"/>
              <a:cs typeface="TeXGyreSchola"/>
            </a:endParaRPr>
          </a:p>
          <a:p>
            <a:pPr marL="927100" marR="5080" indent="-914400" algn="just">
              <a:lnSpc>
                <a:spcPts val="1920"/>
              </a:lnSpc>
              <a:spcBef>
                <a:spcPts val="5"/>
              </a:spcBef>
            </a:pPr>
            <a:r>
              <a:rPr sz="2000" spc="10" dirty="0">
                <a:latin typeface="TeXGyreSchola"/>
                <a:cs typeface="TeXGyreSchola"/>
              </a:rPr>
              <a:t>Rogers, </a:t>
            </a:r>
            <a:r>
              <a:rPr sz="2000" spc="5" dirty="0">
                <a:latin typeface="TeXGyreSchola"/>
                <a:cs typeface="TeXGyreSchola"/>
              </a:rPr>
              <a:t>K. (2009). </a:t>
            </a:r>
            <a:r>
              <a:rPr sz="2000" spc="10" dirty="0">
                <a:latin typeface="TeXGyreSchola"/>
                <a:cs typeface="TeXGyreSchola"/>
              </a:rPr>
              <a:t>Leadership </a:t>
            </a:r>
            <a:r>
              <a:rPr sz="2000" spc="15" dirty="0">
                <a:latin typeface="TeXGyreSchola"/>
                <a:cs typeface="TeXGyreSchola"/>
              </a:rPr>
              <a:t>giftedness: </a:t>
            </a:r>
            <a:r>
              <a:rPr sz="2000" spc="5" dirty="0">
                <a:latin typeface="TeXGyreSchola"/>
                <a:cs typeface="TeXGyreSchola"/>
              </a:rPr>
              <a:t>Is it </a:t>
            </a:r>
            <a:r>
              <a:rPr sz="2000" spc="10" dirty="0">
                <a:latin typeface="TeXGyreSchola"/>
                <a:cs typeface="TeXGyreSchola"/>
              </a:rPr>
              <a:t>innate </a:t>
            </a:r>
            <a:r>
              <a:rPr sz="2000" spc="5" dirty="0">
                <a:latin typeface="TeXGyreSchola"/>
                <a:cs typeface="TeXGyreSchola"/>
              </a:rPr>
              <a:t>or </a:t>
            </a:r>
            <a:r>
              <a:rPr sz="2000" spc="10" dirty="0">
                <a:latin typeface="TeXGyreSchola"/>
                <a:cs typeface="TeXGyreSchola"/>
              </a:rPr>
              <a:t>can </a:t>
            </a:r>
            <a:r>
              <a:rPr sz="2000" spc="5" dirty="0">
                <a:latin typeface="TeXGyreSchola"/>
                <a:cs typeface="TeXGyreSchola"/>
              </a:rPr>
              <a:t>it  </a:t>
            </a:r>
            <a:r>
              <a:rPr sz="2000" spc="35" dirty="0">
                <a:latin typeface="TeXGyreSchola"/>
                <a:cs typeface="TeXGyreSchola"/>
              </a:rPr>
              <a:t>be </a:t>
            </a:r>
            <a:r>
              <a:rPr sz="2000" spc="65" dirty="0">
                <a:latin typeface="TeXGyreSchola"/>
                <a:cs typeface="TeXGyreSchola"/>
              </a:rPr>
              <a:t>developed?. </a:t>
            </a:r>
            <a:r>
              <a:rPr sz="2000" spc="35" dirty="0">
                <a:latin typeface="TeXGyreSchola"/>
                <a:cs typeface="TeXGyreSchola"/>
              </a:rPr>
              <a:t>In L. </a:t>
            </a:r>
            <a:r>
              <a:rPr sz="2000" spc="65" dirty="0">
                <a:latin typeface="TeXGyreSchola"/>
                <a:cs typeface="TeXGyreSchola"/>
              </a:rPr>
              <a:t>Shavinina </a:t>
            </a:r>
            <a:r>
              <a:rPr sz="2000" spc="60" dirty="0">
                <a:latin typeface="TeXGyreSchola"/>
                <a:cs typeface="TeXGyreSchola"/>
              </a:rPr>
              <a:t>(Ed.), </a:t>
            </a:r>
            <a:r>
              <a:rPr sz="2000" i="1" spc="70" dirty="0">
                <a:latin typeface="Schoolbook Uralic"/>
                <a:cs typeface="Schoolbook Uralic"/>
              </a:rPr>
              <a:t>International  </a:t>
            </a:r>
            <a:r>
              <a:rPr sz="2000" i="1" spc="155" dirty="0">
                <a:latin typeface="Schoolbook Uralic"/>
                <a:cs typeface="Schoolbook Uralic"/>
              </a:rPr>
              <a:t>handbook </a:t>
            </a:r>
            <a:r>
              <a:rPr sz="2000" i="1" spc="90" dirty="0">
                <a:latin typeface="Schoolbook Uralic"/>
                <a:cs typeface="Schoolbook Uralic"/>
              </a:rPr>
              <a:t>on </a:t>
            </a:r>
            <a:r>
              <a:rPr sz="2000" i="1" spc="160" dirty="0">
                <a:latin typeface="Schoolbook Uralic"/>
                <a:cs typeface="Schoolbook Uralic"/>
              </a:rPr>
              <a:t>giftedness </a:t>
            </a:r>
            <a:r>
              <a:rPr sz="2000" dirty="0">
                <a:latin typeface="TeXGyreSchola"/>
                <a:cs typeface="TeXGyreSchola"/>
              </a:rPr>
              <a:t>( </a:t>
            </a:r>
            <a:r>
              <a:rPr sz="2000" spc="114" dirty="0">
                <a:latin typeface="TeXGyreSchola"/>
                <a:cs typeface="TeXGyreSchola"/>
              </a:rPr>
              <a:t>pp. </a:t>
            </a:r>
            <a:r>
              <a:rPr sz="2000" spc="130" dirty="0">
                <a:latin typeface="TeXGyreSchola"/>
                <a:cs typeface="TeXGyreSchola"/>
              </a:rPr>
              <a:t>633- </a:t>
            </a:r>
            <a:r>
              <a:rPr sz="2000" spc="135" dirty="0">
                <a:latin typeface="TeXGyreSchola"/>
                <a:cs typeface="TeXGyreSchola"/>
              </a:rPr>
              <a:t>645). </a:t>
            </a:r>
            <a:r>
              <a:rPr sz="2000" spc="150" dirty="0">
                <a:latin typeface="TeXGyreSchola"/>
                <a:cs typeface="TeXGyreSchola"/>
              </a:rPr>
              <a:t>Houten,  </a:t>
            </a:r>
            <a:r>
              <a:rPr sz="2000" spc="15" dirty="0">
                <a:latin typeface="TeXGyreSchola"/>
                <a:cs typeface="TeXGyreSchola"/>
              </a:rPr>
              <a:t>Netherlands: Springer Netherlands. </a:t>
            </a:r>
            <a:r>
              <a:rPr sz="2000" spc="10" dirty="0">
                <a:latin typeface="TeXGyreSchola"/>
                <a:cs typeface="TeXGyreSchola"/>
              </a:rPr>
              <a:t>doi: </a:t>
            </a:r>
            <a:r>
              <a:rPr sz="2000" spc="15" dirty="0">
                <a:latin typeface="TeXGyreSchola"/>
                <a:cs typeface="TeXGyreSchola"/>
              </a:rPr>
              <a:t>10.1007/978-  </a:t>
            </a:r>
            <a:r>
              <a:rPr sz="2000" spc="-10" dirty="0">
                <a:latin typeface="TeXGyreSchola"/>
                <a:cs typeface="TeXGyreSchola"/>
              </a:rPr>
              <a:t>1-4020-6162-2_31</a:t>
            </a:r>
            <a:endParaRPr sz="2000">
              <a:latin typeface="TeXGyreSchola"/>
              <a:cs typeface="TeXGyreSchola"/>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8FD32-DE83-4E51-9543-B333C98978F6}"/>
              </a:ext>
            </a:extLst>
          </p:cNvPr>
          <p:cNvSpPr>
            <a:spLocks noGrp="1"/>
          </p:cNvSpPr>
          <p:nvPr>
            <p:ph type="title"/>
          </p:nvPr>
        </p:nvSpPr>
        <p:spPr/>
        <p:txBody>
          <a:bodyPr/>
          <a:lstStyle/>
          <a:p>
            <a:r>
              <a:rPr lang="en-US" b="1" dirty="0">
                <a:solidFill>
                  <a:srgbClr val="000000"/>
                </a:solidFill>
                <a:latin typeface="Times New Roman" panose="02020603050405020304" pitchFamily="18" charset="0"/>
              </a:rPr>
              <a:t>Other </a:t>
            </a:r>
            <a:r>
              <a:rPr lang="en-US" sz="4400" b="1" i="0" u="none" strike="noStrike" baseline="0" dirty="0">
                <a:solidFill>
                  <a:srgbClr val="000000"/>
                </a:solidFill>
                <a:latin typeface="Times New Roman" panose="02020603050405020304" pitchFamily="18" charset="0"/>
              </a:rPr>
              <a:t>Systems of Citing Sources </a:t>
            </a:r>
            <a:endParaRPr lang="en-US" dirty="0"/>
          </a:p>
        </p:txBody>
      </p:sp>
      <p:sp>
        <p:nvSpPr>
          <p:cNvPr id="3" name="Content Placeholder 2">
            <a:extLst>
              <a:ext uri="{FF2B5EF4-FFF2-40B4-BE49-F238E27FC236}">
                <a16:creationId xmlns:a16="http://schemas.microsoft.com/office/drawing/2014/main" id="{A45DABF3-B986-410B-8F3B-F0C890A44743}"/>
              </a:ext>
            </a:extLst>
          </p:cNvPr>
          <p:cNvSpPr>
            <a:spLocks noGrp="1"/>
          </p:cNvSpPr>
          <p:nvPr>
            <p:ph idx="1"/>
          </p:nvPr>
        </p:nvSpPr>
        <p:spPr/>
        <p:txBody>
          <a:bodyPr>
            <a:normAutofit/>
          </a:bodyPr>
          <a:lstStyle/>
          <a:p>
            <a:pPr marL="0" indent="0">
              <a:buNone/>
            </a:pPr>
            <a:r>
              <a:rPr lang="en-US" b="0" i="0" u="none" strike="noStrike" baseline="0" dirty="0">
                <a:solidFill>
                  <a:srgbClr val="000000"/>
                </a:solidFill>
                <a:latin typeface="Times New Roman" panose="02020603050405020304" pitchFamily="18" charset="0"/>
              </a:rPr>
              <a:t>1. Footnotes and Endnotes (Chicago style) </a:t>
            </a:r>
          </a:p>
          <a:p>
            <a:pPr marL="0" indent="0">
              <a:buNone/>
            </a:pPr>
            <a:r>
              <a:rPr lang="en-US" b="0" i="0" u="none" strike="noStrike" baseline="0" dirty="0">
                <a:solidFill>
                  <a:srgbClr val="000000"/>
                </a:solidFill>
                <a:latin typeface="Times New Roman" panose="02020603050405020304" pitchFamily="18" charset="0"/>
              </a:rPr>
              <a:t>2. Author-date method ( Harvard style) </a:t>
            </a:r>
          </a:p>
          <a:p>
            <a:endParaRPr lang="en-US" b="0" i="0" u="none" strike="noStrike" baseline="0" dirty="0">
              <a:solidFill>
                <a:srgbClr val="000000"/>
              </a:solidFill>
              <a:latin typeface="Times New Roman" panose="02020603050405020304" pitchFamily="18" charset="0"/>
            </a:endParaRPr>
          </a:p>
          <a:p>
            <a:r>
              <a:rPr lang="en-US" b="1" i="0" u="none" strike="noStrike" baseline="0" dirty="0">
                <a:solidFill>
                  <a:srgbClr val="000000"/>
                </a:solidFill>
                <a:latin typeface="Times New Roman" panose="02020603050405020304" pitchFamily="18" charset="0"/>
              </a:rPr>
              <a:t>Do not mix up the two systems. </a:t>
            </a:r>
            <a:endParaRPr lang="en-US" b="0" i="0" u="none" strike="noStrike" baseline="0"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214647630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BF360-370E-47D9-ABF9-8E2D754886F9}"/>
              </a:ext>
            </a:extLst>
          </p:cNvPr>
          <p:cNvSpPr>
            <a:spLocks noGrp="1"/>
          </p:cNvSpPr>
          <p:nvPr>
            <p:ph type="title"/>
          </p:nvPr>
        </p:nvSpPr>
        <p:spPr/>
        <p:txBody>
          <a:bodyPr/>
          <a:lstStyle/>
          <a:p>
            <a:r>
              <a:rPr lang="en-US" sz="4400" b="1" i="0" u="none" strike="noStrike" baseline="0" dirty="0">
                <a:solidFill>
                  <a:srgbClr val="000000"/>
                </a:solidFill>
                <a:latin typeface="Times New Roman" panose="02020603050405020304" pitchFamily="18" charset="0"/>
              </a:rPr>
              <a:t>Order of information (footnote/endnote) </a:t>
            </a:r>
            <a:endParaRPr lang="en-US" dirty="0"/>
          </a:p>
        </p:txBody>
      </p:sp>
      <p:sp>
        <p:nvSpPr>
          <p:cNvPr id="3" name="Content Placeholder 2">
            <a:extLst>
              <a:ext uri="{FF2B5EF4-FFF2-40B4-BE49-F238E27FC236}">
                <a16:creationId xmlns:a16="http://schemas.microsoft.com/office/drawing/2014/main" id="{7C4CF843-6F38-4BAF-A0D4-996EA2C87156}"/>
              </a:ext>
            </a:extLst>
          </p:cNvPr>
          <p:cNvSpPr>
            <a:spLocks noGrp="1"/>
          </p:cNvSpPr>
          <p:nvPr>
            <p:ph idx="1"/>
          </p:nvPr>
        </p:nvSpPr>
        <p:spPr/>
        <p:txBody>
          <a:bodyPr>
            <a:normAutofit fontScale="77500" lnSpcReduction="20000"/>
          </a:bodyPr>
          <a:lstStyle/>
          <a:p>
            <a:r>
              <a:rPr lang="en-US" b="1" i="0" u="none" strike="noStrike" baseline="0" dirty="0">
                <a:solidFill>
                  <a:srgbClr val="000000"/>
                </a:solidFill>
                <a:latin typeface="Times New Roman" panose="02020603050405020304" pitchFamily="18" charset="0"/>
              </a:rPr>
              <a:t>Footnotes and Endnotes (Chicago style) </a:t>
            </a:r>
            <a:endParaRPr lang="en-US" b="0" i="0" u="none" strike="noStrike" baseline="0" dirty="0">
              <a:solidFill>
                <a:srgbClr val="000000"/>
              </a:solidFill>
              <a:latin typeface="Times New Roman" panose="02020603050405020304" pitchFamily="18" charset="0"/>
            </a:endParaRPr>
          </a:p>
          <a:p>
            <a:r>
              <a:rPr lang="en-US" b="0" i="0" u="none" strike="noStrike" baseline="0" dirty="0">
                <a:solidFill>
                  <a:srgbClr val="000000"/>
                </a:solidFill>
                <a:latin typeface="Times New Roman" panose="02020603050405020304" pitchFamily="18" charset="0"/>
              </a:rPr>
              <a:t>Footnotes are conventional procedures used in scholarly writing to validate or to explain certain aspects in the main text. </a:t>
            </a:r>
          </a:p>
          <a:p>
            <a:endParaRPr lang="en-US" sz="2800" b="0" i="0" u="none" strike="noStrike" baseline="0" dirty="0">
              <a:solidFill>
                <a:srgbClr val="000000"/>
              </a:solidFill>
              <a:latin typeface="Times New Roman" panose="02020603050405020304" pitchFamily="18" charset="0"/>
            </a:endParaRPr>
          </a:p>
          <a:p>
            <a:r>
              <a:rPr lang="en-US" sz="2800" b="0" i="0" u="none" strike="noStrike" baseline="0" dirty="0">
                <a:solidFill>
                  <a:srgbClr val="000000"/>
                </a:solidFill>
                <a:latin typeface="Times New Roman" panose="02020603050405020304" pitchFamily="18" charset="0"/>
              </a:rPr>
              <a:t>Author /editor (as appears in the book) </a:t>
            </a:r>
          </a:p>
          <a:p>
            <a:r>
              <a:rPr lang="en-US" sz="2800" b="0" i="0" u="none" strike="noStrike" baseline="0" dirty="0">
                <a:solidFill>
                  <a:srgbClr val="000000"/>
                </a:solidFill>
                <a:latin typeface="Times New Roman" panose="02020603050405020304" pitchFamily="18" charset="0"/>
              </a:rPr>
              <a:t>Full title of book/journal (in </a:t>
            </a:r>
            <a:r>
              <a:rPr lang="en-US" sz="2800" b="0" i="1" u="none" strike="noStrike" baseline="0" dirty="0">
                <a:solidFill>
                  <a:srgbClr val="000000"/>
                </a:solidFill>
                <a:latin typeface="Times New Roman" panose="02020603050405020304" pitchFamily="18" charset="0"/>
              </a:rPr>
              <a:t>italics </a:t>
            </a:r>
            <a:r>
              <a:rPr lang="en-US" sz="2800" b="0" i="0" u="none" strike="noStrike" baseline="0" dirty="0">
                <a:solidFill>
                  <a:srgbClr val="000000"/>
                </a:solidFill>
                <a:latin typeface="Times New Roman" panose="02020603050405020304" pitchFamily="18" charset="0"/>
              </a:rPr>
              <a:t>) </a:t>
            </a:r>
          </a:p>
          <a:p>
            <a:r>
              <a:rPr lang="en-US" sz="2800" b="0" i="0" u="none" strike="noStrike" baseline="0" dirty="0">
                <a:solidFill>
                  <a:srgbClr val="000000"/>
                </a:solidFill>
                <a:latin typeface="Times New Roman" panose="02020603050405020304" pitchFamily="18" charset="0"/>
              </a:rPr>
              <a:t>Edition number (if it is not the first edition) </a:t>
            </a:r>
          </a:p>
          <a:p>
            <a:r>
              <a:rPr lang="en-US" sz="2800" b="0" i="0" u="none" strike="noStrike" baseline="0" dirty="0">
                <a:solidFill>
                  <a:srgbClr val="000000"/>
                </a:solidFill>
                <a:latin typeface="Times New Roman" panose="02020603050405020304" pitchFamily="18" charset="0"/>
              </a:rPr>
              <a:t>Volume number </a:t>
            </a:r>
          </a:p>
          <a:p>
            <a:r>
              <a:rPr lang="en-US" sz="2800" b="0" i="0" u="none" strike="noStrike" baseline="0" dirty="0">
                <a:solidFill>
                  <a:srgbClr val="000000"/>
                </a:solidFill>
                <a:latin typeface="Times New Roman" panose="02020603050405020304" pitchFamily="18" charset="0"/>
              </a:rPr>
              <a:t>Place of publication </a:t>
            </a:r>
          </a:p>
          <a:p>
            <a:r>
              <a:rPr lang="en-US" sz="2800" b="0" i="0" u="none" strike="noStrike" baseline="0" dirty="0">
                <a:solidFill>
                  <a:srgbClr val="000000"/>
                </a:solidFill>
                <a:latin typeface="Times New Roman" panose="02020603050405020304" pitchFamily="18" charset="0"/>
              </a:rPr>
              <a:t>Publisher </a:t>
            </a:r>
          </a:p>
          <a:p>
            <a:r>
              <a:rPr lang="en-US" sz="2800" b="0" i="0" u="none" strike="noStrike" baseline="0" dirty="0">
                <a:solidFill>
                  <a:srgbClr val="000000"/>
                </a:solidFill>
                <a:latin typeface="Times New Roman" panose="02020603050405020304" pitchFamily="18" charset="0"/>
              </a:rPr>
              <a:t> Year </a:t>
            </a:r>
          </a:p>
          <a:p>
            <a:r>
              <a:rPr lang="en-US" sz="2800" b="0" i="0" u="none" strike="noStrike" baseline="0" dirty="0">
                <a:solidFill>
                  <a:srgbClr val="000000"/>
                </a:solidFill>
                <a:latin typeface="Times New Roman" panose="02020603050405020304" pitchFamily="18" charset="0"/>
              </a:rPr>
              <a:t>Page number ( if needed) </a:t>
            </a:r>
          </a:p>
          <a:p>
            <a:endParaRPr lang="en-US" sz="2800" b="0" i="0" u="none" strike="noStrike" baseline="0" dirty="0">
              <a:solidFill>
                <a:srgbClr val="000000"/>
              </a:solidFill>
              <a:latin typeface="Times New Roman" panose="02020603050405020304" pitchFamily="18" charset="0"/>
            </a:endParaRPr>
          </a:p>
          <a:p>
            <a:endParaRPr lang="en-US" dirty="0"/>
          </a:p>
        </p:txBody>
      </p:sp>
    </p:spTree>
    <p:extLst>
      <p:ext uri="{BB962C8B-B14F-4D97-AF65-F5344CB8AC3E}">
        <p14:creationId xmlns:p14="http://schemas.microsoft.com/office/powerpoint/2010/main" val="268983687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3D1FDD-2D16-42D6-8B01-4BCCBD332371}"/>
              </a:ext>
            </a:extLst>
          </p:cNvPr>
          <p:cNvSpPr>
            <a:spLocks noGrp="1"/>
          </p:cNvSpPr>
          <p:nvPr>
            <p:ph type="title"/>
          </p:nvPr>
        </p:nvSpPr>
        <p:spPr/>
        <p:txBody>
          <a:bodyPr/>
          <a:lstStyle/>
          <a:p>
            <a:r>
              <a:rPr lang="en-US" dirty="0"/>
              <a:t>Examples: </a:t>
            </a:r>
            <a:r>
              <a:rPr lang="en-US" sz="4400" b="1" i="0" u="none" strike="noStrike" baseline="0" dirty="0">
                <a:solidFill>
                  <a:srgbClr val="000000"/>
                </a:solidFill>
                <a:latin typeface="Times New Roman" panose="02020603050405020304" pitchFamily="18" charset="0"/>
              </a:rPr>
              <a:t>Order of information (footnote/endnote) </a:t>
            </a:r>
            <a:endParaRPr lang="en-US" dirty="0"/>
          </a:p>
        </p:txBody>
      </p:sp>
      <p:sp>
        <p:nvSpPr>
          <p:cNvPr id="3" name="Content Placeholder 2">
            <a:extLst>
              <a:ext uri="{FF2B5EF4-FFF2-40B4-BE49-F238E27FC236}">
                <a16:creationId xmlns:a16="http://schemas.microsoft.com/office/drawing/2014/main" id="{5B006D20-A30E-4AF7-8351-C6279551C444}"/>
              </a:ext>
            </a:extLst>
          </p:cNvPr>
          <p:cNvSpPr>
            <a:spLocks noGrp="1"/>
          </p:cNvSpPr>
          <p:nvPr>
            <p:ph idx="1"/>
          </p:nvPr>
        </p:nvSpPr>
        <p:spPr/>
        <p:txBody>
          <a:bodyPr>
            <a:normAutofit fontScale="92500" lnSpcReduction="20000"/>
          </a:bodyPr>
          <a:lstStyle/>
          <a:p>
            <a:pPr marL="514350" indent="-514350">
              <a:buFont typeface="+mj-lt"/>
              <a:buAutoNum type="arabicPeriod"/>
            </a:pPr>
            <a:r>
              <a:rPr lang="en-US" sz="2800" b="0" i="0" u="none" strike="noStrike" baseline="0" dirty="0">
                <a:solidFill>
                  <a:srgbClr val="000000"/>
                </a:solidFill>
                <a:latin typeface="Times New Roman" panose="02020603050405020304" pitchFamily="18" charset="0"/>
              </a:rPr>
              <a:t>K.M. De Silva, </a:t>
            </a:r>
            <a:r>
              <a:rPr lang="en-US" sz="2800" b="0" i="1" u="none" strike="noStrike" baseline="0" dirty="0">
                <a:solidFill>
                  <a:srgbClr val="000000"/>
                </a:solidFill>
                <a:latin typeface="Times New Roman" panose="02020603050405020304" pitchFamily="18" charset="0"/>
              </a:rPr>
              <a:t>A History of Sri Lanka, </a:t>
            </a:r>
            <a:r>
              <a:rPr lang="en-US" sz="2800" b="0" i="0" u="none" strike="noStrike" baseline="0" dirty="0">
                <a:solidFill>
                  <a:srgbClr val="000000"/>
                </a:solidFill>
                <a:latin typeface="Times New Roman" panose="02020603050405020304" pitchFamily="18" charset="0"/>
              </a:rPr>
              <a:t>Colombo: Vijitha </a:t>
            </a:r>
            <a:r>
              <a:rPr lang="en-US" sz="2800" b="0" i="0" u="none" strike="noStrike" baseline="0" dirty="0" err="1">
                <a:solidFill>
                  <a:srgbClr val="000000"/>
                </a:solidFill>
                <a:latin typeface="Times New Roman" panose="02020603050405020304" pitchFamily="18" charset="0"/>
              </a:rPr>
              <a:t>Yapa</a:t>
            </a:r>
            <a:r>
              <a:rPr lang="en-US" sz="2800" b="0" i="0" u="none" strike="noStrike" baseline="0" dirty="0">
                <a:solidFill>
                  <a:srgbClr val="000000"/>
                </a:solidFill>
                <a:latin typeface="Times New Roman" panose="02020603050405020304" pitchFamily="18" charset="0"/>
              </a:rPr>
              <a:t> Publications, 2005, p. 652. </a:t>
            </a:r>
          </a:p>
          <a:p>
            <a:pPr marL="514350" indent="-514350">
              <a:buFont typeface="+mj-lt"/>
              <a:buAutoNum type="arabicPeriod"/>
            </a:pPr>
            <a:r>
              <a:rPr lang="en-US" sz="2800" b="0" i="0" u="none" strike="noStrike" baseline="0" dirty="0">
                <a:solidFill>
                  <a:srgbClr val="000000"/>
                </a:solidFill>
                <a:latin typeface="Times New Roman" panose="02020603050405020304" pitchFamily="18" charset="0"/>
              </a:rPr>
              <a:t>K.N.O. Dharmadasa, “ The People of the Lion”: Ethnic Identity, Ideology and Historical Revisionism in Contemporary Sri Lanka, </a:t>
            </a:r>
            <a:r>
              <a:rPr lang="en-US" sz="2800" b="0" i="1" u="none" strike="noStrike" baseline="0" dirty="0">
                <a:solidFill>
                  <a:srgbClr val="000000"/>
                </a:solidFill>
                <a:latin typeface="Times New Roman" panose="02020603050405020304" pitchFamily="18" charset="0"/>
              </a:rPr>
              <a:t>Sri Lanka Journal of Humanities </a:t>
            </a:r>
            <a:r>
              <a:rPr lang="en-US" sz="2800" b="0" i="0" u="none" strike="noStrike" baseline="0" dirty="0">
                <a:solidFill>
                  <a:srgbClr val="000000"/>
                </a:solidFill>
                <a:latin typeface="Times New Roman" panose="02020603050405020304" pitchFamily="18" charset="0"/>
              </a:rPr>
              <a:t>Vol. XV, 1 &amp;2, 1989, pp. 1-35. </a:t>
            </a:r>
          </a:p>
          <a:p>
            <a:pPr marL="514350" indent="-514350">
              <a:buFont typeface="+mj-lt"/>
              <a:buAutoNum type="arabicPeriod"/>
            </a:pPr>
            <a:r>
              <a:rPr lang="en-US" sz="2800" b="0" i="0" u="none" strike="noStrike" baseline="0" dirty="0">
                <a:solidFill>
                  <a:srgbClr val="000000"/>
                </a:solidFill>
                <a:latin typeface="Times New Roman" panose="02020603050405020304" pitchFamily="18" charset="0"/>
              </a:rPr>
              <a:t>De Silva, </a:t>
            </a:r>
            <a:r>
              <a:rPr lang="en-US" sz="2800" b="0" i="1" u="none" strike="noStrike" baseline="0" dirty="0">
                <a:solidFill>
                  <a:srgbClr val="000000"/>
                </a:solidFill>
                <a:latin typeface="Times New Roman" panose="02020603050405020304" pitchFamily="18" charset="0"/>
              </a:rPr>
              <a:t>A History of Sri Lanka, </a:t>
            </a:r>
            <a:r>
              <a:rPr lang="en-US" sz="2800" b="0" i="0" u="none" strike="noStrike" baseline="0" dirty="0">
                <a:solidFill>
                  <a:srgbClr val="000000"/>
                </a:solidFill>
                <a:latin typeface="Times New Roman" panose="02020603050405020304" pitchFamily="18" charset="0"/>
              </a:rPr>
              <a:t>p. 695. </a:t>
            </a:r>
          </a:p>
          <a:p>
            <a:pPr marL="514350" indent="-514350">
              <a:buFont typeface="+mj-lt"/>
              <a:buAutoNum type="arabicPeriod"/>
            </a:pPr>
            <a:r>
              <a:rPr lang="en-US" sz="2800" b="0" i="0" u="none" strike="noStrike" baseline="0" dirty="0">
                <a:solidFill>
                  <a:srgbClr val="000000"/>
                </a:solidFill>
                <a:latin typeface="Times New Roman" panose="02020603050405020304" pitchFamily="18" charset="0"/>
              </a:rPr>
              <a:t>For a detailed discussion about the pre-independence language politics, see </a:t>
            </a:r>
            <a:r>
              <a:rPr lang="en-US" sz="2800" b="0" i="0" u="none" strike="noStrike" baseline="0" dirty="0" err="1">
                <a:solidFill>
                  <a:srgbClr val="000000"/>
                </a:solidFill>
                <a:latin typeface="Times New Roman" panose="02020603050405020304" pitchFamily="18" charset="0"/>
              </a:rPr>
              <a:t>Sandagomi</a:t>
            </a:r>
            <a:r>
              <a:rPr lang="en-US" sz="2800" b="0" i="0" u="none" strike="noStrike" baseline="0" dirty="0">
                <a:solidFill>
                  <a:srgbClr val="000000"/>
                </a:solidFill>
                <a:latin typeface="Times New Roman" panose="02020603050405020304" pitchFamily="18" charset="0"/>
              </a:rPr>
              <a:t> </a:t>
            </a:r>
            <a:r>
              <a:rPr lang="en-US" sz="2800" b="0" i="0" u="none" strike="noStrike" baseline="0" dirty="0" err="1">
                <a:solidFill>
                  <a:srgbClr val="000000"/>
                </a:solidFill>
                <a:latin typeface="Times New Roman" panose="02020603050405020304" pitchFamily="18" charset="0"/>
              </a:rPr>
              <a:t>Coperahewa</a:t>
            </a:r>
            <a:r>
              <a:rPr lang="en-US" sz="2800" b="0" i="0" u="none" strike="noStrike" baseline="0" dirty="0">
                <a:solidFill>
                  <a:srgbClr val="000000"/>
                </a:solidFill>
                <a:latin typeface="Times New Roman" panose="02020603050405020304" pitchFamily="18" charset="0"/>
              </a:rPr>
              <a:t>, ‘The Politics of Language in Colonial Sri Lanka, 1900-1948’ unpublished PhD dissertation, University of Cambridge, 2009. </a:t>
            </a:r>
          </a:p>
          <a:p>
            <a:pPr marL="514350" indent="-514350">
              <a:buFont typeface="+mj-lt"/>
              <a:buAutoNum type="arabicPeriod"/>
            </a:pPr>
            <a:r>
              <a:rPr lang="en-US" sz="2800" b="0" i="0" u="none" strike="noStrike" baseline="0" dirty="0">
                <a:solidFill>
                  <a:srgbClr val="000000"/>
                </a:solidFill>
                <a:latin typeface="Times New Roman" panose="02020603050405020304" pitchFamily="18" charset="0"/>
              </a:rPr>
              <a:t>Yasmine Gooneratne and Brendon Gooneratne, </a:t>
            </a:r>
            <a:r>
              <a:rPr lang="en-US" sz="2800" b="0" i="1" u="none" strike="noStrike" baseline="0" dirty="0">
                <a:solidFill>
                  <a:srgbClr val="000000"/>
                </a:solidFill>
                <a:latin typeface="Times New Roman" panose="02020603050405020304" pitchFamily="18" charset="0"/>
              </a:rPr>
              <a:t>This Inscrutable Englishman: Sir John </a:t>
            </a:r>
            <a:r>
              <a:rPr lang="en-US" sz="2800" b="0" i="1" u="none" strike="noStrike" baseline="0" dirty="0" err="1">
                <a:solidFill>
                  <a:srgbClr val="000000"/>
                </a:solidFill>
                <a:latin typeface="Times New Roman" panose="02020603050405020304" pitchFamily="18" charset="0"/>
              </a:rPr>
              <a:t>D’Oyly</a:t>
            </a:r>
            <a:r>
              <a:rPr lang="en-US" sz="2800" b="0" i="1" u="none" strike="noStrike" baseline="0" dirty="0">
                <a:solidFill>
                  <a:srgbClr val="000000"/>
                </a:solidFill>
                <a:latin typeface="Times New Roman" panose="02020603050405020304" pitchFamily="18" charset="0"/>
              </a:rPr>
              <a:t>, 1774-1824, </a:t>
            </a:r>
            <a:r>
              <a:rPr lang="en-US" sz="2800" b="0" i="0" u="none" strike="noStrike" baseline="0" dirty="0">
                <a:solidFill>
                  <a:srgbClr val="000000"/>
                </a:solidFill>
                <a:latin typeface="Times New Roman" panose="02020603050405020304" pitchFamily="18" charset="0"/>
              </a:rPr>
              <a:t>London: Cassell, 1999. </a:t>
            </a:r>
          </a:p>
          <a:p>
            <a:endParaRPr lang="en-US" sz="2800" b="0" i="0" u="none" strike="noStrike" baseline="0" dirty="0">
              <a:solidFill>
                <a:srgbClr val="000000"/>
              </a:solidFill>
              <a:latin typeface="Times New Roman" panose="02020603050405020304" pitchFamily="18" charset="0"/>
            </a:endParaRPr>
          </a:p>
          <a:p>
            <a:endParaRPr lang="en-US" dirty="0"/>
          </a:p>
        </p:txBody>
      </p:sp>
    </p:spTree>
    <p:extLst>
      <p:ext uri="{BB962C8B-B14F-4D97-AF65-F5344CB8AC3E}">
        <p14:creationId xmlns:p14="http://schemas.microsoft.com/office/powerpoint/2010/main" val="292063450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56FAA-937F-450E-80CF-E3FAA379FFCA}"/>
              </a:ext>
            </a:extLst>
          </p:cNvPr>
          <p:cNvSpPr>
            <a:spLocks noGrp="1"/>
          </p:cNvSpPr>
          <p:nvPr>
            <p:ph type="title"/>
          </p:nvPr>
        </p:nvSpPr>
        <p:spPr/>
        <p:txBody>
          <a:bodyPr/>
          <a:lstStyle/>
          <a:p>
            <a:r>
              <a:rPr lang="en-US" sz="4400" b="1" i="0" u="none" strike="noStrike" baseline="0" dirty="0">
                <a:solidFill>
                  <a:srgbClr val="000000"/>
                </a:solidFill>
                <a:latin typeface="Times New Roman" panose="02020603050405020304" pitchFamily="18" charset="0"/>
              </a:rPr>
              <a:t>Order of information (Bibliography) </a:t>
            </a:r>
            <a:endParaRPr lang="en-US" dirty="0"/>
          </a:p>
        </p:txBody>
      </p:sp>
      <p:sp>
        <p:nvSpPr>
          <p:cNvPr id="3" name="Content Placeholder 2">
            <a:extLst>
              <a:ext uri="{FF2B5EF4-FFF2-40B4-BE49-F238E27FC236}">
                <a16:creationId xmlns:a16="http://schemas.microsoft.com/office/drawing/2014/main" id="{920FC898-DCB2-4C15-8DF6-D41CF74DCCDF}"/>
              </a:ext>
            </a:extLst>
          </p:cNvPr>
          <p:cNvSpPr>
            <a:spLocks noGrp="1"/>
          </p:cNvSpPr>
          <p:nvPr>
            <p:ph idx="1"/>
          </p:nvPr>
        </p:nvSpPr>
        <p:spPr/>
        <p:txBody>
          <a:bodyPr>
            <a:normAutofit/>
          </a:bodyPr>
          <a:lstStyle/>
          <a:p>
            <a:r>
              <a:rPr lang="en-US" sz="2800" b="0" i="0" u="none" strike="noStrike" baseline="0" dirty="0">
                <a:solidFill>
                  <a:srgbClr val="000000"/>
                </a:solidFill>
                <a:latin typeface="Times New Roman" panose="02020603050405020304" pitchFamily="18" charset="0"/>
              </a:rPr>
              <a:t>Author /editor (surname first) </a:t>
            </a:r>
          </a:p>
          <a:p>
            <a:r>
              <a:rPr lang="en-US" sz="2800" b="0" i="0" u="none" strike="noStrike" baseline="0" dirty="0">
                <a:solidFill>
                  <a:srgbClr val="000000"/>
                </a:solidFill>
                <a:latin typeface="Times New Roman" panose="02020603050405020304" pitchFamily="18" charset="0"/>
              </a:rPr>
              <a:t>Full title of book/journal (in </a:t>
            </a:r>
            <a:r>
              <a:rPr lang="en-US" sz="2800" b="0" i="1" u="none" strike="noStrike" baseline="0" dirty="0">
                <a:solidFill>
                  <a:srgbClr val="000000"/>
                </a:solidFill>
                <a:latin typeface="Times New Roman" panose="02020603050405020304" pitchFamily="18" charset="0"/>
              </a:rPr>
              <a:t>italics </a:t>
            </a:r>
            <a:r>
              <a:rPr lang="en-US" sz="2800" b="0" i="0" u="none" strike="noStrike" baseline="0" dirty="0">
                <a:solidFill>
                  <a:srgbClr val="000000"/>
                </a:solidFill>
                <a:latin typeface="Times New Roman" panose="02020603050405020304" pitchFamily="18" charset="0"/>
              </a:rPr>
              <a:t>) </a:t>
            </a:r>
          </a:p>
          <a:p>
            <a:r>
              <a:rPr lang="en-US" sz="2800" b="0" i="0" u="none" strike="noStrike" baseline="0" dirty="0">
                <a:solidFill>
                  <a:srgbClr val="000000"/>
                </a:solidFill>
                <a:latin typeface="Times New Roman" panose="02020603050405020304" pitchFamily="18" charset="0"/>
              </a:rPr>
              <a:t>Edition number (if it is not the first edition) </a:t>
            </a:r>
          </a:p>
          <a:p>
            <a:r>
              <a:rPr lang="en-US" sz="2800" b="0" i="0" u="none" strike="noStrike" baseline="0" dirty="0">
                <a:solidFill>
                  <a:srgbClr val="000000"/>
                </a:solidFill>
                <a:latin typeface="Times New Roman" panose="02020603050405020304" pitchFamily="18" charset="0"/>
              </a:rPr>
              <a:t>Volume number </a:t>
            </a:r>
          </a:p>
          <a:p>
            <a:r>
              <a:rPr lang="en-US" sz="2800" b="0" i="0" u="none" strike="noStrike" baseline="0" dirty="0">
                <a:solidFill>
                  <a:srgbClr val="000000"/>
                </a:solidFill>
                <a:latin typeface="Times New Roman" panose="02020603050405020304" pitchFamily="18" charset="0"/>
              </a:rPr>
              <a:t>Place of publication </a:t>
            </a:r>
          </a:p>
          <a:p>
            <a:r>
              <a:rPr lang="en-US" sz="2800" b="0" i="0" u="none" strike="noStrike" baseline="0" dirty="0">
                <a:solidFill>
                  <a:srgbClr val="000000"/>
                </a:solidFill>
                <a:latin typeface="Times New Roman" panose="02020603050405020304" pitchFamily="18" charset="0"/>
              </a:rPr>
              <a:t>Publisher </a:t>
            </a:r>
          </a:p>
          <a:p>
            <a:r>
              <a:rPr lang="en-US" sz="2800" b="0" i="0" u="none" strike="noStrike" baseline="0" dirty="0">
                <a:solidFill>
                  <a:srgbClr val="000000"/>
                </a:solidFill>
                <a:latin typeface="Times New Roman" panose="02020603050405020304" pitchFamily="18" charset="0"/>
              </a:rPr>
              <a:t>Year </a:t>
            </a:r>
          </a:p>
          <a:p>
            <a:endParaRPr lang="en-US" sz="2800" b="0" i="0" u="none" strike="noStrike" baseline="0" dirty="0">
              <a:solidFill>
                <a:srgbClr val="000000"/>
              </a:solidFill>
              <a:latin typeface="Times New Roman" panose="02020603050405020304" pitchFamily="18" charset="0"/>
            </a:endParaRPr>
          </a:p>
          <a:p>
            <a:endParaRPr lang="en-US" dirty="0"/>
          </a:p>
        </p:txBody>
      </p:sp>
    </p:spTree>
    <p:extLst>
      <p:ext uri="{BB962C8B-B14F-4D97-AF65-F5344CB8AC3E}">
        <p14:creationId xmlns:p14="http://schemas.microsoft.com/office/powerpoint/2010/main" val="300494349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A32114-928C-49E3-B2E6-7BCFBB2989DC}"/>
              </a:ext>
            </a:extLst>
          </p:cNvPr>
          <p:cNvSpPr>
            <a:spLocks noGrp="1"/>
          </p:cNvSpPr>
          <p:nvPr>
            <p:ph type="title"/>
          </p:nvPr>
        </p:nvSpPr>
        <p:spPr/>
        <p:txBody>
          <a:bodyPr>
            <a:normAutofit/>
          </a:bodyPr>
          <a:lstStyle/>
          <a:p>
            <a:r>
              <a:rPr lang="en-US" dirty="0"/>
              <a:t>Examples: </a:t>
            </a:r>
            <a:r>
              <a:rPr lang="en-US" sz="4400" b="1" i="0" u="none" strike="noStrike" baseline="0" dirty="0">
                <a:solidFill>
                  <a:srgbClr val="000000"/>
                </a:solidFill>
                <a:latin typeface="Times New Roman" panose="02020603050405020304" pitchFamily="18" charset="0"/>
              </a:rPr>
              <a:t>References/ Bibliography (Chicago Style) </a:t>
            </a:r>
            <a:endParaRPr lang="en-US" dirty="0"/>
          </a:p>
        </p:txBody>
      </p:sp>
      <p:pic>
        <p:nvPicPr>
          <p:cNvPr id="5" name="Picture 4">
            <a:extLst>
              <a:ext uri="{FF2B5EF4-FFF2-40B4-BE49-F238E27FC236}">
                <a16:creationId xmlns:a16="http://schemas.microsoft.com/office/drawing/2014/main" id="{2FFA33EA-1D1D-43E9-83A1-F7EB4BC53253}"/>
              </a:ext>
            </a:extLst>
          </p:cNvPr>
          <p:cNvPicPr>
            <a:picLocks noChangeAspect="1"/>
          </p:cNvPicPr>
          <p:nvPr/>
        </p:nvPicPr>
        <p:blipFill rotWithShape="1">
          <a:blip r:embed="rId2"/>
          <a:srcRect l="14922" t="48056" r="15781" b="16528"/>
          <a:stretch/>
        </p:blipFill>
        <p:spPr>
          <a:xfrm>
            <a:off x="733426" y="1857376"/>
            <a:ext cx="10515600" cy="3867150"/>
          </a:xfrm>
          <a:prstGeom prst="rect">
            <a:avLst/>
          </a:prstGeom>
        </p:spPr>
      </p:pic>
    </p:spTree>
    <p:extLst>
      <p:ext uri="{BB962C8B-B14F-4D97-AF65-F5344CB8AC3E}">
        <p14:creationId xmlns:p14="http://schemas.microsoft.com/office/powerpoint/2010/main" val="1085167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E0C75-E335-4C99-8025-8807A95327AB}"/>
              </a:ext>
            </a:extLst>
          </p:cNvPr>
          <p:cNvSpPr>
            <a:spLocks noGrp="1"/>
          </p:cNvSpPr>
          <p:nvPr>
            <p:ph type="title"/>
          </p:nvPr>
        </p:nvSpPr>
        <p:spPr/>
        <p:txBody>
          <a:bodyPr/>
          <a:lstStyle/>
          <a:p>
            <a:r>
              <a:rPr lang="en-US" sz="4400" b="1" i="0" u="none" strike="noStrike" baseline="0" dirty="0">
                <a:solidFill>
                  <a:srgbClr val="000000"/>
                </a:solidFill>
                <a:latin typeface="Times New Roman" panose="02020603050405020304" pitchFamily="18" charset="0"/>
              </a:rPr>
              <a:t>Author-Date System (Harvard Style) </a:t>
            </a:r>
            <a:endParaRPr lang="en-US" dirty="0"/>
          </a:p>
        </p:txBody>
      </p:sp>
      <p:sp>
        <p:nvSpPr>
          <p:cNvPr id="3" name="Content Placeholder 2">
            <a:extLst>
              <a:ext uri="{FF2B5EF4-FFF2-40B4-BE49-F238E27FC236}">
                <a16:creationId xmlns:a16="http://schemas.microsoft.com/office/drawing/2014/main" id="{CE694A07-E606-4C6C-9A11-5A74962E784E}"/>
              </a:ext>
            </a:extLst>
          </p:cNvPr>
          <p:cNvSpPr>
            <a:spLocks noGrp="1"/>
          </p:cNvSpPr>
          <p:nvPr>
            <p:ph idx="1"/>
          </p:nvPr>
        </p:nvSpPr>
        <p:spPr/>
        <p:txBody>
          <a:bodyPr>
            <a:noAutofit/>
          </a:bodyPr>
          <a:lstStyle/>
          <a:p>
            <a:r>
              <a:rPr lang="en-US" b="0" i="0" u="none" strike="noStrike" baseline="0" dirty="0">
                <a:solidFill>
                  <a:srgbClr val="000000"/>
                </a:solidFill>
                <a:latin typeface="Times New Roman" panose="02020603050405020304" pitchFamily="18" charset="0"/>
              </a:rPr>
              <a:t>The author-date method of citation uses abbreviation within the text rather than footnotes. Abbreviation you put in the text include: </a:t>
            </a:r>
          </a:p>
          <a:p>
            <a:r>
              <a:rPr lang="en-US" b="0" i="0" u="none" strike="noStrike" baseline="0" dirty="0">
                <a:solidFill>
                  <a:srgbClr val="000000"/>
                </a:solidFill>
                <a:latin typeface="Times New Roman" panose="02020603050405020304" pitchFamily="18" charset="0"/>
              </a:rPr>
              <a:t>Author </a:t>
            </a:r>
          </a:p>
          <a:p>
            <a:r>
              <a:rPr lang="en-US" b="0" i="0" u="none" strike="noStrike" baseline="0" dirty="0">
                <a:solidFill>
                  <a:srgbClr val="000000"/>
                </a:solidFill>
                <a:latin typeface="Times New Roman" panose="02020603050405020304" pitchFamily="18" charset="0"/>
              </a:rPr>
              <a:t>Date of publication </a:t>
            </a:r>
          </a:p>
          <a:p>
            <a:r>
              <a:rPr lang="en-US" b="0" i="0" u="none" strike="noStrike" baseline="0" dirty="0">
                <a:solidFill>
                  <a:srgbClr val="000000"/>
                </a:solidFill>
                <a:latin typeface="Times New Roman" panose="02020603050405020304" pitchFamily="18" charset="0"/>
              </a:rPr>
              <a:t>Page number (if any) </a:t>
            </a:r>
          </a:p>
          <a:p>
            <a:endParaRPr lang="en-US" b="0" i="0" u="none" strike="noStrike" baseline="0" dirty="0">
              <a:solidFill>
                <a:srgbClr val="000000"/>
              </a:solidFill>
              <a:latin typeface="Times New Roman" panose="02020603050405020304" pitchFamily="18" charset="0"/>
            </a:endParaRPr>
          </a:p>
          <a:p>
            <a:r>
              <a:rPr lang="en-US" b="0" i="0" u="none" strike="noStrike" baseline="0" dirty="0">
                <a:solidFill>
                  <a:srgbClr val="000000"/>
                </a:solidFill>
                <a:latin typeface="Times New Roman" panose="02020603050405020304" pitchFamily="18" charset="0"/>
              </a:rPr>
              <a:t>(De Silva, 2005) </a:t>
            </a:r>
          </a:p>
          <a:p>
            <a:r>
              <a:rPr lang="en-US" b="0" i="0" u="none" strike="noStrike" baseline="0" dirty="0">
                <a:solidFill>
                  <a:srgbClr val="000000"/>
                </a:solidFill>
                <a:latin typeface="Times New Roman" panose="02020603050405020304" pitchFamily="18" charset="0"/>
              </a:rPr>
              <a:t>(De Silva, 2005: 652) </a:t>
            </a:r>
          </a:p>
          <a:p>
            <a:r>
              <a:rPr lang="en-US" b="0" i="0" u="none" strike="noStrike" baseline="0" dirty="0">
                <a:solidFill>
                  <a:srgbClr val="000000"/>
                </a:solidFill>
                <a:latin typeface="Times New Roman" panose="02020603050405020304" pitchFamily="18" charset="0"/>
              </a:rPr>
              <a:t>As Dharmadasa (1989: 33) points out ... </a:t>
            </a:r>
            <a:endParaRPr lang="en-US" dirty="0"/>
          </a:p>
        </p:txBody>
      </p:sp>
    </p:spTree>
    <p:extLst>
      <p:ext uri="{BB962C8B-B14F-4D97-AF65-F5344CB8AC3E}">
        <p14:creationId xmlns:p14="http://schemas.microsoft.com/office/powerpoint/2010/main" val="42699528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AED5B-2E38-44A1-89FA-8642A3933B9B}"/>
              </a:ext>
            </a:extLst>
          </p:cNvPr>
          <p:cNvSpPr>
            <a:spLocks noGrp="1"/>
          </p:cNvSpPr>
          <p:nvPr>
            <p:ph type="title"/>
          </p:nvPr>
        </p:nvSpPr>
        <p:spPr/>
        <p:txBody>
          <a:bodyPr/>
          <a:lstStyle/>
          <a:p>
            <a:r>
              <a:rPr lang="en-US" sz="4400" b="1" i="0" u="none" strike="noStrike" baseline="0" dirty="0">
                <a:solidFill>
                  <a:srgbClr val="000000"/>
                </a:solidFill>
                <a:latin typeface="Times New Roman" panose="02020603050405020304" pitchFamily="18" charset="0"/>
              </a:rPr>
              <a:t>Order of information (Bibliography) </a:t>
            </a:r>
            <a:endParaRPr lang="en-US" dirty="0"/>
          </a:p>
        </p:txBody>
      </p:sp>
      <p:sp>
        <p:nvSpPr>
          <p:cNvPr id="3" name="Content Placeholder 2">
            <a:extLst>
              <a:ext uri="{FF2B5EF4-FFF2-40B4-BE49-F238E27FC236}">
                <a16:creationId xmlns:a16="http://schemas.microsoft.com/office/drawing/2014/main" id="{70B7D887-A1D4-4B63-BEC7-16907DED7DC0}"/>
              </a:ext>
            </a:extLst>
          </p:cNvPr>
          <p:cNvSpPr>
            <a:spLocks noGrp="1"/>
          </p:cNvSpPr>
          <p:nvPr>
            <p:ph idx="1"/>
          </p:nvPr>
        </p:nvSpPr>
        <p:spPr/>
        <p:txBody>
          <a:bodyPr>
            <a:normAutofit/>
          </a:bodyPr>
          <a:lstStyle/>
          <a:p>
            <a:r>
              <a:rPr lang="en-US" b="0" i="0" u="none" strike="noStrike" baseline="0" dirty="0">
                <a:solidFill>
                  <a:srgbClr val="000000"/>
                </a:solidFill>
                <a:latin typeface="Times New Roman" panose="02020603050405020304" pitchFamily="18" charset="0"/>
              </a:rPr>
              <a:t>Author /editor (surname first) </a:t>
            </a:r>
          </a:p>
          <a:p>
            <a:r>
              <a:rPr lang="en-US" b="0" i="0" u="none" strike="noStrike" baseline="0" dirty="0">
                <a:solidFill>
                  <a:srgbClr val="000000"/>
                </a:solidFill>
                <a:latin typeface="Times New Roman" panose="02020603050405020304" pitchFamily="18" charset="0"/>
              </a:rPr>
              <a:t>Year of Publication </a:t>
            </a:r>
          </a:p>
          <a:p>
            <a:r>
              <a:rPr lang="en-US" b="0" i="0" u="none" strike="noStrike" baseline="0" dirty="0">
                <a:solidFill>
                  <a:srgbClr val="000000"/>
                </a:solidFill>
                <a:latin typeface="Times New Roman" panose="02020603050405020304" pitchFamily="18" charset="0"/>
              </a:rPr>
              <a:t>Full title of book/journal (in </a:t>
            </a:r>
            <a:r>
              <a:rPr lang="en-US" b="0" i="1" u="none" strike="noStrike" baseline="0" dirty="0">
                <a:solidFill>
                  <a:srgbClr val="000000"/>
                </a:solidFill>
                <a:latin typeface="Times New Roman" panose="02020603050405020304" pitchFamily="18" charset="0"/>
              </a:rPr>
              <a:t>italics </a:t>
            </a:r>
            <a:r>
              <a:rPr lang="en-US" b="0" i="0" u="none" strike="noStrike" baseline="0" dirty="0">
                <a:solidFill>
                  <a:srgbClr val="000000"/>
                </a:solidFill>
                <a:latin typeface="Times New Roman" panose="02020603050405020304" pitchFamily="18" charset="0"/>
              </a:rPr>
              <a:t>) </a:t>
            </a:r>
          </a:p>
          <a:p>
            <a:r>
              <a:rPr lang="en-US" b="0" i="0" u="none" strike="noStrike" baseline="0" dirty="0">
                <a:solidFill>
                  <a:srgbClr val="000000"/>
                </a:solidFill>
                <a:latin typeface="Times New Roman" panose="02020603050405020304" pitchFamily="18" charset="0"/>
              </a:rPr>
              <a:t>Edition number (if it is not the first edition) </a:t>
            </a:r>
          </a:p>
          <a:p>
            <a:r>
              <a:rPr lang="en-US" b="0" i="0" u="none" strike="noStrike" baseline="0" dirty="0">
                <a:solidFill>
                  <a:srgbClr val="000000"/>
                </a:solidFill>
                <a:latin typeface="Times New Roman" panose="02020603050405020304" pitchFamily="18" charset="0"/>
              </a:rPr>
              <a:t>Volume number </a:t>
            </a:r>
          </a:p>
          <a:p>
            <a:r>
              <a:rPr lang="en-US" b="0" i="0" u="none" strike="noStrike" baseline="0" dirty="0">
                <a:solidFill>
                  <a:srgbClr val="000000"/>
                </a:solidFill>
                <a:latin typeface="Times New Roman" panose="02020603050405020304" pitchFamily="18" charset="0"/>
              </a:rPr>
              <a:t>Place of publication </a:t>
            </a:r>
          </a:p>
          <a:p>
            <a:r>
              <a:rPr lang="en-US" b="0" i="0" u="none" strike="noStrike" baseline="0" dirty="0">
                <a:solidFill>
                  <a:srgbClr val="000000"/>
                </a:solidFill>
                <a:latin typeface="Times New Roman" panose="02020603050405020304" pitchFamily="18" charset="0"/>
              </a:rPr>
              <a:t>Publisher </a:t>
            </a:r>
          </a:p>
          <a:p>
            <a:endParaRPr lang="en-US" dirty="0"/>
          </a:p>
        </p:txBody>
      </p:sp>
    </p:spTree>
    <p:extLst>
      <p:ext uri="{BB962C8B-B14F-4D97-AF65-F5344CB8AC3E}">
        <p14:creationId xmlns:p14="http://schemas.microsoft.com/office/powerpoint/2010/main" val="61092043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198BE-417F-4F8E-83B3-A5FC7E0322B0}"/>
              </a:ext>
            </a:extLst>
          </p:cNvPr>
          <p:cNvSpPr>
            <a:spLocks noGrp="1"/>
          </p:cNvSpPr>
          <p:nvPr>
            <p:ph type="title"/>
          </p:nvPr>
        </p:nvSpPr>
        <p:spPr/>
        <p:txBody>
          <a:bodyPr>
            <a:normAutofit/>
          </a:bodyPr>
          <a:lstStyle/>
          <a:p>
            <a:r>
              <a:rPr lang="en-US" dirty="0"/>
              <a:t>Examples: </a:t>
            </a:r>
            <a:r>
              <a:rPr lang="en-US" sz="4400" b="1" i="0" u="none" strike="noStrike" baseline="0" dirty="0">
                <a:solidFill>
                  <a:srgbClr val="000000"/>
                </a:solidFill>
                <a:latin typeface="Times New Roman" panose="02020603050405020304" pitchFamily="18" charset="0"/>
              </a:rPr>
              <a:t>References/ Bibliography (Harvard Style) </a:t>
            </a:r>
            <a:endParaRPr lang="en-US" dirty="0"/>
          </a:p>
        </p:txBody>
      </p:sp>
      <p:pic>
        <p:nvPicPr>
          <p:cNvPr id="5" name="Picture 4">
            <a:extLst>
              <a:ext uri="{FF2B5EF4-FFF2-40B4-BE49-F238E27FC236}">
                <a16:creationId xmlns:a16="http://schemas.microsoft.com/office/drawing/2014/main" id="{5B2874C7-A51B-42E2-B11F-11E35A7CECAB}"/>
              </a:ext>
            </a:extLst>
          </p:cNvPr>
          <p:cNvPicPr>
            <a:picLocks noChangeAspect="1"/>
          </p:cNvPicPr>
          <p:nvPr/>
        </p:nvPicPr>
        <p:blipFill rotWithShape="1">
          <a:blip r:embed="rId2"/>
          <a:srcRect l="15625" t="24652" r="12344" b="36389"/>
          <a:stretch/>
        </p:blipFill>
        <p:spPr>
          <a:xfrm>
            <a:off x="428625" y="1771650"/>
            <a:ext cx="10991850" cy="3790950"/>
          </a:xfrm>
          <a:prstGeom prst="rect">
            <a:avLst/>
          </a:prstGeom>
        </p:spPr>
      </p:pic>
    </p:spTree>
    <p:extLst>
      <p:ext uri="{BB962C8B-B14F-4D97-AF65-F5344CB8AC3E}">
        <p14:creationId xmlns:p14="http://schemas.microsoft.com/office/powerpoint/2010/main" val="10020211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59940" y="335436"/>
            <a:ext cx="3430270" cy="689932"/>
          </a:xfrm>
          <a:prstGeom prst="rect">
            <a:avLst/>
          </a:prstGeom>
        </p:spPr>
        <p:txBody>
          <a:bodyPr vert="horz" wrap="square" lIns="0" tIns="12700" rIns="0" bIns="0" rtlCol="0" anchor="ctr">
            <a:spAutoFit/>
          </a:bodyPr>
          <a:lstStyle/>
          <a:p>
            <a:pPr marL="12700">
              <a:lnSpc>
                <a:spcPct val="100000"/>
              </a:lnSpc>
              <a:spcBef>
                <a:spcPts val="100"/>
              </a:spcBef>
            </a:pPr>
            <a:r>
              <a:rPr sz="3000" b="1" spc="110" dirty="0"/>
              <a:t> </a:t>
            </a:r>
            <a:r>
              <a:rPr b="1" spc="-5" dirty="0"/>
              <a:t>PLAGIARISM</a:t>
            </a:r>
            <a:endParaRPr sz="3000" b="1" dirty="0"/>
          </a:p>
        </p:txBody>
      </p:sp>
      <p:sp>
        <p:nvSpPr>
          <p:cNvPr id="3" name="object 3"/>
          <p:cNvSpPr txBox="1"/>
          <p:nvPr/>
        </p:nvSpPr>
        <p:spPr>
          <a:xfrm>
            <a:off x="2059941" y="1628775"/>
            <a:ext cx="7310755" cy="3103880"/>
          </a:xfrm>
          <a:prstGeom prst="rect">
            <a:avLst/>
          </a:prstGeom>
        </p:spPr>
        <p:txBody>
          <a:bodyPr vert="horz" wrap="square" lIns="0" tIns="12700" rIns="0" bIns="0" rtlCol="0">
            <a:spAutoFit/>
          </a:bodyPr>
          <a:lstStyle/>
          <a:p>
            <a:pPr marL="285750" marR="5080" indent="-273050" algn="just">
              <a:spcBef>
                <a:spcPts val="100"/>
              </a:spcBef>
              <a:buClr>
                <a:srgbClr val="FD8537"/>
              </a:buClr>
              <a:buSzPct val="68750"/>
              <a:buFont typeface="Wingdings"/>
              <a:buChar char=""/>
              <a:tabLst>
                <a:tab pos="285750" algn="l"/>
              </a:tabLst>
            </a:pPr>
            <a:r>
              <a:rPr sz="2400" spc="10" dirty="0">
                <a:latin typeface="TeXGyreSchola"/>
                <a:cs typeface="TeXGyreSchola"/>
              </a:rPr>
              <a:t>Plagiarism </a:t>
            </a:r>
            <a:r>
              <a:rPr sz="2400" spc="5" dirty="0">
                <a:latin typeface="TeXGyreSchola"/>
                <a:cs typeface="TeXGyreSchola"/>
              </a:rPr>
              <a:t>one </a:t>
            </a:r>
            <a:r>
              <a:rPr lang="en-US" sz="2400" spc="10" dirty="0">
                <a:latin typeface="TeXGyreSchola"/>
                <a:cs typeface="TeXGyreSchola"/>
              </a:rPr>
              <a:t>or</a:t>
            </a:r>
            <a:r>
              <a:rPr sz="2400" spc="10" dirty="0">
                <a:latin typeface="TeXGyreSchola"/>
                <a:cs typeface="TeXGyreSchola"/>
              </a:rPr>
              <a:t> number of </a:t>
            </a:r>
            <a:r>
              <a:rPr sz="2400" spc="15" dirty="0">
                <a:latin typeface="TeXGyreSchola"/>
                <a:cs typeface="TeXGyreSchola"/>
              </a:rPr>
              <a:t>practices deemed </a:t>
            </a:r>
            <a:r>
              <a:rPr sz="2400" spc="10" dirty="0">
                <a:latin typeface="TeXGyreSchola"/>
                <a:cs typeface="TeXGyreSchola"/>
              </a:rPr>
              <a:t>by  </a:t>
            </a:r>
            <a:r>
              <a:rPr sz="2400" spc="125" dirty="0">
                <a:latin typeface="TeXGyreSchola"/>
                <a:cs typeface="TeXGyreSchola"/>
              </a:rPr>
              <a:t>universities </a:t>
            </a:r>
            <a:r>
              <a:rPr sz="2400" spc="70" dirty="0">
                <a:latin typeface="TeXGyreSchola"/>
                <a:cs typeface="TeXGyreSchola"/>
              </a:rPr>
              <a:t>to </a:t>
            </a:r>
            <a:r>
              <a:rPr sz="2400" spc="125" dirty="0">
                <a:latin typeface="TeXGyreSchola"/>
                <a:cs typeface="TeXGyreSchola"/>
              </a:rPr>
              <a:t>constitute </a:t>
            </a:r>
            <a:r>
              <a:rPr sz="2400" spc="120" dirty="0">
                <a:latin typeface="TeXGyreSchola"/>
                <a:cs typeface="TeXGyreSchola"/>
              </a:rPr>
              <a:t>cheating </a:t>
            </a:r>
            <a:r>
              <a:rPr sz="2400" spc="70" dirty="0">
                <a:latin typeface="TeXGyreSchola"/>
                <a:cs typeface="TeXGyreSchola"/>
              </a:rPr>
              <a:t>or </a:t>
            </a:r>
            <a:r>
              <a:rPr sz="2400" spc="105" dirty="0">
                <a:latin typeface="TeXGyreSchola"/>
                <a:cs typeface="TeXGyreSchola"/>
              </a:rPr>
              <a:t>lack </a:t>
            </a:r>
            <a:r>
              <a:rPr sz="2400" spc="75" dirty="0">
                <a:latin typeface="TeXGyreSchola"/>
                <a:cs typeface="TeXGyreSchola"/>
              </a:rPr>
              <a:t>of  </a:t>
            </a:r>
            <a:r>
              <a:rPr sz="2400" spc="-5" dirty="0">
                <a:latin typeface="TeXGyreSchola"/>
                <a:cs typeface="TeXGyreSchola"/>
              </a:rPr>
              <a:t>academic</a:t>
            </a:r>
            <a:r>
              <a:rPr sz="2400" spc="-10" dirty="0">
                <a:latin typeface="TeXGyreSchola"/>
                <a:cs typeface="TeXGyreSchola"/>
              </a:rPr>
              <a:t> </a:t>
            </a:r>
            <a:r>
              <a:rPr sz="2400" spc="-5" dirty="0">
                <a:latin typeface="TeXGyreSchola"/>
                <a:cs typeface="TeXGyreSchola"/>
              </a:rPr>
              <a:t>integrity</a:t>
            </a:r>
            <a:endParaRPr sz="2400" dirty="0">
              <a:latin typeface="TeXGyreSchola"/>
              <a:cs typeface="TeXGyreSchola"/>
            </a:endParaRPr>
          </a:p>
          <a:p>
            <a:pPr>
              <a:spcBef>
                <a:spcPts val="45"/>
              </a:spcBef>
              <a:buClr>
                <a:srgbClr val="FD8537"/>
              </a:buClr>
              <a:buFont typeface="Wingdings"/>
              <a:buChar char=""/>
            </a:pPr>
            <a:endParaRPr sz="2750" dirty="0">
              <a:latin typeface="TeXGyreSchola"/>
              <a:cs typeface="TeXGyreSchola"/>
            </a:endParaRPr>
          </a:p>
          <a:p>
            <a:pPr marL="285750" marR="5080" indent="-273050" algn="just">
              <a:buClr>
                <a:srgbClr val="FD8537"/>
              </a:buClr>
              <a:buSzPct val="68750"/>
              <a:buFont typeface="Wingdings"/>
              <a:buChar char=""/>
              <a:tabLst>
                <a:tab pos="285750" algn="l"/>
              </a:tabLst>
            </a:pPr>
            <a:r>
              <a:rPr sz="2400" spc="15" dirty="0">
                <a:latin typeface="TeXGyreSchola"/>
                <a:cs typeface="TeXGyreSchola"/>
              </a:rPr>
              <a:t>Plagiarism </a:t>
            </a:r>
            <a:r>
              <a:rPr sz="2400" spc="20" dirty="0">
                <a:latin typeface="TeXGyreSchola"/>
                <a:cs typeface="TeXGyreSchola"/>
              </a:rPr>
              <a:t>specifically </a:t>
            </a:r>
            <a:r>
              <a:rPr sz="2400" spc="5" dirty="0">
                <a:latin typeface="TeXGyreSchola"/>
                <a:cs typeface="TeXGyreSchola"/>
              </a:rPr>
              <a:t>is </a:t>
            </a:r>
            <a:r>
              <a:rPr sz="2400" dirty="0">
                <a:latin typeface="TeXGyreSchola"/>
                <a:cs typeface="TeXGyreSchola"/>
              </a:rPr>
              <a:t>a </a:t>
            </a:r>
            <a:r>
              <a:rPr sz="2400" spc="15" dirty="0">
                <a:latin typeface="TeXGyreSchola"/>
                <a:cs typeface="TeXGyreSchola"/>
              </a:rPr>
              <a:t>term used </a:t>
            </a:r>
            <a:r>
              <a:rPr sz="2400" spc="10" dirty="0">
                <a:latin typeface="TeXGyreSchola"/>
                <a:cs typeface="TeXGyreSchola"/>
              </a:rPr>
              <a:t>to </a:t>
            </a:r>
            <a:r>
              <a:rPr sz="2400" spc="15" dirty="0">
                <a:latin typeface="TeXGyreSchola"/>
                <a:cs typeface="TeXGyreSchola"/>
              </a:rPr>
              <a:t>describe  </a:t>
            </a:r>
            <a:r>
              <a:rPr sz="2400" dirty="0">
                <a:latin typeface="TeXGyreSchola"/>
                <a:cs typeface="TeXGyreSchola"/>
              </a:rPr>
              <a:t>a </a:t>
            </a:r>
            <a:r>
              <a:rPr sz="2400" spc="85" dirty="0">
                <a:latin typeface="TeXGyreSchola"/>
                <a:cs typeface="TeXGyreSchola"/>
              </a:rPr>
              <a:t>practice </a:t>
            </a:r>
            <a:r>
              <a:rPr sz="2400" spc="70" dirty="0">
                <a:latin typeface="TeXGyreSchola"/>
                <a:cs typeface="TeXGyreSchola"/>
              </a:rPr>
              <a:t>that </a:t>
            </a:r>
            <a:r>
              <a:rPr sz="2400" spc="85" dirty="0">
                <a:latin typeface="TeXGyreSchola"/>
                <a:cs typeface="TeXGyreSchola"/>
              </a:rPr>
              <a:t>involves knowingly taking </a:t>
            </a:r>
            <a:r>
              <a:rPr sz="2400" spc="65" dirty="0">
                <a:latin typeface="TeXGyreSchola"/>
                <a:cs typeface="TeXGyreSchola"/>
              </a:rPr>
              <a:t>and  </a:t>
            </a:r>
            <a:r>
              <a:rPr sz="2400" spc="100" dirty="0">
                <a:latin typeface="TeXGyreSchola"/>
                <a:cs typeface="TeXGyreSchola"/>
              </a:rPr>
              <a:t>using </a:t>
            </a:r>
            <a:r>
              <a:rPr sz="2400" spc="110" dirty="0">
                <a:latin typeface="TeXGyreSchola"/>
                <a:cs typeface="TeXGyreSchola"/>
              </a:rPr>
              <a:t>another </a:t>
            </a:r>
            <a:r>
              <a:rPr sz="2400" spc="114" dirty="0">
                <a:latin typeface="TeXGyreSchola"/>
                <a:cs typeface="TeXGyreSchola"/>
              </a:rPr>
              <a:t>person’s </a:t>
            </a:r>
            <a:r>
              <a:rPr sz="2400" spc="95" dirty="0">
                <a:latin typeface="TeXGyreSchola"/>
                <a:cs typeface="TeXGyreSchola"/>
              </a:rPr>
              <a:t>work </a:t>
            </a:r>
            <a:r>
              <a:rPr sz="2400" spc="85" dirty="0">
                <a:latin typeface="TeXGyreSchola"/>
                <a:cs typeface="TeXGyreSchola"/>
              </a:rPr>
              <a:t>and </a:t>
            </a:r>
            <a:r>
              <a:rPr sz="2400" spc="114" dirty="0">
                <a:latin typeface="TeXGyreSchola"/>
                <a:cs typeface="TeXGyreSchola"/>
              </a:rPr>
              <a:t>claiming </a:t>
            </a:r>
            <a:r>
              <a:rPr sz="2400" spc="85" dirty="0">
                <a:latin typeface="TeXGyreSchola"/>
                <a:cs typeface="TeXGyreSchola"/>
              </a:rPr>
              <a:t>it,  </a:t>
            </a:r>
            <a:r>
              <a:rPr sz="2400" spc="-5" dirty="0">
                <a:latin typeface="TeXGyreSchola"/>
                <a:cs typeface="TeXGyreSchola"/>
              </a:rPr>
              <a:t>directly or indirectly, </a:t>
            </a:r>
            <a:r>
              <a:rPr sz="2400" dirty="0">
                <a:latin typeface="TeXGyreSchola"/>
                <a:cs typeface="TeXGyreSchola"/>
              </a:rPr>
              <a:t>as </a:t>
            </a:r>
            <a:r>
              <a:rPr sz="2400" spc="-5" dirty="0">
                <a:latin typeface="TeXGyreSchola"/>
                <a:cs typeface="TeXGyreSchola"/>
              </a:rPr>
              <a:t>your</a:t>
            </a:r>
            <a:r>
              <a:rPr sz="2400" spc="-15" dirty="0">
                <a:latin typeface="TeXGyreSchola"/>
                <a:cs typeface="TeXGyreSchola"/>
              </a:rPr>
              <a:t> </a:t>
            </a:r>
            <a:r>
              <a:rPr sz="2400" spc="-5" dirty="0">
                <a:latin typeface="TeXGyreSchola"/>
                <a:cs typeface="TeXGyreSchola"/>
              </a:rPr>
              <a:t>own.</a:t>
            </a:r>
            <a:endParaRPr sz="2400" dirty="0">
              <a:latin typeface="TeXGyreSchola"/>
              <a:cs typeface="TeXGyreSchola"/>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A504E-F64D-49E2-AB4A-7E72D32493C0}"/>
              </a:ext>
            </a:extLst>
          </p:cNvPr>
          <p:cNvSpPr>
            <a:spLocks noGrp="1"/>
          </p:cNvSpPr>
          <p:nvPr>
            <p:ph type="title"/>
          </p:nvPr>
        </p:nvSpPr>
        <p:spPr/>
        <p:txBody>
          <a:bodyPr/>
          <a:lstStyle/>
          <a:p>
            <a:r>
              <a:rPr lang="en-US" b="1" dirty="0">
                <a:solidFill>
                  <a:schemeClr val="accent6">
                    <a:lumMod val="50000"/>
                  </a:schemeClr>
                </a:solidFill>
                <a:latin typeface="Algerian" panose="04020705040A02060702" pitchFamily="82" charset="0"/>
              </a:rPr>
              <a:t>Practical Examples</a:t>
            </a:r>
          </a:p>
        </p:txBody>
      </p:sp>
      <p:sp>
        <p:nvSpPr>
          <p:cNvPr id="3" name="Content Placeholder 2">
            <a:extLst>
              <a:ext uri="{FF2B5EF4-FFF2-40B4-BE49-F238E27FC236}">
                <a16:creationId xmlns:a16="http://schemas.microsoft.com/office/drawing/2014/main" id="{4C6929A0-9FCD-498D-AE78-4114A5B1C051}"/>
              </a:ext>
            </a:extLst>
          </p:cNvPr>
          <p:cNvSpPr>
            <a:spLocks noGrp="1"/>
          </p:cNvSpPr>
          <p:nvPr>
            <p:ph idx="1"/>
          </p:nvPr>
        </p:nvSpPr>
        <p:spPr/>
        <p:txBody>
          <a:bodyPr>
            <a:normAutofit/>
          </a:bodyPr>
          <a:lstStyle/>
          <a:p>
            <a:r>
              <a:rPr lang="en-US" sz="3600" b="1" dirty="0">
                <a:solidFill>
                  <a:srgbClr val="00B050"/>
                </a:solidFill>
                <a:latin typeface="Arial Rounded MT Bold" panose="020F0704030504030204" pitchFamily="34" charset="0"/>
              </a:rPr>
              <a:t>MS word default reference menu</a:t>
            </a:r>
          </a:p>
          <a:p>
            <a:pPr lvl="1"/>
            <a:r>
              <a:rPr lang="en-US" sz="3600" b="1" dirty="0">
                <a:solidFill>
                  <a:srgbClr val="00B050"/>
                </a:solidFill>
                <a:latin typeface="Arial Rounded MT Bold" panose="020F0704030504030204" pitchFamily="34" charset="0"/>
              </a:rPr>
              <a:t>Citation</a:t>
            </a:r>
          </a:p>
          <a:p>
            <a:pPr lvl="1"/>
            <a:r>
              <a:rPr lang="en-US" sz="3600" b="1" dirty="0">
                <a:solidFill>
                  <a:srgbClr val="00B050"/>
                </a:solidFill>
                <a:latin typeface="Arial Rounded MT Bold" panose="020F0704030504030204" pitchFamily="34" charset="0"/>
              </a:rPr>
              <a:t>Style</a:t>
            </a:r>
          </a:p>
          <a:p>
            <a:pPr lvl="1"/>
            <a:r>
              <a:rPr lang="en-US" sz="3600" b="1" dirty="0">
                <a:solidFill>
                  <a:srgbClr val="00B050"/>
                </a:solidFill>
                <a:latin typeface="Arial Rounded MT Bold" panose="020F0704030504030204" pitchFamily="34" charset="0"/>
              </a:rPr>
              <a:t>Referencing</a:t>
            </a:r>
          </a:p>
          <a:p>
            <a:pPr marL="0" indent="0">
              <a:buNone/>
            </a:pPr>
            <a:endParaRPr lang="en-US" sz="3600" b="1" dirty="0">
              <a:solidFill>
                <a:srgbClr val="00B050"/>
              </a:solidFill>
              <a:latin typeface="Arial Rounded MT Bold" panose="020F0704030504030204" pitchFamily="34" charset="0"/>
            </a:endParaRPr>
          </a:p>
          <a:p>
            <a:r>
              <a:rPr lang="en-US" sz="3600" b="1" dirty="0">
                <a:solidFill>
                  <a:srgbClr val="00B050"/>
                </a:solidFill>
                <a:latin typeface="Arial Rounded MT Bold" panose="020F0704030504030204" pitchFamily="34" charset="0"/>
              </a:rPr>
              <a:t>Citation and referencing using Mendeley software</a:t>
            </a:r>
          </a:p>
          <a:p>
            <a:pPr marL="457200" lvl="1" indent="0">
              <a:buNone/>
            </a:pPr>
            <a:endParaRPr lang="en-US" sz="3600" b="1" dirty="0">
              <a:solidFill>
                <a:srgbClr val="00B050"/>
              </a:solidFill>
              <a:latin typeface="Arial Rounded MT Bold" panose="020F0704030504030204" pitchFamily="34" charset="0"/>
            </a:endParaRPr>
          </a:p>
        </p:txBody>
      </p:sp>
    </p:spTree>
    <p:extLst>
      <p:ext uri="{BB962C8B-B14F-4D97-AF65-F5344CB8AC3E}">
        <p14:creationId xmlns:p14="http://schemas.microsoft.com/office/powerpoint/2010/main" val="3859954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A292A-696C-4D62-8844-58F364234D0B}"/>
              </a:ext>
            </a:extLst>
          </p:cNvPr>
          <p:cNvSpPr>
            <a:spLocks noGrp="1"/>
          </p:cNvSpPr>
          <p:nvPr>
            <p:ph type="title"/>
          </p:nvPr>
        </p:nvSpPr>
        <p:spPr/>
        <p:txBody>
          <a:bodyPr/>
          <a:lstStyle/>
          <a:p>
            <a:r>
              <a:rPr lang="en-US" sz="3000" b="1" spc="110" dirty="0"/>
              <a:t> </a:t>
            </a:r>
            <a:r>
              <a:rPr lang="en-US" b="1" spc="-5" dirty="0"/>
              <a:t>PLAGIARISM</a:t>
            </a:r>
            <a:endParaRPr lang="en-US" dirty="0"/>
          </a:p>
        </p:txBody>
      </p:sp>
      <p:sp>
        <p:nvSpPr>
          <p:cNvPr id="3" name="Content Placeholder 2">
            <a:extLst>
              <a:ext uri="{FF2B5EF4-FFF2-40B4-BE49-F238E27FC236}">
                <a16:creationId xmlns:a16="http://schemas.microsoft.com/office/drawing/2014/main" id="{AA76CEF0-9748-4DAB-8839-20400A9CF37F}"/>
              </a:ext>
            </a:extLst>
          </p:cNvPr>
          <p:cNvSpPr>
            <a:spLocks noGrp="1"/>
          </p:cNvSpPr>
          <p:nvPr>
            <p:ph idx="1"/>
          </p:nvPr>
        </p:nvSpPr>
        <p:spPr/>
        <p:txBody>
          <a:bodyPr/>
          <a:lstStyle/>
          <a:p>
            <a:pPr algn="l"/>
            <a:endParaRPr lang="en-US" sz="1800" b="0" i="0" u="none" strike="noStrike" baseline="0" dirty="0">
              <a:solidFill>
                <a:srgbClr val="000000"/>
              </a:solidFill>
              <a:latin typeface="Times New Roman" panose="02020603050405020304" pitchFamily="18" charset="0"/>
            </a:endParaRPr>
          </a:p>
          <a:p>
            <a:r>
              <a:rPr lang="en-US" sz="2400" b="1" i="0" u="none" strike="noStrike" baseline="0" dirty="0">
                <a:solidFill>
                  <a:srgbClr val="000000"/>
                </a:solidFill>
                <a:latin typeface="Times New Roman" panose="02020603050405020304" pitchFamily="18" charset="0"/>
              </a:rPr>
              <a:t>Plagiarism </a:t>
            </a:r>
            <a:r>
              <a:rPr lang="en-US" sz="2400" b="0" i="0" u="none" strike="noStrike" baseline="0" dirty="0">
                <a:solidFill>
                  <a:srgbClr val="000000"/>
                </a:solidFill>
                <a:latin typeface="Times New Roman" panose="02020603050405020304" pitchFamily="18" charset="0"/>
              </a:rPr>
              <a:t>is using the work of others without acknowledging your source of information or inspiration. </a:t>
            </a:r>
          </a:p>
          <a:p>
            <a:r>
              <a:rPr lang="en-US" sz="2400" b="0" i="0" u="none" strike="noStrike" baseline="0" dirty="0">
                <a:solidFill>
                  <a:srgbClr val="000000"/>
                </a:solidFill>
                <a:latin typeface="Times New Roman" panose="02020603050405020304" pitchFamily="18" charset="0"/>
              </a:rPr>
              <a:t>Using words more or less exactly as they have been used in articles, lectures, books or anywhere else. </a:t>
            </a:r>
          </a:p>
          <a:p>
            <a:r>
              <a:rPr lang="en-US" sz="2400" b="0" i="0" u="none" strike="noStrike" baseline="0" dirty="0">
                <a:solidFill>
                  <a:srgbClr val="000000"/>
                </a:solidFill>
                <a:latin typeface="Times New Roman" panose="02020603050405020304" pitchFamily="18" charset="0"/>
              </a:rPr>
              <a:t>Using other people’s ideas or theories without saying whose ideas are they. </a:t>
            </a:r>
          </a:p>
          <a:p>
            <a:r>
              <a:rPr lang="en-US" sz="2400" b="0" i="0" u="none" strike="noStrike" baseline="0" dirty="0">
                <a:solidFill>
                  <a:srgbClr val="000000"/>
                </a:solidFill>
                <a:latin typeface="Times New Roman" panose="02020603050405020304" pitchFamily="18" charset="0"/>
              </a:rPr>
              <a:t>Paraphrasing what you read or hear without stating where it comes from </a:t>
            </a:r>
          </a:p>
          <a:p>
            <a:endParaRPr lang="en-US" sz="1800" b="0" i="0" u="none" strike="noStrike" baseline="0" dirty="0">
              <a:solidFill>
                <a:srgbClr val="000000"/>
              </a:solidFill>
              <a:latin typeface="Times New Roman" panose="02020603050405020304" pitchFamily="18" charset="0"/>
            </a:endParaRPr>
          </a:p>
          <a:p>
            <a:pPr marL="0" indent="0">
              <a:buNone/>
            </a:pPr>
            <a:r>
              <a:rPr lang="en-US" sz="1800" b="0" i="0" u="none" strike="noStrike" baseline="0" dirty="0">
                <a:solidFill>
                  <a:srgbClr val="000000"/>
                </a:solidFill>
                <a:latin typeface="Times New Roman" panose="02020603050405020304" pitchFamily="18" charset="0"/>
              </a:rPr>
              <a:t>(Stella Cottrell, </a:t>
            </a:r>
            <a:r>
              <a:rPr lang="en-US" sz="1800" b="0" i="1" u="none" strike="noStrike" baseline="0" dirty="0">
                <a:solidFill>
                  <a:srgbClr val="000000"/>
                </a:solidFill>
                <a:latin typeface="Times New Roman" panose="02020603050405020304" pitchFamily="18" charset="0"/>
              </a:rPr>
              <a:t>The Study Skills Handbook </a:t>
            </a:r>
            <a:r>
              <a:rPr lang="en-US" sz="1800" b="0" i="0" u="none" strike="noStrike" baseline="0" dirty="0">
                <a:solidFill>
                  <a:srgbClr val="000000"/>
                </a:solidFill>
                <a:latin typeface="Times New Roman" panose="02020603050405020304" pitchFamily="18" charset="0"/>
              </a:rPr>
              <a:t>Second Edition, Basingstoke: Palgrave Macmillan, 2003, p. 133) </a:t>
            </a:r>
            <a:endParaRPr lang="en-US" dirty="0"/>
          </a:p>
        </p:txBody>
      </p:sp>
    </p:spTree>
    <p:extLst>
      <p:ext uri="{BB962C8B-B14F-4D97-AF65-F5344CB8AC3E}">
        <p14:creationId xmlns:p14="http://schemas.microsoft.com/office/powerpoint/2010/main" val="20372748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59939" y="335436"/>
            <a:ext cx="6826885" cy="689932"/>
          </a:xfrm>
          <a:prstGeom prst="rect">
            <a:avLst/>
          </a:prstGeom>
        </p:spPr>
        <p:txBody>
          <a:bodyPr vert="horz" wrap="square" lIns="0" tIns="12700" rIns="0" bIns="0" rtlCol="0" anchor="ctr">
            <a:spAutoFit/>
          </a:bodyPr>
          <a:lstStyle/>
          <a:p>
            <a:pPr marL="12700">
              <a:lnSpc>
                <a:spcPct val="100000"/>
              </a:lnSpc>
              <a:spcBef>
                <a:spcPts val="100"/>
              </a:spcBef>
            </a:pPr>
            <a:r>
              <a:rPr b="1" spc="-5" dirty="0"/>
              <a:t>MAIN FORMS OF PLAGIARISM</a:t>
            </a:r>
          </a:p>
        </p:txBody>
      </p:sp>
      <p:sp>
        <p:nvSpPr>
          <p:cNvPr id="3" name="object 3"/>
          <p:cNvSpPr txBox="1"/>
          <p:nvPr/>
        </p:nvSpPr>
        <p:spPr>
          <a:xfrm>
            <a:off x="2155189" y="2072318"/>
            <a:ext cx="7310755" cy="2448560"/>
          </a:xfrm>
          <a:prstGeom prst="rect">
            <a:avLst/>
          </a:prstGeom>
        </p:spPr>
        <p:txBody>
          <a:bodyPr vert="horz" wrap="square" lIns="0" tIns="88900" rIns="0" bIns="0" rtlCol="0">
            <a:spAutoFit/>
          </a:bodyPr>
          <a:lstStyle/>
          <a:p>
            <a:pPr marL="285750" indent="-273050" algn="just">
              <a:spcBef>
                <a:spcPts val="700"/>
              </a:spcBef>
              <a:buClr>
                <a:srgbClr val="FD8537"/>
              </a:buClr>
              <a:buSzPct val="68750"/>
              <a:buFont typeface="Wingdings"/>
              <a:buChar char=""/>
              <a:tabLst>
                <a:tab pos="285750" algn="l"/>
              </a:tabLst>
            </a:pPr>
            <a:r>
              <a:rPr sz="2400" spc="-5" dirty="0">
                <a:latin typeface="TeXGyreSchola"/>
                <a:cs typeface="TeXGyreSchola"/>
              </a:rPr>
              <a:t>Copying another person’s</a:t>
            </a:r>
            <a:r>
              <a:rPr sz="2400" spc="-10" dirty="0">
                <a:latin typeface="TeXGyreSchola"/>
                <a:cs typeface="TeXGyreSchola"/>
              </a:rPr>
              <a:t> </a:t>
            </a:r>
            <a:r>
              <a:rPr sz="2400" spc="-5" dirty="0">
                <a:latin typeface="TeXGyreSchola"/>
                <a:cs typeface="TeXGyreSchola"/>
              </a:rPr>
              <a:t>work,</a:t>
            </a:r>
            <a:endParaRPr sz="2400" dirty="0">
              <a:latin typeface="TeXGyreSchola"/>
              <a:cs typeface="TeXGyreSchola"/>
            </a:endParaRPr>
          </a:p>
          <a:p>
            <a:pPr marL="285750" marR="5080" indent="-273050" algn="just">
              <a:spcBef>
                <a:spcPts val="600"/>
              </a:spcBef>
              <a:buClr>
                <a:srgbClr val="FD8537"/>
              </a:buClr>
              <a:buSzPct val="68750"/>
              <a:buFont typeface="Wingdings"/>
              <a:buChar char=""/>
              <a:tabLst>
                <a:tab pos="285750" algn="l"/>
              </a:tabLst>
            </a:pPr>
            <a:r>
              <a:rPr sz="2400" spc="65" dirty="0">
                <a:latin typeface="TeXGyreSchola"/>
                <a:cs typeface="TeXGyreSchola"/>
              </a:rPr>
              <a:t>Presenting arguments </a:t>
            </a:r>
            <a:r>
              <a:rPr sz="2400" spc="55" dirty="0">
                <a:latin typeface="TeXGyreSchola"/>
                <a:cs typeface="TeXGyreSchola"/>
              </a:rPr>
              <a:t>that </a:t>
            </a:r>
            <a:r>
              <a:rPr sz="2400" spc="45" dirty="0">
                <a:latin typeface="TeXGyreSchola"/>
                <a:cs typeface="TeXGyreSchola"/>
              </a:rPr>
              <a:t>use </a:t>
            </a:r>
            <a:r>
              <a:rPr sz="2400" dirty="0">
                <a:latin typeface="TeXGyreSchola"/>
                <a:cs typeface="TeXGyreSchola"/>
              </a:rPr>
              <a:t>a </a:t>
            </a:r>
            <a:r>
              <a:rPr sz="2400" spc="60" dirty="0">
                <a:latin typeface="TeXGyreSchola"/>
                <a:cs typeface="TeXGyreSchola"/>
              </a:rPr>
              <a:t>blend </a:t>
            </a:r>
            <a:r>
              <a:rPr sz="2400" spc="40" dirty="0">
                <a:latin typeface="TeXGyreSchola"/>
                <a:cs typeface="TeXGyreSchola"/>
              </a:rPr>
              <a:t>of </a:t>
            </a:r>
            <a:r>
              <a:rPr sz="2400" spc="60" dirty="0">
                <a:latin typeface="TeXGyreSchola"/>
                <a:cs typeface="TeXGyreSchola"/>
              </a:rPr>
              <a:t>your </a:t>
            </a:r>
            <a:r>
              <a:rPr sz="2400" spc="-5" dirty="0">
                <a:latin typeface="TeXGyreSchola"/>
                <a:cs typeface="TeXGyreSchola"/>
              </a:rPr>
              <a:t>own and </a:t>
            </a:r>
            <a:r>
              <a:rPr sz="2400" dirty="0">
                <a:latin typeface="TeXGyreSchola"/>
                <a:cs typeface="TeXGyreSchola"/>
              </a:rPr>
              <a:t>a </a:t>
            </a:r>
            <a:r>
              <a:rPr sz="2400" spc="-5" dirty="0">
                <a:latin typeface="TeXGyreSchola"/>
                <a:cs typeface="TeXGyreSchola"/>
              </a:rPr>
              <a:t>significant percentage </a:t>
            </a:r>
            <a:r>
              <a:rPr sz="2400" dirty="0">
                <a:latin typeface="TeXGyreSchola"/>
                <a:cs typeface="TeXGyreSchola"/>
              </a:rPr>
              <a:t>of </a:t>
            </a:r>
            <a:r>
              <a:rPr sz="2400" spc="-5" dirty="0">
                <a:latin typeface="TeXGyreSchola"/>
                <a:cs typeface="TeXGyreSchola"/>
              </a:rPr>
              <a:t>copied</a:t>
            </a:r>
            <a:r>
              <a:rPr sz="2400" spc="-10" dirty="0">
                <a:latin typeface="TeXGyreSchola"/>
                <a:cs typeface="TeXGyreSchola"/>
              </a:rPr>
              <a:t> </a:t>
            </a:r>
            <a:r>
              <a:rPr sz="2400" spc="-5" dirty="0">
                <a:latin typeface="TeXGyreSchola"/>
                <a:cs typeface="TeXGyreSchola"/>
              </a:rPr>
              <a:t>words</a:t>
            </a:r>
            <a:endParaRPr sz="2400" dirty="0">
              <a:latin typeface="TeXGyreSchola"/>
              <a:cs typeface="TeXGyreSchola"/>
            </a:endParaRPr>
          </a:p>
          <a:p>
            <a:pPr marL="285750" marR="5080" indent="-273050" algn="just">
              <a:spcBef>
                <a:spcPts val="600"/>
              </a:spcBef>
              <a:buClr>
                <a:srgbClr val="FD8537"/>
              </a:buClr>
              <a:buSzPct val="68750"/>
              <a:buFont typeface="Wingdings"/>
              <a:buChar char=""/>
              <a:tabLst>
                <a:tab pos="285750" algn="l"/>
              </a:tabLst>
            </a:pPr>
            <a:r>
              <a:rPr sz="2400" spc="114" dirty="0">
                <a:latin typeface="TeXGyreSchola"/>
                <a:cs typeface="TeXGyreSchola"/>
              </a:rPr>
              <a:t>Paraphrasing </a:t>
            </a:r>
            <a:r>
              <a:rPr sz="2400" spc="105" dirty="0">
                <a:latin typeface="TeXGyreSchola"/>
                <a:cs typeface="TeXGyreSchola"/>
              </a:rPr>
              <a:t>another </a:t>
            </a:r>
            <a:r>
              <a:rPr sz="2400" spc="110" dirty="0">
                <a:latin typeface="TeXGyreSchola"/>
                <a:cs typeface="TeXGyreSchola"/>
              </a:rPr>
              <a:t>person’s </a:t>
            </a:r>
            <a:r>
              <a:rPr sz="2400" spc="100" dirty="0">
                <a:latin typeface="TeXGyreSchola"/>
                <a:cs typeface="TeXGyreSchola"/>
              </a:rPr>
              <a:t>work, </a:t>
            </a:r>
            <a:r>
              <a:rPr sz="2400" spc="85" dirty="0">
                <a:latin typeface="TeXGyreSchola"/>
                <a:cs typeface="TeXGyreSchola"/>
              </a:rPr>
              <a:t>but not  </a:t>
            </a:r>
            <a:r>
              <a:rPr sz="2400" spc="130" dirty="0">
                <a:latin typeface="TeXGyreSchola"/>
                <a:cs typeface="TeXGyreSchola"/>
              </a:rPr>
              <a:t>giving </a:t>
            </a:r>
            <a:r>
              <a:rPr sz="2400" spc="105" dirty="0">
                <a:latin typeface="TeXGyreSchola"/>
                <a:cs typeface="TeXGyreSchola"/>
              </a:rPr>
              <a:t>due </a:t>
            </a:r>
            <a:r>
              <a:rPr sz="2400" spc="150" dirty="0">
                <a:latin typeface="TeXGyreSchola"/>
                <a:cs typeface="TeXGyreSchola"/>
              </a:rPr>
              <a:t>acknowledgement </a:t>
            </a:r>
            <a:r>
              <a:rPr sz="2400" spc="80" dirty="0">
                <a:latin typeface="TeXGyreSchola"/>
                <a:cs typeface="TeXGyreSchola"/>
              </a:rPr>
              <a:t>to </a:t>
            </a:r>
            <a:r>
              <a:rPr sz="2400" spc="105" dirty="0">
                <a:latin typeface="TeXGyreSchola"/>
                <a:cs typeface="TeXGyreSchola"/>
              </a:rPr>
              <a:t>the </a:t>
            </a:r>
            <a:r>
              <a:rPr sz="2400" spc="140" dirty="0">
                <a:latin typeface="TeXGyreSchola"/>
                <a:cs typeface="TeXGyreSchola"/>
              </a:rPr>
              <a:t>original  </a:t>
            </a:r>
            <a:r>
              <a:rPr sz="2400" spc="-5" dirty="0">
                <a:latin typeface="TeXGyreSchola"/>
                <a:cs typeface="TeXGyreSchola"/>
              </a:rPr>
              <a:t>author.</a:t>
            </a:r>
            <a:endParaRPr sz="2400" dirty="0">
              <a:latin typeface="TeXGyreSchola"/>
              <a:cs typeface="TeXGyreSchol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59941" y="-3118"/>
            <a:ext cx="5531485" cy="1367041"/>
          </a:xfrm>
          <a:prstGeom prst="rect">
            <a:avLst/>
          </a:prstGeom>
        </p:spPr>
        <p:txBody>
          <a:bodyPr vert="horz" wrap="square" lIns="0" tIns="12700" rIns="0" bIns="0" rtlCol="0" anchor="ctr">
            <a:spAutoFit/>
          </a:bodyPr>
          <a:lstStyle/>
          <a:p>
            <a:pPr marL="12700">
              <a:lnSpc>
                <a:spcPct val="100000"/>
              </a:lnSpc>
              <a:spcBef>
                <a:spcPts val="100"/>
              </a:spcBef>
            </a:pPr>
            <a:r>
              <a:rPr b="1" spc="-5" dirty="0"/>
              <a:t>WHY DO STUDENTS PLAGIARIZE?</a:t>
            </a:r>
          </a:p>
        </p:txBody>
      </p:sp>
      <p:sp>
        <p:nvSpPr>
          <p:cNvPr id="3" name="object 3"/>
          <p:cNvSpPr txBox="1"/>
          <p:nvPr/>
        </p:nvSpPr>
        <p:spPr>
          <a:xfrm>
            <a:off x="2059940" y="1552575"/>
            <a:ext cx="3926840" cy="2235200"/>
          </a:xfrm>
          <a:prstGeom prst="rect">
            <a:avLst/>
          </a:prstGeom>
        </p:spPr>
        <p:txBody>
          <a:bodyPr vert="horz" wrap="square" lIns="0" tIns="88900" rIns="0" bIns="0" rtlCol="0">
            <a:spAutoFit/>
          </a:bodyPr>
          <a:lstStyle/>
          <a:p>
            <a:pPr marL="285750" indent="-273050">
              <a:spcBef>
                <a:spcPts val="700"/>
              </a:spcBef>
              <a:buClr>
                <a:srgbClr val="FD8537"/>
              </a:buClr>
              <a:buSzPct val="68750"/>
              <a:buFont typeface="Wingdings"/>
              <a:buChar char=""/>
              <a:tabLst>
                <a:tab pos="285750" algn="l"/>
              </a:tabLst>
            </a:pPr>
            <a:r>
              <a:rPr sz="2400" dirty="0">
                <a:latin typeface="TeXGyreSchola"/>
                <a:cs typeface="TeXGyreSchola"/>
              </a:rPr>
              <a:t>Better</a:t>
            </a:r>
            <a:r>
              <a:rPr sz="2400" spc="-10" dirty="0">
                <a:latin typeface="TeXGyreSchola"/>
                <a:cs typeface="TeXGyreSchola"/>
              </a:rPr>
              <a:t> </a:t>
            </a:r>
            <a:r>
              <a:rPr sz="2400" spc="-5" dirty="0">
                <a:latin typeface="TeXGyreSchola"/>
                <a:cs typeface="TeXGyreSchola"/>
              </a:rPr>
              <a:t>grade</a:t>
            </a:r>
            <a:endParaRPr sz="2400" dirty="0">
              <a:latin typeface="TeXGyreSchola"/>
              <a:cs typeface="TeXGyreSchola"/>
            </a:endParaRPr>
          </a:p>
          <a:p>
            <a:pPr marL="285750" indent="-273050">
              <a:spcBef>
                <a:spcPts val="600"/>
              </a:spcBef>
              <a:buClr>
                <a:srgbClr val="FD8537"/>
              </a:buClr>
              <a:buSzPct val="68750"/>
              <a:buFont typeface="Wingdings"/>
              <a:buChar char=""/>
              <a:tabLst>
                <a:tab pos="285750" algn="l"/>
              </a:tabLst>
            </a:pPr>
            <a:r>
              <a:rPr sz="2400" spc="-5" dirty="0">
                <a:latin typeface="TeXGyreSchola"/>
                <a:cs typeface="TeXGyreSchola"/>
              </a:rPr>
              <a:t>Laziness</a:t>
            </a:r>
            <a:endParaRPr sz="2400" dirty="0">
              <a:latin typeface="TeXGyreSchola"/>
              <a:cs typeface="TeXGyreSchola"/>
            </a:endParaRPr>
          </a:p>
          <a:p>
            <a:pPr marL="285750" indent="-273050">
              <a:spcBef>
                <a:spcPts val="600"/>
              </a:spcBef>
              <a:buClr>
                <a:srgbClr val="FD8537"/>
              </a:buClr>
              <a:buSzPct val="68750"/>
              <a:buFont typeface="Wingdings"/>
              <a:buChar char=""/>
              <a:tabLst>
                <a:tab pos="285750" algn="l"/>
              </a:tabLst>
            </a:pPr>
            <a:r>
              <a:rPr sz="2400" spc="-5" dirty="0">
                <a:latin typeface="TeXGyreSchola"/>
                <a:cs typeface="TeXGyreSchola"/>
              </a:rPr>
              <a:t>Easy</a:t>
            </a:r>
            <a:r>
              <a:rPr sz="2400" spc="-10" dirty="0">
                <a:latin typeface="TeXGyreSchola"/>
                <a:cs typeface="TeXGyreSchola"/>
              </a:rPr>
              <a:t> </a:t>
            </a:r>
            <a:r>
              <a:rPr sz="2400" spc="-5" dirty="0">
                <a:latin typeface="TeXGyreSchola"/>
                <a:cs typeface="TeXGyreSchola"/>
              </a:rPr>
              <a:t>access</a:t>
            </a:r>
            <a:endParaRPr sz="2400" dirty="0">
              <a:latin typeface="TeXGyreSchola"/>
              <a:cs typeface="TeXGyreSchola"/>
            </a:endParaRPr>
          </a:p>
          <a:p>
            <a:pPr marL="285750" indent="-273050">
              <a:spcBef>
                <a:spcPts val="600"/>
              </a:spcBef>
              <a:buClr>
                <a:srgbClr val="FD8537"/>
              </a:buClr>
              <a:buSzPct val="68750"/>
              <a:buFont typeface="Wingdings"/>
              <a:buChar char=""/>
              <a:tabLst>
                <a:tab pos="285750" algn="l"/>
              </a:tabLst>
            </a:pPr>
            <a:r>
              <a:rPr sz="2400" spc="-5" dirty="0">
                <a:latin typeface="TeXGyreSchola"/>
                <a:cs typeface="TeXGyreSchola"/>
              </a:rPr>
              <a:t>Not understating the</a:t>
            </a:r>
            <a:r>
              <a:rPr sz="2400" spc="-50" dirty="0">
                <a:latin typeface="TeXGyreSchola"/>
                <a:cs typeface="TeXGyreSchola"/>
              </a:rPr>
              <a:t> </a:t>
            </a:r>
            <a:r>
              <a:rPr sz="2400" spc="-5" dirty="0">
                <a:latin typeface="TeXGyreSchola"/>
                <a:cs typeface="TeXGyreSchola"/>
              </a:rPr>
              <a:t>rule</a:t>
            </a:r>
            <a:endParaRPr sz="2400" dirty="0">
              <a:latin typeface="TeXGyreSchola"/>
              <a:cs typeface="TeXGyreSchola"/>
            </a:endParaRPr>
          </a:p>
          <a:p>
            <a:pPr marL="285750" indent="-273050">
              <a:spcBef>
                <a:spcPts val="600"/>
              </a:spcBef>
              <a:buClr>
                <a:srgbClr val="FD8537"/>
              </a:buClr>
              <a:buSzPct val="68750"/>
              <a:buFont typeface="Wingdings"/>
              <a:buChar char=""/>
              <a:tabLst>
                <a:tab pos="285750" algn="l"/>
              </a:tabLst>
            </a:pPr>
            <a:r>
              <a:rPr sz="2400" spc="-5" dirty="0">
                <a:latin typeface="TeXGyreSchola"/>
                <a:cs typeface="TeXGyreSchola"/>
              </a:rPr>
              <a:t>Happens</a:t>
            </a:r>
            <a:r>
              <a:rPr sz="2400" spc="-20" dirty="0">
                <a:latin typeface="TeXGyreSchola"/>
                <a:cs typeface="TeXGyreSchola"/>
              </a:rPr>
              <a:t> </a:t>
            </a:r>
            <a:r>
              <a:rPr sz="2400" spc="-5" dirty="0">
                <a:latin typeface="TeXGyreSchola"/>
                <a:cs typeface="TeXGyreSchola"/>
              </a:rPr>
              <a:t>unconsciously</a:t>
            </a:r>
            <a:endParaRPr sz="2400" dirty="0">
              <a:latin typeface="TeXGyreSchola"/>
              <a:cs typeface="TeXGyreSchola"/>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302</TotalTime>
  <Words>5667</Words>
  <Application>Microsoft Office PowerPoint</Application>
  <PresentationFormat>Widescreen</PresentationFormat>
  <Paragraphs>416</Paragraphs>
  <Slides>60</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60</vt:i4>
      </vt:variant>
    </vt:vector>
  </HeadingPairs>
  <TitlesOfParts>
    <vt:vector size="71" baseType="lpstr">
      <vt:lpstr>Algerian</vt:lpstr>
      <vt:lpstr>Arial</vt:lpstr>
      <vt:lpstr>Arial Rounded MT Bold</vt:lpstr>
      <vt:lpstr>Calibri</vt:lpstr>
      <vt:lpstr>Calibri Light</vt:lpstr>
      <vt:lpstr>ProximaNova</vt:lpstr>
      <vt:lpstr>Schoolbook Uralic</vt:lpstr>
      <vt:lpstr>TeXGyreSchola</vt:lpstr>
      <vt:lpstr>Times New Roman</vt:lpstr>
      <vt:lpstr>Wingdings</vt:lpstr>
      <vt:lpstr>Office Theme</vt:lpstr>
      <vt:lpstr>FOCUSING ON CITATION and REFERENCE </vt:lpstr>
      <vt:lpstr>THE PRINCIPLES OF REFERENCING</vt:lpstr>
      <vt:lpstr>GOLDEN RULE OF REFERENCING</vt:lpstr>
      <vt:lpstr>OLD ARABIC MANUSCRIPT WITH REFERENCES</vt:lpstr>
      <vt:lpstr>WHY THE REFERENCING IS IMPORTANT</vt:lpstr>
      <vt:lpstr> PLAGIARISM</vt:lpstr>
      <vt:lpstr> PLAGIARISM</vt:lpstr>
      <vt:lpstr>MAIN FORMS OF PLAGIARISM</vt:lpstr>
      <vt:lpstr>WHY DO STUDENTS PLAGIARIZE?</vt:lpstr>
      <vt:lpstr>REASONS GIVEN BY STUDENTS</vt:lpstr>
      <vt:lpstr>How to avoid plagiarism </vt:lpstr>
      <vt:lpstr>Why are citations and references needed? </vt:lpstr>
      <vt:lpstr>HOW TO RECOGNIZE PLAGIARISM FOR  WORD-FOR-WORD AND PARAPHRASING?</vt:lpstr>
      <vt:lpstr>EXAMPLE 1</vt:lpstr>
      <vt:lpstr>EXAMPLE 2</vt:lpstr>
      <vt:lpstr>PowerPoint Presentation</vt:lpstr>
      <vt:lpstr>EXAMPLE 1</vt:lpstr>
      <vt:lpstr>EXAMPLE 2</vt:lpstr>
      <vt:lpstr>PowerPoint Presentation</vt:lpstr>
      <vt:lpstr>When Should I Cite?</vt:lpstr>
      <vt:lpstr>Summary, Paraphrase, Quote</vt:lpstr>
      <vt:lpstr>REFERENCING AND  CITATIONS STYLES</vt:lpstr>
      <vt:lpstr>APA STYLE AMERICAN PSYCHOLOGICAL ASSOCIATION 6TH EDITION</vt:lpstr>
      <vt:lpstr>PowerPoint Presentation</vt:lpstr>
      <vt:lpstr>USING IN-TEXT CITATION WITH APA STYLE</vt:lpstr>
      <vt:lpstr>The Use of Quotations </vt:lpstr>
      <vt:lpstr>Types of Quotations</vt:lpstr>
      <vt:lpstr>Direct Quotations </vt:lpstr>
      <vt:lpstr>PowerPoint Presentation</vt:lpstr>
      <vt:lpstr>Direct Quotations </vt:lpstr>
      <vt:lpstr>WHEN SHOULD I QUOTE?</vt:lpstr>
      <vt:lpstr>WHEN SHOULD I SUMMARISE?</vt:lpstr>
      <vt:lpstr>WHEN SHOULD I PARAPHRASE?</vt:lpstr>
      <vt:lpstr>Indirect Quotations or Paraphrases </vt:lpstr>
      <vt:lpstr>In-text citations</vt:lpstr>
      <vt:lpstr>Parenthetical Citations</vt:lpstr>
      <vt:lpstr>Narrative Citations</vt:lpstr>
      <vt:lpstr>USING THE AUTHOR/DATE SYSTEM</vt:lpstr>
      <vt:lpstr>CITING WORKS BY MULTIPLE AUTHORS IN TEXT</vt:lpstr>
      <vt:lpstr>EXAMPLE PARAGRAPH WITH IN-TEXT  CITATION</vt:lpstr>
      <vt:lpstr>CITING WEBSITES</vt:lpstr>
      <vt:lpstr>VARIATIONS OF IN-TEXT CITATION  VERBS AND VERB PHRASES:</vt:lpstr>
      <vt:lpstr>EXAMPLES OF THE LAYOUT OF THE  COMPONENTS OF IN-TEXT CITATIONS:</vt:lpstr>
      <vt:lpstr>COMMON ERRORS:</vt:lpstr>
      <vt:lpstr>CORRECT THE MISTAKES IN THE  FOLLOWING IN-TEXT CITATIONS:</vt:lpstr>
      <vt:lpstr>ANSWER KEY: CORRECT THE MISTAKES IN  THE FOLLOWING IN-TEXT CITATIONS</vt:lpstr>
      <vt:lpstr>PowerPoint Presentation</vt:lpstr>
      <vt:lpstr>APA STYLE AMERICAN PSYCHOLOGICAL ASSOCIATION 6TH EDITION</vt:lpstr>
      <vt:lpstr>APA STYLE REFERENCES</vt:lpstr>
      <vt:lpstr>BOOK</vt:lpstr>
      <vt:lpstr>A CHAPTER IN A BOOK</vt:lpstr>
      <vt:lpstr>Other Systems of Citing Sources </vt:lpstr>
      <vt:lpstr>Order of information (footnote/endnote) </vt:lpstr>
      <vt:lpstr>Examples: Order of information (footnote/endnote) </vt:lpstr>
      <vt:lpstr>Order of information (Bibliography) </vt:lpstr>
      <vt:lpstr>Examples: References/ Bibliography (Chicago Style) </vt:lpstr>
      <vt:lpstr>Author-Date System (Harvard Style) </vt:lpstr>
      <vt:lpstr>Order of information (Bibliography) </vt:lpstr>
      <vt:lpstr>Examples: References/ Bibliography (Harvard Style) </vt:lpstr>
      <vt:lpstr>Practical Examples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Hilmy</dc:creator>
  <cp:lastModifiedBy>Hilmy</cp:lastModifiedBy>
  <cp:revision>27</cp:revision>
  <dcterms:created xsi:type="dcterms:W3CDTF">2020-12-25T04:47:21Z</dcterms:created>
  <dcterms:modified xsi:type="dcterms:W3CDTF">2020-12-29T10:48:35Z</dcterms:modified>
</cp:coreProperties>
</file>